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4845" r:id="rId5"/>
  </p:sldMasterIdLst>
  <p:notesMasterIdLst>
    <p:notesMasterId r:id="rId21"/>
  </p:notesMasterIdLst>
  <p:handoutMasterIdLst>
    <p:handoutMasterId r:id="rId22"/>
  </p:handoutMasterIdLst>
  <p:sldIdLst>
    <p:sldId id="693" r:id="rId6"/>
    <p:sldId id="2101" r:id="rId7"/>
    <p:sldId id="2088198252" r:id="rId8"/>
    <p:sldId id="2088198253" r:id="rId9"/>
    <p:sldId id="2088198248" r:id="rId10"/>
    <p:sldId id="2088198249" r:id="rId11"/>
    <p:sldId id="2088198254" r:id="rId12"/>
    <p:sldId id="2088198256" r:id="rId13"/>
    <p:sldId id="2088198257" r:id="rId14"/>
    <p:sldId id="2088198251" r:id="rId15"/>
    <p:sldId id="2088198258" r:id="rId16"/>
    <p:sldId id="2088198250" r:id="rId17"/>
    <p:sldId id="2088198259" r:id="rId18"/>
    <p:sldId id="2088198255" r:id="rId19"/>
    <p:sldId id="441" r:id="rId20"/>
  </p:sldIdLst>
  <p:sldSz cx="12192000" cy="6858000"/>
  <p:notesSz cx="7315200" cy="9601200"/>
  <p:custDataLst>
    <p:tags r:id="rId23"/>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064" userDrawn="1">
          <p15:clr>
            <a:srgbClr val="A4A3A4"/>
          </p15:clr>
        </p15:guide>
        <p15:guide id="12" orient="horz" pos="1440" userDrawn="1">
          <p15:clr>
            <a:srgbClr val="A4A3A4"/>
          </p15:clr>
        </p15:guide>
        <p15:guide id="13" orient="horz" pos="2568" userDrawn="1">
          <p15:clr>
            <a:srgbClr val="A4A3A4"/>
          </p15:clr>
        </p15:guide>
        <p15:guide id="14" orient="horz" pos="3408" userDrawn="1">
          <p15:clr>
            <a:srgbClr val="A4A3A4"/>
          </p15:clr>
        </p15:guide>
        <p15:guide id="15" orient="horz" pos="3576" userDrawn="1">
          <p15:clr>
            <a:srgbClr val="A4A3A4"/>
          </p15:clr>
        </p15:guide>
        <p15:guide id="16" pos="4224"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53F938-5E67-8A99-9CC4-0DF76445991D}" name="Helen Dawson" initials="HD" userId="S::Helen.Dawson@Altarum.org::9d82872a-33a6-48fb-b251-e57643074cc3" providerId="AD"/>
  <p188:author id="{86031785-5067-586A-264B-CDB008ED7D80}" name="Valencia, Melissa" initials="VM" userId="S::mvalencia@deloitte.com::ae3ddc4c-eb7e-43f8-a967-2387ba991a4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nder Kuur, Cindy K" initials="CV" lastIdx="7" clrIdx="0">
    <p:extLst>
      <p:ext uri="{19B8F6BF-5375-455C-9EA6-DF929625EA0E}">
        <p15:presenceInfo xmlns:p15="http://schemas.microsoft.com/office/powerpoint/2012/main" userId="Vander Kuur, Cindy K" providerId="None"/>
      </p:ext>
    </p:extLst>
  </p:cmAuthor>
  <p:cmAuthor id="2" name="Harrington, Alex" initials="HA" lastIdx="4" clrIdx="1">
    <p:extLst>
      <p:ext uri="{19B8F6BF-5375-455C-9EA6-DF929625EA0E}">
        <p15:presenceInfo xmlns:p15="http://schemas.microsoft.com/office/powerpoint/2012/main" userId="S::alharrington@deloitte.com::a9732d25-69e8-4029-9509-3c7f101598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D1"/>
    <a:srgbClr val="FFE781"/>
    <a:srgbClr val="C1E67E"/>
    <a:srgbClr val="A9D7F1"/>
    <a:srgbClr val="D6D6D7"/>
    <a:srgbClr val="000000"/>
    <a:srgbClr val="FFC000"/>
    <a:srgbClr val="92D050"/>
    <a:srgbClr val="053688"/>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4032" autoAdjust="0"/>
  </p:normalViewPr>
  <p:slideViewPr>
    <p:cSldViewPr snapToGrid="0" showGuides="1">
      <p:cViewPr varScale="1">
        <p:scale>
          <a:sx n="56" d="100"/>
          <a:sy n="56" d="100"/>
        </p:scale>
        <p:origin x="501" y="41"/>
      </p:cViewPr>
      <p:guideLst>
        <p:guide/>
        <p:guide orient="horz" pos="2064"/>
        <p:guide orient="horz" pos="1440"/>
        <p:guide orient="horz" pos="2568"/>
        <p:guide orient="horz" pos="3408"/>
        <p:guide orient="horz" pos="3576"/>
        <p:guide pos="4224"/>
      </p:guideLst>
    </p:cSldViewPr>
  </p:slideViewPr>
  <p:outlineViewPr>
    <p:cViewPr>
      <p:scale>
        <a:sx n="33" d="100"/>
        <a:sy n="33" d="100"/>
      </p:scale>
      <p:origin x="0" y="-59190"/>
    </p:cViewPr>
  </p:outlineViewPr>
  <p:notesTextViewPr>
    <p:cViewPr>
      <p:scale>
        <a:sx n="3" d="2"/>
        <a:sy n="3" d="2"/>
      </p:scale>
      <p:origin x="0" y="0"/>
    </p:cViewPr>
  </p:notesTextViewPr>
  <p:sorterViewPr>
    <p:cViewPr>
      <p:scale>
        <a:sx n="38" d="100"/>
        <a:sy n="38" d="100"/>
      </p:scale>
      <p:origin x="0" y="0"/>
    </p:cViewPr>
  </p:sorterViewPr>
  <p:notesViewPr>
    <p:cSldViewPr snapToGrid="0" showGuides="1">
      <p:cViewPr varScale="1">
        <p:scale>
          <a:sx n="57" d="100"/>
          <a:sy n="57" d="100"/>
        </p:scale>
        <p:origin x="199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5/2/2023</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5/2/2023</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4073025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63E62F9-5561-41F0-AC82-458207AEEFC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330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514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822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14</a:t>
            </a:fld>
            <a:endParaRPr lang="en-US" dirty="0"/>
          </a:p>
        </p:txBody>
      </p:sp>
    </p:spTree>
    <p:extLst>
      <p:ext uri="{BB962C8B-B14F-4D97-AF65-F5344CB8AC3E}">
        <p14:creationId xmlns:p14="http://schemas.microsoft.com/office/powerpoint/2010/main" val="329354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3293549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297966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383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074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85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43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63E62F9-5561-41F0-AC82-458207AEEFC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44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9" name="Group 18"/>
          <p:cNvGrpSpPr>
            <a:grpSpLocks noChangeAspect="1"/>
          </p:cNvGrpSpPr>
          <p:nvPr userDrawn="1"/>
        </p:nvGrpSpPr>
        <p:grpSpPr>
          <a:xfrm>
            <a:off x="475325" y="408039"/>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pic>
        <p:nvPicPr>
          <p:cNvPr id="17" name="Picture 16" descr="Text&#10;&#10;Description automatically generated with medium confidence">
            <a:extLst>
              <a:ext uri="{FF2B5EF4-FFF2-40B4-BE49-F238E27FC236}">
                <a16:creationId xmlns:a16="http://schemas.microsoft.com/office/drawing/2014/main" id="{752FC6C5-F677-4271-9D46-6B8F02F1E20A}"/>
              </a:ext>
            </a:extLst>
          </p:cNvPr>
          <p:cNvPicPr>
            <a:picLocks noChangeAspect="1"/>
          </p:cNvPicPr>
          <p:nvPr userDrawn="1"/>
        </p:nvPicPr>
        <p:blipFill>
          <a:blip r:embed="rId2"/>
          <a:stretch>
            <a:fillRect/>
          </a:stretch>
        </p:blipFill>
        <p:spPr>
          <a:xfrm>
            <a:off x="8975825" y="104691"/>
            <a:ext cx="3121729" cy="1635192"/>
          </a:xfrm>
          <a:prstGeom prst="rect">
            <a:avLst/>
          </a:prstGeom>
        </p:spPr>
      </p:pic>
    </p:spTree>
    <p:extLst>
      <p:ext uri="{BB962C8B-B14F-4D97-AF65-F5344CB8AC3E}">
        <p14:creationId xmlns:p14="http://schemas.microsoft.com/office/powerpoint/2010/main" val="2783079461"/>
      </p:ext>
    </p:extLst>
  </p:cSld>
  <p:clrMapOvr>
    <a:masterClrMapping/>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7386600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89087191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92218211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a:t>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dirty="0"/>
              <a:t>Insert sponsorship mark here</a:t>
            </a:r>
            <a:endParaRPr lang="en-US"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a:t>Edit Master text styles</a:t>
            </a:r>
          </a:p>
        </p:txBody>
      </p:sp>
      <p:grpSp>
        <p:nvGrpSpPr>
          <p:cNvPr id="20" name="Group 19"/>
          <p:cNvGrpSpPr>
            <a:grpSpLocks noChangeAspect="1"/>
          </p:cNvGrpSpPr>
          <p:nvPr userDrawn="1"/>
        </p:nvGrpSpPr>
        <p:grpSpPr>
          <a:xfrm>
            <a:off x="475325" y="408039"/>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18" name="Picture 17" descr="A picture containing logo&#10;&#10;Description automatically generated">
            <a:extLst>
              <a:ext uri="{FF2B5EF4-FFF2-40B4-BE49-F238E27FC236}">
                <a16:creationId xmlns:a16="http://schemas.microsoft.com/office/drawing/2014/main" id="{F85AC277-60ED-4563-A8FF-FCDBDDECECE3}"/>
              </a:ext>
            </a:extLst>
          </p:cNvPr>
          <p:cNvPicPr>
            <a:picLocks noChangeAspect="1"/>
          </p:cNvPicPr>
          <p:nvPr userDrawn="1"/>
        </p:nvPicPr>
        <p:blipFill>
          <a:blip r:embed="rId2"/>
          <a:stretch>
            <a:fillRect/>
          </a:stretch>
        </p:blipFill>
        <p:spPr>
          <a:xfrm>
            <a:off x="8202705" y="199086"/>
            <a:ext cx="3636131" cy="1537681"/>
          </a:xfrm>
          <a:prstGeom prst="rect">
            <a:avLst/>
          </a:prstGeom>
        </p:spPr>
      </p:pic>
    </p:spTree>
    <p:extLst>
      <p:ext uri="{BB962C8B-B14F-4D97-AF65-F5344CB8AC3E}">
        <p14:creationId xmlns:p14="http://schemas.microsoft.com/office/powerpoint/2010/main" val="934320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a:t>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5178738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7076618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41901366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1713F-931C-49BB-B525-48820D533F29}"/>
              </a:ext>
            </a:extLst>
          </p:cNvPr>
          <p:cNvSpPr>
            <a:spLocks noGrp="1"/>
          </p:cNvSpPr>
          <p:nvPr>
            <p:ph type="dt" sz="half" idx="10"/>
          </p:nvPr>
        </p:nvSpPr>
        <p:spPr/>
        <p:txBody>
          <a:bodyPr/>
          <a:lstStyle/>
          <a:p>
            <a:fld id="{662A3639-D7F1-4ABB-B2DD-EE0B36515473}" type="datetimeFigureOut">
              <a:rPr lang="en-US" smtClean="0"/>
              <a:t>5/2/2023</a:t>
            </a:fld>
            <a:endParaRPr lang="en-US" dirty="0"/>
          </a:p>
        </p:txBody>
      </p:sp>
      <p:sp>
        <p:nvSpPr>
          <p:cNvPr id="3" name="Footer Placeholder 2">
            <a:extLst>
              <a:ext uri="{FF2B5EF4-FFF2-40B4-BE49-F238E27FC236}">
                <a16:creationId xmlns:a16="http://schemas.microsoft.com/office/drawing/2014/main" id="{6AE124A5-F914-4A16-84DF-BB78BA66B8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B3055A-C65D-495F-88B4-AB1C4E847F09}"/>
              </a:ext>
            </a:extLst>
          </p:cNvPr>
          <p:cNvSpPr>
            <a:spLocks noGrp="1"/>
          </p:cNvSpPr>
          <p:nvPr>
            <p:ph type="sldNum" sz="quarter" idx="12"/>
          </p:nvPr>
        </p:nvSpPr>
        <p:spPr/>
        <p:txBody>
          <a:bodyPr/>
          <a:lstStyle/>
          <a:p>
            <a:fld id="{259D35CE-516D-4A1D-866A-28AA49AC43F2}" type="slidenum">
              <a:rPr lang="en-US" smtClean="0"/>
              <a:t>‹#›</a:t>
            </a:fld>
            <a:endParaRPr lang="en-US" dirty="0"/>
          </a:p>
        </p:txBody>
      </p:sp>
    </p:spTree>
    <p:extLst>
      <p:ext uri="{BB962C8B-B14F-4D97-AF65-F5344CB8AC3E}">
        <p14:creationId xmlns:p14="http://schemas.microsoft.com/office/powerpoint/2010/main" val="2879180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9" name="Group 18"/>
          <p:cNvGrpSpPr>
            <a:grpSpLocks noChangeAspect="1"/>
          </p:cNvGrpSpPr>
          <p:nvPr userDrawn="1"/>
        </p:nvGrpSpPr>
        <p:grpSpPr>
          <a:xfrm>
            <a:off x="475325" y="408039"/>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pic>
        <p:nvPicPr>
          <p:cNvPr id="17" name="Picture 16" descr="Text&#10;&#10;Description automatically generated with medium confidence">
            <a:extLst>
              <a:ext uri="{FF2B5EF4-FFF2-40B4-BE49-F238E27FC236}">
                <a16:creationId xmlns:a16="http://schemas.microsoft.com/office/drawing/2014/main" id="{19854197-0B3E-45B5-8F04-117965EFEFAB}"/>
              </a:ext>
            </a:extLst>
          </p:cNvPr>
          <p:cNvPicPr>
            <a:picLocks noChangeAspect="1"/>
          </p:cNvPicPr>
          <p:nvPr userDrawn="1"/>
        </p:nvPicPr>
        <p:blipFill>
          <a:blip r:embed="rId2"/>
          <a:stretch>
            <a:fillRect/>
          </a:stretch>
        </p:blipFill>
        <p:spPr>
          <a:xfrm>
            <a:off x="8849843" y="182095"/>
            <a:ext cx="3246397" cy="1700493"/>
          </a:xfrm>
          <a:prstGeom prst="rect">
            <a:avLst/>
          </a:prstGeom>
        </p:spPr>
      </p:pic>
    </p:spTree>
    <p:extLst>
      <p:ext uri="{BB962C8B-B14F-4D97-AF65-F5344CB8AC3E}">
        <p14:creationId xmlns:p14="http://schemas.microsoft.com/office/powerpoint/2010/main" val="1159429883"/>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6" name="Group 15"/>
          <p:cNvGrpSpPr>
            <a:grpSpLocks noChangeAspect="1"/>
          </p:cNvGrpSpPr>
          <p:nvPr userDrawn="1"/>
        </p:nvGrpSpPr>
        <p:grpSpPr>
          <a:xfrm>
            <a:off x="475325" y="408039"/>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20" name="Picture 19" descr="Text&#10;&#10;Description automatically generated with medium confidence">
            <a:extLst>
              <a:ext uri="{FF2B5EF4-FFF2-40B4-BE49-F238E27FC236}">
                <a16:creationId xmlns:a16="http://schemas.microsoft.com/office/drawing/2014/main" id="{F1E7CDB1-7D59-4B58-9C9F-478B2B330774}"/>
              </a:ext>
            </a:extLst>
          </p:cNvPr>
          <p:cNvPicPr>
            <a:picLocks noChangeAspect="1"/>
          </p:cNvPicPr>
          <p:nvPr userDrawn="1"/>
        </p:nvPicPr>
        <p:blipFill>
          <a:blip r:embed="rId2"/>
          <a:stretch>
            <a:fillRect/>
          </a:stretch>
        </p:blipFill>
        <p:spPr>
          <a:xfrm>
            <a:off x="8849843" y="182095"/>
            <a:ext cx="3246397" cy="1700493"/>
          </a:xfrm>
          <a:prstGeom prst="rect">
            <a:avLst/>
          </a:prstGeom>
        </p:spPr>
      </p:pic>
    </p:spTree>
    <p:extLst>
      <p:ext uri="{BB962C8B-B14F-4D97-AF65-F5344CB8AC3E}">
        <p14:creationId xmlns:p14="http://schemas.microsoft.com/office/powerpoint/2010/main" val="1321989577"/>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87951509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13799296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dirty="0"/>
              <a:t>Click icon to add picture</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81888180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71769142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3378634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a:t>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89898691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04119867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4" name="Text Placeholder 8"/>
          <p:cNvSpPr>
            <a:spLocks noGrp="1"/>
          </p:cNvSpPr>
          <p:nvPr>
            <p:ph type="body" sz="quarter" idx="17"/>
          </p:nvPr>
        </p:nvSpPr>
        <p:spPr>
          <a:xfrm>
            <a:off x="469899" y="1857892"/>
            <a:ext cx="5544000" cy="1695451"/>
          </a:xfrm>
        </p:spPr>
        <p:txBody>
          <a:bodyPr/>
          <a:lstStyle>
            <a:lvl1pPr marL="0" indent="0" algn="l">
              <a:spcAft>
                <a:spcPts val="1333"/>
              </a:spcAft>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p:cNvSpPr>
            <a:spLocks noGrp="1"/>
          </p:cNvSpPr>
          <p:nvPr>
            <p:ph type="body" sz="quarter" idx="21"/>
          </p:nvPr>
        </p:nvSpPr>
        <p:spPr>
          <a:xfrm>
            <a:off x="6177462" y="1857892"/>
            <a:ext cx="5544000" cy="1695451"/>
          </a:xfrm>
        </p:spPr>
        <p:txBody>
          <a:bodyPr/>
          <a:lstStyle>
            <a:lvl1pPr marL="0" indent="0" algn="l">
              <a:spcAft>
                <a:spcPts val="1333"/>
              </a:spcAft>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Tree>
    <p:extLst>
      <p:ext uri="{BB962C8B-B14F-4D97-AF65-F5344CB8AC3E}">
        <p14:creationId xmlns:p14="http://schemas.microsoft.com/office/powerpoint/2010/main" val="365406698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64431813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0168"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469900" y="1851441"/>
            <a:ext cx="3627438"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093075" y="1851441"/>
            <a:ext cx="3629025"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43359111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6"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0530448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a:t>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dirty="0"/>
              <a:t>Insert sponsorship mark here</a:t>
            </a:r>
            <a:endParaRPr lang="en-US"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a:t>Edit Master text styles</a:t>
            </a:r>
          </a:p>
        </p:txBody>
      </p:sp>
      <p:grpSp>
        <p:nvGrpSpPr>
          <p:cNvPr id="20" name="Group 19"/>
          <p:cNvGrpSpPr>
            <a:grpSpLocks noChangeAspect="1"/>
          </p:cNvGrpSpPr>
          <p:nvPr userDrawn="1"/>
        </p:nvGrpSpPr>
        <p:grpSpPr>
          <a:xfrm>
            <a:off x="475325" y="408039"/>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18" name="Picture 17" descr="Text&#10;&#10;Description automatically generated with medium confidence">
            <a:extLst>
              <a:ext uri="{FF2B5EF4-FFF2-40B4-BE49-F238E27FC236}">
                <a16:creationId xmlns:a16="http://schemas.microsoft.com/office/drawing/2014/main" id="{77E31FED-DD71-44C8-882E-0CF847E5D177}"/>
              </a:ext>
            </a:extLst>
          </p:cNvPr>
          <p:cNvPicPr>
            <a:picLocks noChangeAspect="1"/>
          </p:cNvPicPr>
          <p:nvPr userDrawn="1"/>
        </p:nvPicPr>
        <p:blipFill>
          <a:blip r:embed="rId2"/>
          <a:stretch>
            <a:fillRect/>
          </a:stretch>
        </p:blipFill>
        <p:spPr>
          <a:xfrm>
            <a:off x="8849843" y="182095"/>
            <a:ext cx="3246397" cy="1700493"/>
          </a:xfrm>
          <a:prstGeom prst="rect">
            <a:avLst/>
          </a:prstGeom>
        </p:spPr>
      </p:pic>
    </p:spTree>
    <p:extLst>
      <p:ext uri="{BB962C8B-B14F-4D97-AF65-F5344CB8AC3E}">
        <p14:creationId xmlns:p14="http://schemas.microsoft.com/office/powerpoint/2010/main" val="551639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9" name="Group 18"/>
          <p:cNvGrpSpPr>
            <a:grpSpLocks noChangeAspect="1"/>
          </p:cNvGrpSpPr>
          <p:nvPr userDrawn="1"/>
        </p:nvGrpSpPr>
        <p:grpSpPr>
          <a:xfrm>
            <a:off x="475325" y="408039"/>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pic>
        <p:nvPicPr>
          <p:cNvPr id="18" name="Picture 17" descr="Text&#10;&#10;Description automatically generated with medium confidence">
            <a:extLst>
              <a:ext uri="{FF2B5EF4-FFF2-40B4-BE49-F238E27FC236}">
                <a16:creationId xmlns:a16="http://schemas.microsoft.com/office/drawing/2014/main" id="{0D29AD55-060D-4B4A-A490-E9BF7AC2F836}"/>
              </a:ext>
            </a:extLst>
          </p:cNvPr>
          <p:cNvPicPr>
            <a:picLocks noChangeAspect="1"/>
          </p:cNvPicPr>
          <p:nvPr userDrawn="1"/>
        </p:nvPicPr>
        <p:blipFill>
          <a:blip r:embed="rId2"/>
          <a:stretch>
            <a:fillRect/>
          </a:stretch>
        </p:blipFill>
        <p:spPr>
          <a:xfrm>
            <a:off x="8849843" y="182095"/>
            <a:ext cx="3246397" cy="1700493"/>
          </a:xfrm>
          <a:prstGeom prst="rect">
            <a:avLst/>
          </a:prstGeom>
        </p:spPr>
      </p:pic>
    </p:spTree>
    <p:extLst>
      <p:ext uri="{BB962C8B-B14F-4D97-AF65-F5344CB8AC3E}">
        <p14:creationId xmlns:p14="http://schemas.microsoft.com/office/powerpoint/2010/main" val="2664765481"/>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6" name="Group 15"/>
          <p:cNvGrpSpPr>
            <a:grpSpLocks noChangeAspect="1"/>
          </p:cNvGrpSpPr>
          <p:nvPr userDrawn="1"/>
        </p:nvGrpSpPr>
        <p:grpSpPr>
          <a:xfrm>
            <a:off x="475325" y="408039"/>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19" name="Picture 18" descr="Text&#10;&#10;Description automatically generated with medium confidence">
            <a:extLst>
              <a:ext uri="{FF2B5EF4-FFF2-40B4-BE49-F238E27FC236}">
                <a16:creationId xmlns:a16="http://schemas.microsoft.com/office/drawing/2014/main" id="{8E8346BF-5BD5-479C-9D26-FB7C42A4F4A8}"/>
              </a:ext>
            </a:extLst>
          </p:cNvPr>
          <p:cNvPicPr>
            <a:picLocks noChangeAspect="1"/>
          </p:cNvPicPr>
          <p:nvPr userDrawn="1"/>
        </p:nvPicPr>
        <p:blipFill>
          <a:blip r:embed="rId2"/>
          <a:stretch>
            <a:fillRect/>
          </a:stretch>
        </p:blipFill>
        <p:spPr>
          <a:xfrm>
            <a:off x="8849843" y="182095"/>
            <a:ext cx="3246397" cy="1700493"/>
          </a:xfrm>
          <a:prstGeom prst="rect">
            <a:avLst/>
          </a:prstGeom>
        </p:spPr>
      </p:pic>
    </p:spTree>
    <p:extLst>
      <p:ext uri="{BB962C8B-B14F-4D97-AF65-F5344CB8AC3E}">
        <p14:creationId xmlns:p14="http://schemas.microsoft.com/office/powerpoint/2010/main" val="579417066"/>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a:t>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dirty="0"/>
              <a:t>Insert sponsorship mark here</a:t>
            </a:r>
            <a:endParaRPr lang="en-US"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a:t>Edit Master text styles</a:t>
            </a:r>
          </a:p>
        </p:txBody>
      </p:sp>
      <p:grpSp>
        <p:nvGrpSpPr>
          <p:cNvPr id="20" name="Group 19"/>
          <p:cNvGrpSpPr>
            <a:grpSpLocks noChangeAspect="1"/>
          </p:cNvGrpSpPr>
          <p:nvPr userDrawn="1"/>
        </p:nvGrpSpPr>
        <p:grpSpPr>
          <a:xfrm>
            <a:off x="475325" y="408039"/>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17" name="Picture 16" descr="Text&#10;&#10;Description automatically generated with medium confidence">
            <a:extLst>
              <a:ext uri="{FF2B5EF4-FFF2-40B4-BE49-F238E27FC236}">
                <a16:creationId xmlns:a16="http://schemas.microsoft.com/office/drawing/2014/main" id="{430EE7EF-3F3C-401A-9A70-56F6C7C5FF59}"/>
              </a:ext>
            </a:extLst>
          </p:cNvPr>
          <p:cNvPicPr>
            <a:picLocks noChangeAspect="1"/>
          </p:cNvPicPr>
          <p:nvPr userDrawn="1"/>
        </p:nvPicPr>
        <p:blipFill>
          <a:blip r:embed="rId2"/>
          <a:stretch>
            <a:fillRect/>
          </a:stretch>
        </p:blipFill>
        <p:spPr>
          <a:xfrm>
            <a:off x="8849843" y="182095"/>
            <a:ext cx="3246397" cy="1700493"/>
          </a:xfrm>
          <a:prstGeom prst="rect">
            <a:avLst/>
          </a:prstGeom>
        </p:spPr>
      </p:pic>
    </p:spTree>
    <p:extLst>
      <p:ext uri="{BB962C8B-B14F-4D97-AF65-F5344CB8AC3E}">
        <p14:creationId xmlns:p14="http://schemas.microsoft.com/office/powerpoint/2010/main" val="39490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a:t>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dirty="0"/>
              <a:t>Insert sponsorship mark here</a:t>
            </a:r>
            <a:endParaRPr lang="en-US"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a:t>Edit Master text styles</a:t>
            </a:r>
          </a:p>
        </p:txBody>
      </p:sp>
      <p:grpSp>
        <p:nvGrpSpPr>
          <p:cNvPr id="20" name="Group 19"/>
          <p:cNvGrpSpPr>
            <a:grpSpLocks noChangeAspect="1"/>
          </p:cNvGrpSpPr>
          <p:nvPr userDrawn="1"/>
        </p:nvGrpSpPr>
        <p:grpSpPr>
          <a:xfrm>
            <a:off x="475325" y="408039"/>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17" name="Picture 16" descr="Text&#10;&#10;Description automatically generated with medium confidence">
            <a:extLst>
              <a:ext uri="{FF2B5EF4-FFF2-40B4-BE49-F238E27FC236}">
                <a16:creationId xmlns:a16="http://schemas.microsoft.com/office/drawing/2014/main" id="{A0EEFFC5-FA75-46E5-9C69-115052D34E15}"/>
              </a:ext>
            </a:extLst>
          </p:cNvPr>
          <p:cNvPicPr>
            <a:picLocks noChangeAspect="1"/>
          </p:cNvPicPr>
          <p:nvPr userDrawn="1"/>
        </p:nvPicPr>
        <p:blipFill>
          <a:blip r:embed="rId2"/>
          <a:stretch>
            <a:fillRect/>
          </a:stretch>
        </p:blipFill>
        <p:spPr>
          <a:xfrm>
            <a:off x="9998663" y="104691"/>
            <a:ext cx="2098892" cy="1099420"/>
          </a:xfrm>
          <a:prstGeom prst="rect">
            <a:avLst/>
          </a:prstGeom>
        </p:spPr>
      </p:pic>
    </p:spTree>
    <p:extLst>
      <p:ext uri="{BB962C8B-B14F-4D97-AF65-F5344CB8AC3E}">
        <p14:creationId xmlns:p14="http://schemas.microsoft.com/office/powerpoint/2010/main" val="387310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9" name="Group 18"/>
          <p:cNvGrpSpPr>
            <a:grpSpLocks noChangeAspect="1"/>
          </p:cNvGrpSpPr>
          <p:nvPr userDrawn="1"/>
        </p:nvGrpSpPr>
        <p:grpSpPr>
          <a:xfrm>
            <a:off x="475325" y="408039"/>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pic>
        <p:nvPicPr>
          <p:cNvPr id="4" name="Picture 3" descr="Text&#10;&#10;Description automatically generated with medium confidence">
            <a:extLst>
              <a:ext uri="{FF2B5EF4-FFF2-40B4-BE49-F238E27FC236}">
                <a16:creationId xmlns:a16="http://schemas.microsoft.com/office/drawing/2014/main" id="{08DDA88E-F645-41C7-B44C-C2B4490755AB}"/>
              </a:ext>
            </a:extLst>
          </p:cNvPr>
          <p:cNvPicPr>
            <a:picLocks noChangeAspect="1"/>
          </p:cNvPicPr>
          <p:nvPr userDrawn="1"/>
        </p:nvPicPr>
        <p:blipFill>
          <a:blip r:embed="rId2"/>
          <a:stretch>
            <a:fillRect/>
          </a:stretch>
        </p:blipFill>
        <p:spPr>
          <a:xfrm>
            <a:off x="8849843" y="182095"/>
            <a:ext cx="3246397" cy="1700493"/>
          </a:xfrm>
          <a:prstGeom prst="rect">
            <a:avLst/>
          </a:prstGeom>
        </p:spPr>
      </p:pic>
    </p:spTree>
    <p:extLst>
      <p:ext uri="{BB962C8B-B14F-4D97-AF65-F5344CB8AC3E}">
        <p14:creationId xmlns:p14="http://schemas.microsoft.com/office/powerpoint/2010/main" val="892594926"/>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24220393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27094790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Tree>
    <p:extLst>
      <p:ext uri="{BB962C8B-B14F-4D97-AF65-F5344CB8AC3E}">
        <p14:creationId xmlns:p14="http://schemas.microsoft.com/office/powerpoint/2010/main" val="26544677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image" Target="../media/image2.pn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image" Target="../media/image1.emf"/><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oleObject" Target="../embeddings/oleObject2.bin"/><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tags" Target="../tags/tag3.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7"/>
            </p:custDataLst>
            <p:extLst>
              <p:ext uri="{D42A27DB-BD31-4B8C-83A1-F6EECF244321}">
                <p14:modId xmlns:p14="http://schemas.microsoft.com/office/powerpoint/2010/main" val="1616855049"/>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4" name="Object 3" hidden="1"/>
                      <p:cNvPicPr/>
                      <p:nvPr/>
                    </p:nvPicPr>
                    <p:blipFill>
                      <a:blip r:embed="rId9"/>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379413" y="1665289"/>
            <a:ext cx="11252200" cy="4633911"/>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aseCode"/>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tx1"/>
                </a:solidFill>
              </a:rPr>
              <a:t>Kentucky Integrated Eligibility &amp; Enrollment System (IEES)</a:t>
            </a:r>
          </a:p>
        </p:txBody>
      </p:sp>
      <p:sp>
        <p:nvSpPr>
          <p:cNvPr id="11" name="Copyright"/>
          <p:cNvSpPr txBox="1"/>
          <p:nvPr userDrawn="1"/>
        </p:nvSpPr>
        <p:spPr>
          <a:xfrm>
            <a:off x="469900" y="6477000"/>
            <a:ext cx="5355167" cy="100027"/>
          </a:xfrm>
          <a:prstGeom prst="rect">
            <a:avLst/>
          </a:prstGeom>
          <a:noFill/>
        </p:spPr>
        <p:txBody>
          <a:bodyPr vert="horz" wrap="square" lIns="0" tIns="0" rIns="0" bIns="0" rtlCol="0" anchor="t">
            <a:noAutofit/>
          </a:bodyPr>
          <a:lstStyle/>
          <a:p>
            <a:pPr marL="0" indent="0" algn="l" defTabSz="1219170" rtl="0" eaLnBrk="1" latinLnBrk="0" hangingPunct="1">
              <a:spcBef>
                <a:spcPts val="800"/>
              </a:spcBef>
              <a:buSzPct val="100000"/>
              <a:buFont typeface="Arial"/>
              <a:buNone/>
            </a:pPr>
            <a:r>
              <a:rPr lang="en-US" sz="650" b="0" noProof="0" dirty="0">
                <a:solidFill>
                  <a:schemeClr val="tx1"/>
                </a:solidFill>
                <a:latin typeface="+mn-lt"/>
              </a:rPr>
              <a:t>Copyright © 2022 Deloitte Consulting LLC. All rights reserved.</a:t>
            </a:r>
          </a:p>
        </p:txBody>
      </p:sp>
      <p:sp>
        <p:nvSpPr>
          <p:cNvPr id="12" name="TextBox 11"/>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pic>
        <p:nvPicPr>
          <p:cNvPr id="5" name="Picture 4" descr="Text&#10;&#10;Description automatically generated with medium confidence">
            <a:extLst>
              <a:ext uri="{FF2B5EF4-FFF2-40B4-BE49-F238E27FC236}">
                <a16:creationId xmlns:a16="http://schemas.microsoft.com/office/drawing/2014/main" id="{447FC89B-9289-4D78-8F13-4CBA51BD9F1C}"/>
              </a:ext>
            </a:extLst>
          </p:cNvPr>
          <p:cNvPicPr>
            <a:picLocks noChangeAspect="1"/>
          </p:cNvPicPr>
          <p:nvPr userDrawn="1"/>
        </p:nvPicPr>
        <p:blipFill>
          <a:blip r:embed="rId10"/>
          <a:stretch>
            <a:fillRect/>
          </a:stretch>
        </p:blipFill>
        <p:spPr>
          <a:xfrm>
            <a:off x="10724351" y="104691"/>
            <a:ext cx="1373203" cy="719297"/>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13" r:id="rId2"/>
    <p:sldLayoutId id="2147483681" r:id="rId3"/>
    <p:sldLayoutId id="2147483695" r:id="rId4"/>
    <p:sldLayoutId id="2147483805" r:id="rId5"/>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userDrawn="1">
          <p15:clr>
            <a:srgbClr val="F26B43"/>
          </p15:clr>
        </p15:guide>
        <p15:guide id="2" orient="horz" pos="2160" userDrawn="1">
          <p15:clr>
            <a:srgbClr val="F26B43"/>
          </p15:clr>
        </p15:guide>
        <p15:guide id="3" orient="horz" pos="3968" userDrawn="1">
          <p15:clr>
            <a:srgbClr val="F26B43"/>
          </p15:clr>
        </p15:guide>
        <p15:guide id="4" pos="296" userDrawn="1">
          <p15:clr>
            <a:srgbClr val="F26B43"/>
          </p15:clr>
        </p15:guide>
        <p15:guide id="5" pos="7384" userDrawn="1">
          <p15:clr>
            <a:srgbClr val="F26B43"/>
          </p15:clr>
        </p15:guide>
        <p15:guide id="6" orient="horz" pos="1071" userDrawn="1">
          <p15:clr>
            <a:srgbClr val="F26B43"/>
          </p15:clr>
        </p15:guide>
        <p15:guide id="7" orient="horz" pos="245" userDrawn="1">
          <p15:clr>
            <a:srgbClr val="F26B43"/>
          </p15:clr>
        </p15:guide>
        <p15:guide id="8" orient="horz" pos="4081" userDrawn="1">
          <p15:clr>
            <a:srgbClr val="F26B43"/>
          </p15:clr>
        </p15:guide>
        <p15:guide id="10" pos="4986" userDrawn="1">
          <p15:clr>
            <a:srgbClr val="F26B43"/>
          </p15:clr>
        </p15:guide>
        <p15:guide id="12" pos="1382" userDrawn="1">
          <p15:clr>
            <a:srgbClr val="F26B43"/>
          </p15:clr>
        </p15:guide>
        <p15:guide id="13" pos="1496" userDrawn="1">
          <p15:clr>
            <a:srgbClr val="F26B43"/>
          </p15:clr>
        </p15:guide>
        <p15:guide id="14" pos="2581" userDrawn="1">
          <p15:clr>
            <a:srgbClr val="F26B43"/>
          </p15:clr>
        </p15:guide>
        <p15:guide id="15" pos="2695" userDrawn="1">
          <p15:clr>
            <a:srgbClr val="F26B43"/>
          </p15:clr>
        </p15:guide>
        <p15:guide id="16" pos="6185" userDrawn="1">
          <p15:clr>
            <a:srgbClr val="F26B43"/>
          </p15:clr>
        </p15:guide>
        <p15:guide id="17" pos="3783" userDrawn="1">
          <p15:clr>
            <a:srgbClr val="F26B43"/>
          </p15:clr>
        </p15:guide>
        <p15:guide id="18" pos="3896" userDrawn="1">
          <p15:clr>
            <a:srgbClr val="F26B43"/>
          </p15:clr>
        </p15:guide>
        <p15:guide id="19" pos="3840" userDrawn="1">
          <p15:clr>
            <a:srgbClr val="F26B43"/>
          </p15:clr>
        </p15:guide>
        <p15:guide id="20" pos="6299" userDrawn="1">
          <p15:clr>
            <a:srgbClr val="F26B43"/>
          </p15:clr>
        </p15:guide>
        <p15:guide id="21" orient="horz" pos="1049" userDrawn="1">
          <p15:clr>
            <a:srgbClr val="F26B43"/>
          </p15:clr>
        </p15:guide>
        <p15:guide id="22" orient="horz" pos="641" userDrawn="1">
          <p15:clr>
            <a:srgbClr val="F26B43"/>
          </p15:clr>
        </p15:guide>
        <p15:guide id="23"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0"/>
            </p:custDataLst>
            <p:extLst>
              <p:ext uri="{D42A27DB-BD31-4B8C-83A1-F6EECF244321}">
                <p14:modId xmlns:p14="http://schemas.microsoft.com/office/powerpoint/2010/main" val="1616855049"/>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1" imgW="270" imgH="270" progId="TCLayout.ActiveDocument.1">
                  <p:embed/>
                </p:oleObj>
              </mc:Choice>
              <mc:Fallback>
                <p:oleObj name="think-cell Slide" r:id="rId31" imgW="270" imgH="270" progId="TCLayout.ActiveDocument.1">
                  <p:embed/>
                  <p:pic>
                    <p:nvPicPr>
                      <p:cNvPr id="4" name="Object 3" hidden="1"/>
                      <p:cNvPicPr/>
                      <p:nvPr/>
                    </p:nvPicPr>
                    <p:blipFill>
                      <a:blip r:embed="rId32"/>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379413" y="1665289"/>
            <a:ext cx="11252200" cy="4633911"/>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aseCode"/>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tx1"/>
                </a:solidFill>
              </a:rPr>
              <a:t>Kentucky Integrated Eligibility and Enrollment System (IEES)</a:t>
            </a:r>
          </a:p>
        </p:txBody>
      </p:sp>
      <p:sp>
        <p:nvSpPr>
          <p:cNvPr id="11" name="Copyright"/>
          <p:cNvSpPr txBox="1"/>
          <p:nvPr userDrawn="1"/>
        </p:nvSpPr>
        <p:spPr>
          <a:xfrm>
            <a:off x="469900" y="6477000"/>
            <a:ext cx="5355167" cy="100027"/>
          </a:xfrm>
          <a:prstGeom prst="rect">
            <a:avLst/>
          </a:prstGeom>
          <a:noFill/>
        </p:spPr>
        <p:txBody>
          <a:bodyPr vert="horz" wrap="square" lIns="0" tIns="0" rIns="0" bIns="0" rtlCol="0" anchor="t">
            <a:noAutofit/>
          </a:bodyPr>
          <a:lstStyle/>
          <a:p>
            <a:pPr marL="0" indent="0" algn="l" defTabSz="1219170" rtl="0" eaLnBrk="1" latinLnBrk="0" hangingPunct="1">
              <a:spcBef>
                <a:spcPts val="800"/>
              </a:spcBef>
              <a:buSzPct val="100000"/>
              <a:buFont typeface="Arial"/>
              <a:buNone/>
            </a:pPr>
            <a:r>
              <a:rPr lang="en-US" sz="650" b="0" noProof="0" dirty="0">
                <a:solidFill>
                  <a:schemeClr val="tx1"/>
                </a:solidFill>
                <a:latin typeface="+mn-lt"/>
              </a:rPr>
              <a:t>Copyright © 2022 Deloitte Development LLC. All rights reserved.</a:t>
            </a:r>
          </a:p>
        </p:txBody>
      </p:sp>
      <p:sp>
        <p:nvSpPr>
          <p:cNvPr id="12" name="TextBox 11"/>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pic>
        <p:nvPicPr>
          <p:cNvPr id="9" name="Picture 8" descr="Text&#10;&#10;Description automatically generated with medium confidence">
            <a:extLst>
              <a:ext uri="{FF2B5EF4-FFF2-40B4-BE49-F238E27FC236}">
                <a16:creationId xmlns:a16="http://schemas.microsoft.com/office/drawing/2014/main" id="{3C2312FA-DF53-41C4-A2C8-9E0D40EA6391}"/>
              </a:ext>
            </a:extLst>
          </p:cNvPr>
          <p:cNvPicPr>
            <a:picLocks noChangeAspect="1"/>
          </p:cNvPicPr>
          <p:nvPr userDrawn="1"/>
        </p:nvPicPr>
        <p:blipFill>
          <a:blip r:embed="rId33"/>
          <a:stretch>
            <a:fillRect/>
          </a:stretch>
        </p:blipFill>
        <p:spPr>
          <a:xfrm>
            <a:off x="10820400" y="182096"/>
            <a:ext cx="1275840" cy="668297"/>
          </a:xfrm>
          <a:prstGeom prst="rect">
            <a:avLst/>
          </a:prstGeom>
        </p:spPr>
      </p:pic>
    </p:spTree>
    <p:extLst>
      <p:ext uri="{BB962C8B-B14F-4D97-AF65-F5344CB8AC3E}">
        <p14:creationId xmlns:p14="http://schemas.microsoft.com/office/powerpoint/2010/main" val="159494480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 id="2147484857" r:id="rId12"/>
    <p:sldLayoutId id="2147484858" r:id="rId13"/>
    <p:sldLayoutId id="2147484859" r:id="rId14"/>
    <p:sldLayoutId id="2147484862" r:id="rId15"/>
    <p:sldLayoutId id="2147484863" r:id="rId16"/>
    <p:sldLayoutId id="2147484867" r:id="rId17"/>
    <p:sldLayoutId id="2147484870" r:id="rId18"/>
    <p:sldLayoutId id="2147484871" r:id="rId19"/>
    <p:sldLayoutId id="2147484873" r:id="rId20"/>
    <p:sldLayoutId id="2147484875" r:id="rId21"/>
    <p:sldLayoutId id="2147484876" r:id="rId22"/>
    <p:sldLayoutId id="2147484877" r:id="rId23"/>
    <p:sldLayoutId id="2147484878" r:id="rId24"/>
    <p:sldLayoutId id="2147484879" r:id="rId25"/>
    <p:sldLayoutId id="2147484880" r:id="rId26"/>
    <p:sldLayoutId id="2147484881" r:id="rId27"/>
    <p:sldLayoutId id="2147484901" r:id="rId28"/>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deloitte.com/us/about" TargetMode="External"/><Relationship Id="rId2" Type="http://schemas.openxmlformats.org/officeDocument/2006/relationships/hyperlink" Target="http://www.deloitte.com/about" TargetMode="Externa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75327" y="5845180"/>
            <a:ext cx="5594348" cy="505645"/>
          </a:xfrm>
        </p:spPr>
        <p:txBody>
          <a:bodyPr/>
          <a:lstStyle/>
          <a:p>
            <a:r>
              <a:rPr lang="en-US" dirty="0"/>
              <a:t>UAT Final</a:t>
            </a:r>
          </a:p>
          <a:p>
            <a:endParaRPr lang="en-US" noProof="0" dirty="0"/>
          </a:p>
        </p:txBody>
      </p:sp>
      <p:sp>
        <p:nvSpPr>
          <p:cNvPr id="5" name="Text Placeholder 4"/>
          <p:cNvSpPr>
            <a:spLocks noGrp="1"/>
          </p:cNvSpPr>
          <p:nvPr>
            <p:ph type="body" sz="quarter" idx="10"/>
          </p:nvPr>
        </p:nvSpPr>
        <p:spPr>
          <a:xfrm>
            <a:off x="475326" y="6098002"/>
            <a:ext cx="5594349" cy="298451"/>
          </a:xfrm>
        </p:spPr>
        <p:txBody>
          <a:bodyPr/>
          <a:lstStyle/>
          <a:p>
            <a:r>
              <a:rPr lang="en-US" sz="1400" dirty="0"/>
              <a:t>May 2, 2023</a:t>
            </a:r>
            <a:endParaRPr lang="en-US" sz="1400" noProof="0" dirty="0"/>
          </a:p>
        </p:txBody>
      </p:sp>
      <p:sp>
        <p:nvSpPr>
          <p:cNvPr id="6" name="Rectangle 5">
            <a:extLst>
              <a:ext uri="{FF2B5EF4-FFF2-40B4-BE49-F238E27FC236}">
                <a16:creationId xmlns:a16="http://schemas.microsoft.com/office/drawing/2014/main" id="{7D8D8D20-09E1-44E3-844E-228FA1E689A3}"/>
              </a:ext>
            </a:extLst>
          </p:cNvPr>
          <p:cNvSpPr/>
          <p:nvPr/>
        </p:nvSpPr>
        <p:spPr>
          <a:xfrm>
            <a:off x="469900" y="1852101"/>
            <a:ext cx="9205042" cy="2923877"/>
          </a:xfrm>
          <a:prstGeom prst="rect">
            <a:avLst/>
          </a:prstGeom>
        </p:spPr>
        <p:txBody>
          <a:bodyPr wrap="square">
            <a:spAutoFit/>
          </a:bodyPr>
          <a:lstStyle/>
          <a:p>
            <a:r>
              <a:rPr lang="en-US" altLang="en-US" sz="3600" dirty="0">
                <a:solidFill>
                  <a:srgbClr val="004784"/>
                </a:solidFill>
              </a:rPr>
              <a:t>Kentucky Integrated Eligibility and Enrollment System (IEES)</a:t>
            </a:r>
          </a:p>
          <a:p>
            <a:endParaRPr lang="en-US" altLang="en-US" sz="2800" dirty="0"/>
          </a:p>
          <a:p>
            <a:r>
              <a:rPr lang="en-US" altLang="en-US" sz="2800" dirty="0"/>
              <a:t>Commonwealth of Kentucky</a:t>
            </a:r>
            <a:br>
              <a:rPr lang="en-US" altLang="en-US" sz="2800" dirty="0"/>
            </a:br>
            <a:r>
              <a:rPr lang="en-US" altLang="en-US" sz="2800" dirty="0"/>
              <a:t>Cabinet for Health and Family Services</a:t>
            </a:r>
            <a:br>
              <a:rPr lang="en-US" altLang="en-US" sz="2800" dirty="0"/>
            </a:br>
            <a:endParaRPr lang="en-US" sz="2800" dirty="0"/>
          </a:p>
        </p:txBody>
      </p:sp>
    </p:spTree>
    <p:extLst>
      <p:ext uri="{BB962C8B-B14F-4D97-AF65-F5344CB8AC3E}">
        <p14:creationId xmlns:p14="http://schemas.microsoft.com/office/powerpoint/2010/main" val="86195729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1471F01-B7EA-4F83-8283-571CD95201E3}"/>
              </a:ext>
            </a:extLst>
          </p:cNvPr>
          <p:cNvSpPr>
            <a:spLocks noGrp="1"/>
          </p:cNvSpPr>
          <p:nvPr>
            <p:ph type="title"/>
          </p:nvPr>
        </p:nvSpPr>
        <p:spPr>
          <a:xfrm>
            <a:off x="374205" y="957600"/>
            <a:ext cx="11252200" cy="1490981"/>
          </a:xfrm>
        </p:spPr>
        <p:txBody>
          <a:bodyPr/>
          <a:lstStyle/>
          <a:p>
            <a:r>
              <a:rPr lang="en-US" sz="1800" dirty="0">
                <a:latin typeface="Verdana" panose="020B0604030504040204" pitchFamily="34" charset="0"/>
                <a:ea typeface="Verdana" panose="020B0604030504040204" pitchFamily="34" charset="0"/>
              </a:rPr>
              <a:t>Regression Testing included the re-execution of PHE scenarios to ensure that the constant builds into the wider system that were already executed were not altered by the frequent weekly UAT builds. A robust master Regression suite was executed post code freeze to ensure end to end health check of the system as a whole.  Below is the regression suite executed and reviewed by OATS at the end of 23.03 (3/31/23).</a:t>
            </a:r>
          </a:p>
        </p:txBody>
      </p:sp>
      <p:sp>
        <p:nvSpPr>
          <p:cNvPr id="5" name="Rectangle 4">
            <a:extLst>
              <a:ext uri="{FF2B5EF4-FFF2-40B4-BE49-F238E27FC236}">
                <a16:creationId xmlns:a16="http://schemas.microsoft.com/office/drawing/2014/main" id="{090C894D-B687-4794-B30C-1636D416B466}"/>
              </a:ext>
            </a:extLst>
          </p:cNvPr>
          <p:cNvSpPr>
            <a:spLocks noChangeArrowheads="1"/>
          </p:cNvSpPr>
          <p:nvPr/>
        </p:nvSpPr>
        <p:spPr bwMode="auto">
          <a:xfrm>
            <a:off x="0" y="1798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74328CB1-B414-4159-9DDF-F35778936594}"/>
              </a:ext>
            </a:extLst>
          </p:cNvPr>
          <p:cNvSpPr>
            <a:spLocks noChangeArrowheads="1"/>
          </p:cNvSpPr>
          <p:nvPr/>
        </p:nvSpPr>
        <p:spPr bwMode="auto">
          <a:xfrm>
            <a:off x="0" y="8169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itle 1">
            <a:extLst>
              <a:ext uri="{FF2B5EF4-FFF2-40B4-BE49-F238E27FC236}">
                <a16:creationId xmlns:a16="http://schemas.microsoft.com/office/drawing/2014/main" id="{9183706E-7666-41B8-BCC8-EB2100BBB37A}"/>
              </a:ext>
            </a:extLst>
          </p:cNvPr>
          <p:cNvSpPr txBox="1">
            <a:spLocks/>
          </p:cNvSpPr>
          <p:nvPr/>
        </p:nvSpPr>
        <p:spPr bwMode="gray">
          <a:xfrm>
            <a:off x="469899" y="213000"/>
            <a:ext cx="11252200" cy="334102"/>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dirty="0">
                <a:latin typeface="Verdana" panose="020B0604030504040204" pitchFamily="34" charset="0"/>
                <a:ea typeface="Verdana" panose="020B0604030504040204" pitchFamily="34" charset="0"/>
              </a:rPr>
              <a:t>23.03 Automated Regression</a:t>
            </a:r>
          </a:p>
        </p:txBody>
      </p:sp>
      <p:pic>
        <p:nvPicPr>
          <p:cNvPr id="8194" name="Picture 2">
            <a:extLst>
              <a:ext uri="{FF2B5EF4-FFF2-40B4-BE49-F238E27FC236}">
                <a16:creationId xmlns:a16="http://schemas.microsoft.com/office/drawing/2014/main" id="{3ADA6BE9-3B9C-2901-EF35-4AFEE3C6F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05" y="2695574"/>
            <a:ext cx="6753426" cy="25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a:extLst>
              <a:ext uri="{FF2B5EF4-FFF2-40B4-BE49-F238E27FC236}">
                <a16:creationId xmlns:a16="http://schemas.microsoft.com/office/drawing/2014/main" id="{C7BA2957-249F-D5A3-B1F0-FA8FFBBF1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825" y="2695574"/>
            <a:ext cx="3360737" cy="357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50376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1471F01-B7EA-4F83-8283-571CD95201E3}"/>
              </a:ext>
            </a:extLst>
          </p:cNvPr>
          <p:cNvSpPr>
            <a:spLocks noGrp="1"/>
          </p:cNvSpPr>
          <p:nvPr>
            <p:ph type="title"/>
          </p:nvPr>
        </p:nvSpPr>
        <p:spPr>
          <a:xfrm>
            <a:off x="374205" y="957600"/>
            <a:ext cx="11252200" cy="1490981"/>
          </a:xfrm>
        </p:spPr>
        <p:txBody>
          <a:bodyPr/>
          <a:lstStyle/>
          <a:p>
            <a:r>
              <a:rPr lang="en-US" sz="1800" dirty="0">
                <a:latin typeface="Verdana" panose="020B0604030504040204" pitchFamily="34" charset="0"/>
                <a:ea typeface="Verdana" panose="020B0604030504040204" pitchFamily="34" charset="0"/>
              </a:rPr>
              <a:t>Regression Testing included the re-execution of PHE scenarios to ensure that the constant builds into the wider system that were already executed were not altered by the frequent weekly UAT builds. A robust master Regression suite was executed post code freeze to ensure end to end health check of the system as a whole.  Below is the regression suite executed and reviewed by OATS at the end of 23.04 (4/28/23).</a:t>
            </a:r>
          </a:p>
        </p:txBody>
      </p:sp>
      <p:sp>
        <p:nvSpPr>
          <p:cNvPr id="5" name="Rectangle 4">
            <a:extLst>
              <a:ext uri="{FF2B5EF4-FFF2-40B4-BE49-F238E27FC236}">
                <a16:creationId xmlns:a16="http://schemas.microsoft.com/office/drawing/2014/main" id="{090C894D-B687-4794-B30C-1636D416B466}"/>
              </a:ext>
            </a:extLst>
          </p:cNvPr>
          <p:cNvSpPr>
            <a:spLocks noChangeArrowheads="1"/>
          </p:cNvSpPr>
          <p:nvPr/>
        </p:nvSpPr>
        <p:spPr bwMode="auto">
          <a:xfrm>
            <a:off x="0" y="1798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74328CB1-B414-4159-9DDF-F35778936594}"/>
              </a:ext>
            </a:extLst>
          </p:cNvPr>
          <p:cNvSpPr>
            <a:spLocks noChangeArrowheads="1"/>
          </p:cNvSpPr>
          <p:nvPr/>
        </p:nvSpPr>
        <p:spPr bwMode="auto">
          <a:xfrm>
            <a:off x="0" y="8169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itle 1">
            <a:extLst>
              <a:ext uri="{FF2B5EF4-FFF2-40B4-BE49-F238E27FC236}">
                <a16:creationId xmlns:a16="http://schemas.microsoft.com/office/drawing/2014/main" id="{9183706E-7666-41B8-BCC8-EB2100BBB37A}"/>
              </a:ext>
            </a:extLst>
          </p:cNvPr>
          <p:cNvSpPr txBox="1">
            <a:spLocks/>
          </p:cNvSpPr>
          <p:nvPr/>
        </p:nvSpPr>
        <p:spPr bwMode="gray">
          <a:xfrm>
            <a:off x="469899" y="213000"/>
            <a:ext cx="11252200" cy="334102"/>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dirty="0">
                <a:latin typeface="Verdana" panose="020B0604030504040204" pitchFamily="34" charset="0"/>
                <a:ea typeface="Verdana" panose="020B0604030504040204" pitchFamily="34" charset="0"/>
              </a:rPr>
              <a:t>23.04 Automated Regression</a:t>
            </a:r>
          </a:p>
        </p:txBody>
      </p:sp>
      <p:pic>
        <p:nvPicPr>
          <p:cNvPr id="12290" name="Picture 3">
            <a:extLst>
              <a:ext uri="{FF2B5EF4-FFF2-40B4-BE49-F238E27FC236}">
                <a16:creationId xmlns:a16="http://schemas.microsoft.com/office/drawing/2014/main" id="{6F1219BE-A55C-1E91-9DA0-7E855D018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99" y="2694549"/>
            <a:ext cx="696233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a:extLst>
              <a:ext uri="{FF2B5EF4-FFF2-40B4-BE49-F238E27FC236}">
                <a16:creationId xmlns:a16="http://schemas.microsoft.com/office/drawing/2014/main" id="{B79FD2CA-47A0-7468-767D-01E026DD1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4685" y="2694549"/>
            <a:ext cx="3140075" cy="376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8133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1471F01-B7EA-4F83-8283-571CD95201E3}"/>
              </a:ext>
            </a:extLst>
          </p:cNvPr>
          <p:cNvSpPr>
            <a:spLocks noGrp="1"/>
          </p:cNvSpPr>
          <p:nvPr>
            <p:ph type="title"/>
          </p:nvPr>
        </p:nvSpPr>
        <p:spPr>
          <a:xfrm>
            <a:off x="469899" y="213000"/>
            <a:ext cx="11252200" cy="334102"/>
          </a:xfrm>
        </p:spPr>
        <p:txBody>
          <a:bodyPr/>
          <a:lstStyle/>
          <a:p>
            <a:r>
              <a:rPr lang="en-US" dirty="0">
                <a:latin typeface="Verdana" panose="020B0604030504040204" pitchFamily="34" charset="0"/>
                <a:ea typeface="Verdana" panose="020B0604030504040204" pitchFamily="34" charset="0"/>
              </a:rPr>
              <a:t>23.03 Operational Readiness Testing (ORT)</a:t>
            </a:r>
          </a:p>
        </p:txBody>
      </p:sp>
      <p:sp>
        <p:nvSpPr>
          <p:cNvPr id="2" name="TextBox 1">
            <a:extLst>
              <a:ext uri="{FF2B5EF4-FFF2-40B4-BE49-F238E27FC236}">
                <a16:creationId xmlns:a16="http://schemas.microsoft.com/office/drawing/2014/main" id="{58E10977-A6EA-4C64-8B0A-34C8497AE4C4}"/>
              </a:ext>
            </a:extLst>
          </p:cNvPr>
          <p:cNvSpPr txBox="1"/>
          <p:nvPr/>
        </p:nvSpPr>
        <p:spPr>
          <a:xfrm>
            <a:off x="469898" y="1042294"/>
            <a:ext cx="10981366" cy="646331"/>
          </a:xfrm>
          <a:prstGeom prst="rect">
            <a:avLst/>
          </a:prstGeom>
          <a:noFill/>
        </p:spPr>
        <p:txBody>
          <a:bodyPr vert="horz" wrap="square" lIns="0" tIns="0" rIns="0" bIns="0" rtlCol="0">
            <a:spAutoFit/>
          </a:bodyPr>
          <a:lstStyle/>
          <a:p>
            <a:pPr>
              <a:spcBef>
                <a:spcPts val="200"/>
              </a:spcBef>
              <a:buSzPct val="100000"/>
            </a:pPr>
            <a:r>
              <a:rPr lang="en-US" sz="1400" dirty="0"/>
              <a:t>UAT testers executed a set of manual test cases to ensure that the constant CR specific builds into the wider system  executed early in the release month were not altered by the frequent weekly UAT builds.  Below is a snapshot of the manual ORT + automation counts for 23.03. </a:t>
            </a:r>
          </a:p>
        </p:txBody>
      </p:sp>
      <p:graphicFrame>
        <p:nvGraphicFramePr>
          <p:cNvPr id="7" name="Table 6">
            <a:extLst>
              <a:ext uri="{FF2B5EF4-FFF2-40B4-BE49-F238E27FC236}">
                <a16:creationId xmlns:a16="http://schemas.microsoft.com/office/drawing/2014/main" id="{D9BFF5B4-5979-C344-0EF3-B9E9E782E218}"/>
              </a:ext>
            </a:extLst>
          </p:cNvPr>
          <p:cNvGraphicFramePr>
            <a:graphicFrameLocks noGrp="1"/>
          </p:cNvGraphicFramePr>
          <p:nvPr>
            <p:extLst>
              <p:ext uri="{D42A27DB-BD31-4B8C-83A1-F6EECF244321}">
                <p14:modId xmlns:p14="http://schemas.microsoft.com/office/powerpoint/2010/main" val="3472664934"/>
              </p:ext>
            </p:extLst>
          </p:nvPr>
        </p:nvGraphicFramePr>
        <p:xfrm>
          <a:off x="469898" y="1877441"/>
          <a:ext cx="7073898" cy="2364948"/>
        </p:xfrm>
        <a:graphic>
          <a:graphicData uri="http://schemas.openxmlformats.org/drawingml/2006/table">
            <a:tbl>
              <a:tblPr/>
              <a:tblGrid>
                <a:gridCol w="1969220">
                  <a:extLst>
                    <a:ext uri="{9D8B030D-6E8A-4147-A177-3AD203B41FA5}">
                      <a16:colId xmlns:a16="http://schemas.microsoft.com/office/drawing/2014/main" val="1222529612"/>
                    </a:ext>
                  </a:extLst>
                </a:gridCol>
                <a:gridCol w="621356">
                  <a:extLst>
                    <a:ext uri="{9D8B030D-6E8A-4147-A177-3AD203B41FA5}">
                      <a16:colId xmlns:a16="http://schemas.microsoft.com/office/drawing/2014/main" val="4207173072"/>
                    </a:ext>
                  </a:extLst>
                </a:gridCol>
                <a:gridCol w="621356">
                  <a:extLst>
                    <a:ext uri="{9D8B030D-6E8A-4147-A177-3AD203B41FA5}">
                      <a16:colId xmlns:a16="http://schemas.microsoft.com/office/drawing/2014/main" val="3420108188"/>
                    </a:ext>
                  </a:extLst>
                </a:gridCol>
                <a:gridCol w="621356">
                  <a:extLst>
                    <a:ext uri="{9D8B030D-6E8A-4147-A177-3AD203B41FA5}">
                      <a16:colId xmlns:a16="http://schemas.microsoft.com/office/drawing/2014/main" val="960027720"/>
                    </a:ext>
                  </a:extLst>
                </a:gridCol>
                <a:gridCol w="621356">
                  <a:extLst>
                    <a:ext uri="{9D8B030D-6E8A-4147-A177-3AD203B41FA5}">
                      <a16:colId xmlns:a16="http://schemas.microsoft.com/office/drawing/2014/main" val="3887366122"/>
                    </a:ext>
                  </a:extLst>
                </a:gridCol>
                <a:gridCol w="1443458">
                  <a:extLst>
                    <a:ext uri="{9D8B030D-6E8A-4147-A177-3AD203B41FA5}">
                      <a16:colId xmlns:a16="http://schemas.microsoft.com/office/drawing/2014/main" val="2160504836"/>
                    </a:ext>
                  </a:extLst>
                </a:gridCol>
                <a:gridCol w="1175796">
                  <a:extLst>
                    <a:ext uri="{9D8B030D-6E8A-4147-A177-3AD203B41FA5}">
                      <a16:colId xmlns:a16="http://schemas.microsoft.com/office/drawing/2014/main" val="555364061"/>
                    </a:ext>
                  </a:extLst>
                </a:gridCol>
              </a:tblGrid>
              <a:tr h="394158">
                <a:tc gridSpan="7">
                  <a:txBody>
                    <a:bodyPr/>
                    <a:lstStyle/>
                    <a:p>
                      <a:pPr algn="ctr" fontAlgn="b"/>
                      <a:r>
                        <a:rPr lang="en-US" sz="1100" b="0" i="0" u="none" strike="noStrike">
                          <a:solidFill>
                            <a:srgbClr val="000000"/>
                          </a:solidFill>
                          <a:effectLst/>
                          <a:latin typeface="Calibri" panose="020F0502020204030204" pitchFamily="34" charset="0"/>
                        </a:rPr>
                        <a:t>Release 23.03 ORT</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4831151"/>
                  </a:ext>
                </a:extLst>
              </a:tr>
              <a:tr h="394158">
                <a:tc>
                  <a:txBody>
                    <a:bodyPr/>
                    <a:lstStyle/>
                    <a:p>
                      <a:pPr algn="l" fontAlgn="b"/>
                      <a:r>
                        <a:rPr lang="en-US" sz="1100" b="1" i="0" u="none" strike="noStrike">
                          <a:solidFill>
                            <a:srgbClr val="FFFFFF"/>
                          </a:solidFill>
                          <a:effectLst/>
                          <a:latin typeface="Calibri" panose="020F050202020403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1100" b="1" i="0" u="none" strike="noStrike">
                          <a:solidFill>
                            <a:srgbClr val="FFFFFF"/>
                          </a:solidFill>
                          <a:effectLst/>
                          <a:latin typeface="Calibri" panose="020F0502020204030204" pitchFamily="34" charset="0"/>
                        </a:rPr>
                        <a:t>Total TCs</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1100" b="1" i="0" u="none" strike="noStrike">
                          <a:solidFill>
                            <a:srgbClr val="FFFFFF"/>
                          </a:solidFill>
                          <a:effectLst/>
                          <a:latin typeface="Calibri" panose="020F0502020204030204" pitchFamily="34" charset="0"/>
                        </a:rPr>
                        <a:t>Executed</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1100" b="1" i="0" u="none" strike="noStrike">
                          <a:solidFill>
                            <a:srgbClr val="FFFFFF"/>
                          </a:solidFill>
                          <a:effectLst/>
                          <a:latin typeface="Calibri" panose="020F0502020204030204" pitchFamily="34" charset="0"/>
                        </a:rPr>
                        <a:t>Pending</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1100" b="1" i="0" u="none" strike="noStrike">
                          <a:solidFill>
                            <a:srgbClr val="FFFFFF"/>
                          </a:solidFill>
                          <a:effectLst/>
                          <a:latin typeface="Calibri" panose="020F0502020204030204" pitchFamily="34" charset="0"/>
                        </a:rPr>
                        <a:t>Passed</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1100" b="1" i="0" u="none" strike="noStrike">
                          <a:solidFill>
                            <a:srgbClr val="FFFFFF"/>
                          </a:solidFill>
                          <a:effectLst/>
                          <a:latin typeface="Calibri" panose="020F0502020204030204" pitchFamily="34" charset="0"/>
                        </a:rPr>
                        <a:t>% Passed of Executed</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1100" b="1" i="0" u="none" strike="noStrike">
                          <a:solidFill>
                            <a:srgbClr val="FFFFFF"/>
                          </a:solidFill>
                          <a:effectLst/>
                          <a:latin typeface="Calibri" panose="020F0502020204030204" pitchFamily="34" charset="0"/>
                        </a:rPr>
                        <a:t>% Passed of Total</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559849738"/>
                  </a:ext>
                </a:extLst>
              </a:tr>
              <a:tr h="394158">
                <a:tc>
                  <a:txBody>
                    <a:bodyPr/>
                    <a:lstStyle/>
                    <a:p>
                      <a:pPr algn="l" fontAlgn="b"/>
                      <a:r>
                        <a:rPr lang="en-US" sz="1100" b="0" i="0" u="none" strike="noStrike">
                          <a:solidFill>
                            <a:srgbClr val="000000"/>
                          </a:solidFill>
                          <a:effectLst/>
                          <a:latin typeface="Calibri" panose="020F0502020204030204" pitchFamily="34" charset="0"/>
                        </a:rPr>
                        <a:t>Manual ORT - PHE Focused</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23495402"/>
                  </a:ext>
                </a:extLst>
              </a:tr>
              <a:tr h="394158">
                <a:tc>
                  <a:txBody>
                    <a:bodyPr/>
                    <a:lstStyle/>
                    <a:p>
                      <a:pPr algn="l" fontAlgn="b"/>
                      <a:r>
                        <a:rPr lang="en-US" sz="1100" b="0" i="0" u="none" strike="noStrike">
                          <a:solidFill>
                            <a:srgbClr val="000000"/>
                          </a:solidFill>
                          <a:effectLst/>
                          <a:latin typeface="Calibri" panose="020F0502020204030204" pitchFamily="34" charset="0"/>
                        </a:rPr>
                        <a:t>Manual M&amp;O ORT</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666593466"/>
                  </a:ext>
                </a:extLst>
              </a:tr>
              <a:tr h="394158">
                <a:tc>
                  <a:txBody>
                    <a:bodyPr/>
                    <a:lstStyle/>
                    <a:p>
                      <a:pPr algn="l" fontAlgn="b"/>
                      <a:r>
                        <a:rPr lang="en-US" sz="1100" b="0" i="0" u="none" strike="noStrike">
                          <a:solidFill>
                            <a:srgbClr val="000000"/>
                          </a:solidFill>
                          <a:effectLst/>
                          <a:latin typeface="Calibri" panose="020F0502020204030204" pitchFamily="34" charset="0"/>
                        </a:rPr>
                        <a:t>Automation ORT</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166</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166</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166</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152766770"/>
                  </a:ext>
                </a:extLst>
              </a:tr>
              <a:tr h="394158">
                <a:tc>
                  <a:txBody>
                    <a:bodyPr/>
                    <a:lstStyle/>
                    <a:p>
                      <a:pPr algn="l" fontAlgn="b"/>
                      <a:r>
                        <a:rPr lang="en-US" sz="1100" b="1" i="0" u="none" strike="noStrike">
                          <a:solidFill>
                            <a:srgbClr val="FFFFFF"/>
                          </a:solidFill>
                          <a:effectLst/>
                          <a:latin typeface="Calibri" panose="020F0502020204030204" pitchFamily="34" charset="0"/>
                        </a:rPr>
                        <a:t>Total</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a:solidFill>
                            <a:srgbClr val="FFFFFF"/>
                          </a:solidFill>
                          <a:effectLst/>
                          <a:latin typeface="Calibri" panose="020F0502020204030204" pitchFamily="34" charset="0"/>
                        </a:rPr>
                        <a:t>195</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a:solidFill>
                            <a:srgbClr val="FFFFFF"/>
                          </a:solidFill>
                          <a:effectLst/>
                          <a:latin typeface="Calibri" panose="020F0502020204030204" pitchFamily="34" charset="0"/>
                        </a:rPr>
                        <a:t>195</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a:solidFill>
                            <a:srgbClr val="FFFFFF"/>
                          </a:solidFill>
                          <a:effectLst/>
                          <a:latin typeface="Calibri" panose="020F0502020204030204" pitchFamily="34" charset="0"/>
                        </a:rPr>
                        <a:t>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a:solidFill>
                            <a:srgbClr val="FFFFFF"/>
                          </a:solidFill>
                          <a:effectLst/>
                          <a:latin typeface="Calibri" panose="020F0502020204030204" pitchFamily="34" charset="0"/>
                        </a:rPr>
                        <a:t>195</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a:solidFill>
                            <a:srgbClr val="FFFFFF"/>
                          </a:solidFill>
                          <a:effectLst/>
                          <a:latin typeface="Calibri" panose="020F0502020204030204" pitchFamily="34" charset="0"/>
                        </a:rPr>
                        <a:t>100%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dirty="0">
                          <a:solidFill>
                            <a:srgbClr val="FFFFFF"/>
                          </a:solidFill>
                          <a:effectLst/>
                          <a:latin typeface="Calibri" panose="020F0502020204030204" pitchFamily="34" charset="0"/>
                        </a:rPr>
                        <a:t>100%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781865380"/>
                  </a:ext>
                </a:extLst>
              </a:tr>
            </a:tbl>
          </a:graphicData>
        </a:graphic>
      </p:graphicFrame>
    </p:spTree>
    <p:extLst>
      <p:ext uri="{BB962C8B-B14F-4D97-AF65-F5344CB8AC3E}">
        <p14:creationId xmlns:p14="http://schemas.microsoft.com/office/powerpoint/2010/main" val="246701555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1471F01-B7EA-4F83-8283-571CD95201E3}"/>
              </a:ext>
            </a:extLst>
          </p:cNvPr>
          <p:cNvSpPr>
            <a:spLocks noGrp="1"/>
          </p:cNvSpPr>
          <p:nvPr>
            <p:ph type="title"/>
          </p:nvPr>
        </p:nvSpPr>
        <p:spPr>
          <a:xfrm>
            <a:off x="469899" y="213000"/>
            <a:ext cx="11252200" cy="334102"/>
          </a:xfrm>
        </p:spPr>
        <p:txBody>
          <a:bodyPr/>
          <a:lstStyle/>
          <a:p>
            <a:r>
              <a:rPr lang="en-US" dirty="0">
                <a:latin typeface="Verdana" panose="020B0604030504040204" pitchFamily="34" charset="0"/>
                <a:ea typeface="Verdana" panose="020B0604030504040204" pitchFamily="34" charset="0"/>
              </a:rPr>
              <a:t>23.04 Operational Readiness Testing (ORT)</a:t>
            </a:r>
          </a:p>
        </p:txBody>
      </p:sp>
      <p:sp>
        <p:nvSpPr>
          <p:cNvPr id="2" name="TextBox 1">
            <a:extLst>
              <a:ext uri="{FF2B5EF4-FFF2-40B4-BE49-F238E27FC236}">
                <a16:creationId xmlns:a16="http://schemas.microsoft.com/office/drawing/2014/main" id="{58E10977-A6EA-4C64-8B0A-34C8497AE4C4}"/>
              </a:ext>
            </a:extLst>
          </p:cNvPr>
          <p:cNvSpPr txBox="1"/>
          <p:nvPr/>
        </p:nvSpPr>
        <p:spPr>
          <a:xfrm>
            <a:off x="469898" y="1042294"/>
            <a:ext cx="10981366" cy="646331"/>
          </a:xfrm>
          <a:prstGeom prst="rect">
            <a:avLst/>
          </a:prstGeom>
          <a:noFill/>
        </p:spPr>
        <p:txBody>
          <a:bodyPr vert="horz" wrap="square" lIns="0" tIns="0" rIns="0" bIns="0" rtlCol="0">
            <a:spAutoFit/>
          </a:bodyPr>
          <a:lstStyle/>
          <a:p>
            <a:pPr>
              <a:spcBef>
                <a:spcPts val="200"/>
              </a:spcBef>
              <a:buSzPct val="100000"/>
            </a:pPr>
            <a:r>
              <a:rPr lang="en-US" sz="1400" dirty="0"/>
              <a:t>UAT testers executed a set of manual test cases to ensure that the constant CR specific builds into the wider system  executed early in the release month were not altered by the frequent weekly UAT builds.  Below is a snapshot of the manual ORT + automation counts for 23.04. </a:t>
            </a:r>
          </a:p>
        </p:txBody>
      </p:sp>
      <p:graphicFrame>
        <p:nvGraphicFramePr>
          <p:cNvPr id="4" name="Table 3">
            <a:extLst>
              <a:ext uri="{FF2B5EF4-FFF2-40B4-BE49-F238E27FC236}">
                <a16:creationId xmlns:a16="http://schemas.microsoft.com/office/drawing/2014/main" id="{0840A01E-A4B4-2DD3-2BA2-16BFBEE8BFF5}"/>
              </a:ext>
            </a:extLst>
          </p:cNvPr>
          <p:cNvGraphicFramePr>
            <a:graphicFrameLocks noGrp="1"/>
          </p:cNvGraphicFramePr>
          <p:nvPr>
            <p:extLst>
              <p:ext uri="{D42A27DB-BD31-4B8C-83A1-F6EECF244321}">
                <p14:modId xmlns:p14="http://schemas.microsoft.com/office/powerpoint/2010/main" val="3240171362"/>
              </p:ext>
            </p:extLst>
          </p:nvPr>
        </p:nvGraphicFramePr>
        <p:xfrm>
          <a:off x="469897" y="1969515"/>
          <a:ext cx="7780965" cy="1666820"/>
        </p:xfrm>
        <a:graphic>
          <a:graphicData uri="http://schemas.openxmlformats.org/drawingml/2006/table">
            <a:tbl>
              <a:tblPr/>
              <a:tblGrid>
                <a:gridCol w="2166053">
                  <a:extLst>
                    <a:ext uri="{9D8B030D-6E8A-4147-A177-3AD203B41FA5}">
                      <a16:colId xmlns:a16="http://schemas.microsoft.com/office/drawing/2014/main" val="227498848"/>
                    </a:ext>
                  </a:extLst>
                </a:gridCol>
                <a:gridCol w="683463">
                  <a:extLst>
                    <a:ext uri="{9D8B030D-6E8A-4147-A177-3AD203B41FA5}">
                      <a16:colId xmlns:a16="http://schemas.microsoft.com/office/drawing/2014/main" val="3827093670"/>
                    </a:ext>
                  </a:extLst>
                </a:gridCol>
                <a:gridCol w="683463">
                  <a:extLst>
                    <a:ext uri="{9D8B030D-6E8A-4147-A177-3AD203B41FA5}">
                      <a16:colId xmlns:a16="http://schemas.microsoft.com/office/drawing/2014/main" val="2966137598"/>
                    </a:ext>
                  </a:extLst>
                </a:gridCol>
                <a:gridCol w="683463">
                  <a:extLst>
                    <a:ext uri="{9D8B030D-6E8A-4147-A177-3AD203B41FA5}">
                      <a16:colId xmlns:a16="http://schemas.microsoft.com/office/drawing/2014/main" val="3822661216"/>
                    </a:ext>
                  </a:extLst>
                </a:gridCol>
                <a:gridCol w="683463">
                  <a:extLst>
                    <a:ext uri="{9D8B030D-6E8A-4147-A177-3AD203B41FA5}">
                      <a16:colId xmlns:a16="http://schemas.microsoft.com/office/drawing/2014/main" val="2745310654"/>
                    </a:ext>
                  </a:extLst>
                </a:gridCol>
                <a:gridCol w="1587738">
                  <a:extLst>
                    <a:ext uri="{9D8B030D-6E8A-4147-A177-3AD203B41FA5}">
                      <a16:colId xmlns:a16="http://schemas.microsoft.com/office/drawing/2014/main" val="182081777"/>
                    </a:ext>
                  </a:extLst>
                </a:gridCol>
                <a:gridCol w="1293322">
                  <a:extLst>
                    <a:ext uri="{9D8B030D-6E8A-4147-A177-3AD203B41FA5}">
                      <a16:colId xmlns:a16="http://schemas.microsoft.com/office/drawing/2014/main" val="3853066917"/>
                    </a:ext>
                  </a:extLst>
                </a:gridCol>
              </a:tblGrid>
              <a:tr h="333364">
                <a:tc gridSpan="7">
                  <a:txBody>
                    <a:bodyPr/>
                    <a:lstStyle/>
                    <a:p>
                      <a:pPr algn="ctr" fontAlgn="b"/>
                      <a:r>
                        <a:rPr lang="en-US" sz="1100" b="0" i="0" u="none" strike="noStrike">
                          <a:solidFill>
                            <a:srgbClr val="000000"/>
                          </a:solidFill>
                          <a:effectLst/>
                          <a:latin typeface="Calibri" panose="020F0502020204030204" pitchFamily="34" charset="0"/>
                        </a:rPr>
                        <a:t>Release 23.04 ORT</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7612843"/>
                  </a:ext>
                </a:extLst>
              </a:tr>
              <a:tr h="333364">
                <a:tc>
                  <a:txBody>
                    <a:bodyPr/>
                    <a:lstStyle/>
                    <a:p>
                      <a:pPr algn="l" fontAlgn="b"/>
                      <a:r>
                        <a:rPr lang="en-US" sz="1100" b="1" i="0" u="none" strike="noStrike">
                          <a:solidFill>
                            <a:srgbClr val="FFFFFF"/>
                          </a:solidFill>
                          <a:effectLst/>
                          <a:latin typeface="Calibri" panose="020F050202020403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1100" b="1" i="0" u="none" strike="noStrike">
                          <a:solidFill>
                            <a:srgbClr val="FFFFFF"/>
                          </a:solidFill>
                          <a:effectLst/>
                          <a:latin typeface="Calibri" panose="020F0502020204030204" pitchFamily="34" charset="0"/>
                        </a:rPr>
                        <a:t>Total TCs</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1100" b="1" i="0" u="none" strike="noStrike">
                          <a:solidFill>
                            <a:srgbClr val="FFFFFF"/>
                          </a:solidFill>
                          <a:effectLst/>
                          <a:latin typeface="Calibri" panose="020F0502020204030204" pitchFamily="34" charset="0"/>
                        </a:rPr>
                        <a:t>Executed</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1100" b="1" i="0" u="none" strike="noStrike">
                          <a:solidFill>
                            <a:srgbClr val="FFFFFF"/>
                          </a:solidFill>
                          <a:effectLst/>
                          <a:latin typeface="Calibri" panose="020F0502020204030204" pitchFamily="34" charset="0"/>
                        </a:rPr>
                        <a:t>Pending</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1100" b="1" i="0" u="none" strike="noStrike">
                          <a:solidFill>
                            <a:srgbClr val="FFFFFF"/>
                          </a:solidFill>
                          <a:effectLst/>
                          <a:latin typeface="Calibri" panose="020F0502020204030204" pitchFamily="34" charset="0"/>
                        </a:rPr>
                        <a:t>Passed</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1100" b="1" i="0" u="none" strike="noStrike">
                          <a:solidFill>
                            <a:srgbClr val="FFFFFF"/>
                          </a:solidFill>
                          <a:effectLst/>
                          <a:latin typeface="Calibri" panose="020F0502020204030204" pitchFamily="34" charset="0"/>
                        </a:rPr>
                        <a:t>% Passed of Executed</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1100" b="1" i="0" u="none" strike="noStrike">
                          <a:solidFill>
                            <a:srgbClr val="FFFFFF"/>
                          </a:solidFill>
                          <a:effectLst/>
                          <a:latin typeface="Calibri" panose="020F0502020204030204" pitchFamily="34" charset="0"/>
                        </a:rPr>
                        <a:t>% Passed of Total</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153608897"/>
                  </a:ext>
                </a:extLst>
              </a:tr>
              <a:tr h="333364">
                <a:tc>
                  <a:txBody>
                    <a:bodyPr/>
                    <a:lstStyle/>
                    <a:p>
                      <a:pPr algn="l" fontAlgn="b"/>
                      <a:r>
                        <a:rPr lang="en-US" sz="1100" b="0" i="0" u="none" strike="noStrike">
                          <a:solidFill>
                            <a:srgbClr val="000000"/>
                          </a:solidFill>
                          <a:effectLst/>
                          <a:latin typeface="Calibri" panose="020F0502020204030204" pitchFamily="34" charset="0"/>
                        </a:rPr>
                        <a:t>Manual M&amp;O ORT</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36</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36</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36</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05652173"/>
                  </a:ext>
                </a:extLst>
              </a:tr>
              <a:tr h="333364">
                <a:tc>
                  <a:txBody>
                    <a:bodyPr/>
                    <a:lstStyle/>
                    <a:p>
                      <a:pPr algn="l" fontAlgn="b"/>
                      <a:r>
                        <a:rPr lang="en-US" sz="1100" b="0" i="0" u="none" strike="noStrike">
                          <a:solidFill>
                            <a:srgbClr val="000000"/>
                          </a:solidFill>
                          <a:effectLst/>
                          <a:latin typeface="Calibri" panose="020F0502020204030204" pitchFamily="34" charset="0"/>
                        </a:rPr>
                        <a:t>Automation ORT</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166</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166</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166</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075596002"/>
                  </a:ext>
                </a:extLst>
              </a:tr>
              <a:tr h="333364">
                <a:tc>
                  <a:txBody>
                    <a:bodyPr/>
                    <a:lstStyle/>
                    <a:p>
                      <a:pPr algn="l" fontAlgn="b"/>
                      <a:r>
                        <a:rPr lang="en-US" sz="1100" b="1" i="0" u="none" strike="noStrike">
                          <a:solidFill>
                            <a:srgbClr val="FFFFFF"/>
                          </a:solidFill>
                          <a:effectLst/>
                          <a:latin typeface="Calibri" panose="020F0502020204030204" pitchFamily="34" charset="0"/>
                        </a:rPr>
                        <a:t>Total</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a:solidFill>
                            <a:srgbClr val="FFFFFF"/>
                          </a:solidFill>
                          <a:effectLst/>
                          <a:latin typeface="Calibri" panose="020F0502020204030204" pitchFamily="34" charset="0"/>
                        </a:rPr>
                        <a:t>202</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a:solidFill>
                            <a:srgbClr val="FFFFFF"/>
                          </a:solidFill>
                          <a:effectLst/>
                          <a:latin typeface="Calibri" panose="020F0502020204030204" pitchFamily="34" charset="0"/>
                        </a:rPr>
                        <a:t>202</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a:solidFill>
                            <a:srgbClr val="FFFFFF"/>
                          </a:solidFill>
                          <a:effectLst/>
                          <a:latin typeface="Calibri" panose="020F0502020204030204" pitchFamily="34" charset="0"/>
                        </a:rPr>
                        <a:t>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a:solidFill>
                            <a:srgbClr val="FFFFFF"/>
                          </a:solidFill>
                          <a:effectLst/>
                          <a:latin typeface="Calibri" panose="020F0502020204030204" pitchFamily="34" charset="0"/>
                        </a:rPr>
                        <a:t>202</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a:solidFill>
                            <a:srgbClr val="FFFFFF"/>
                          </a:solidFill>
                          <a:effectLst/>
                          <a:latin typeface="Calibri" panose="020F0502020204030204" pitchFamily="34" charset="0"/>
                        </a:rPr>
                        <a:t>100%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dirty="0">
                          <a:solidFill>
                            <a:srgbClr val="FFFFFF"/>
                          </a:solidFill>
                          <a:effectLst/>
                          <a:latin typeface="Calibri" panose="020F0502020204030204" pitchFamily="34" charset="0"/>
                        </a:rPr>
                        <a:t>100%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949759377"/>
                  </a:ext>
                </a:extLst>
              </a:tr>
            </a:tbl>
          </a:graphicData>
        </a:graphic>
      </p:graphicFrame>
    </p:spTree>
    <p:extLst>
      <p:ext uri="{BB962C8B-B14F-4D97-AF65-F5344CB8AC3E}">
        <p14:creationId xmlns:p14="http://schemas.microsoft.com/office/powerpoint/2010/main" val="38133303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D82A61EE-45F7-48F8-A3E6-C568F1A1F653}"/>
              </a:ext>
            </a:extLst>
          </p:cNvPr>
          <p:cNvSpPr txBox="1">
            <a:spLocks/>
          </p:cNvSpPr>
          <p:nvPr/>
        </p:nvSpPr>
        <p:spPr bwMode="gray">
          <a:xfrm>
            <a:off x="344170" y="379661"/>
            <a:ext cx="11252200" cy="334102"/>
          </a:xfrm>
          <a:prstGeom prst="rect">
            <a:avLst/>
          </a:prstGeom>
        </p:spPr>
        <p:txBody>
          <a:bodyPr vert="horz" lIns="0" tIns="0" rIns="0" bIns="0" rtlCol="0" anchor="b" anchorCtr="0">
            <a:noAutofit/>
          </a:bodyPr>
          <a:lstStyle>
            <a:lvl1pPr algn="l" defTabSz="1219170" rtl="0" eaLnBrk="1" latinLnBrk="0" hangingPunct="1">
              <a:lnSpc>
                <a:spcPct val="95000"/>
              </a:lnSpc>
              <a:spcBef>
                <a:spcPct val="0"/>
              </a:spcBef>
              <a:buNone/>
              <a:defRPr sz="3850" b="1" kern="1200">
                <a:solidFill>
                  <a:schemeClr val="tx1"/>
                </a:solidFill>
                <a:latin typeface="+mj-lt"/>
                <a:ea typeface="Open Sans" panose="020B0606030504020204" pitchFamily="34" charset="0"/>
                <a:cs typeface="Open Sans" panose="020B0606030504020204" pitchFamily="34" charset="0"/>
              </a:defRPr>
            </a:lvl1pPr>
          </a:lstStyle>
          <a:p>
            <a:r>
              <a:rPr lang="en-US" dirty="0"/>
              <a:t>PHE Scope</a:t>
            </a:r>
          </a:p>
        </p:txBody>
      </p:sp>
      <p:sp>
        <p:nvSpPr>
          <p:cNvPr id="9" name="Content Placeholder 4">
            <a:extLst>
              <a:ext uri="{FF2B5EF4-FFF2-40B4-BE49-F238E27FC236}">
                <a16:creationId xmlns:a16="http://schemas.microsoft.com/office/drawing/2014/main" id="{193EAAD4-CFED-4F56-9EAA-012344FA6356}"/>
              </a:ext>
            </a:extLst>
          </p:cNvPr>
          <p:cNvSpPr txBox="1">
            <a:spLocks/>
          </p:cNvSpPr>
          <p:nvPr/>
        </p:nvSpPr>
        <p:spPr bwMode="gray">
          <a:xfrm>
            <a:off x="344170" y="5528931"/>
            <a:ext cx="10262869" cy="442833"/>
          </a:xfrm>
          <a:prstGeom prst="rect">
            <a:avLst/>
          </a:prstGeom>
        </p:spPr>
        <p:txBody>
          <a:bodyPr vert="horz" lIns="0" tIns="0" rIns="0" bIns="0" rtlCol="0">
            <a:noAutofit/>
          </a:bodyPr>
          <a:lstStyle>
            <a:lvl1pPr marL="0" indent="0" algn="l" defTabSz="1219170" rtl="0" eaLnBrk="1" latinLnBrk="0" hangingPunct="1">
              <a:lnSpc>
                <a:spcPct val="95000"/>
              </a:lnSpc>
              <a:spcBef>
                <a:spcPts val="0"/>
              </a:spcBef>
              <a:spcAft>
                <a:spcPts val="0"/>
              </a:spcAft>
              <a:buSzPct val="100000"/>
              <a:buFontTx/>
              <a:buNone/>
              <a:defRPr sz="3850" b="0" kern="1200">
                <a:solidFill>
                  <a:schemeClr val="tx1"/>
                </a:solidFill>
                <a:latin typeface="+mn-lt"/>
                <a:ea typeface="+mn-ea"/>
                <a:cs typeface="+mn-cs"/>
              </a:defRPr>
            </a:lvl1pPr>
            <a:lvl2pPr marL="609585" indent="0" algn="l" defTabSz="1219170" rtl="0" eaLnBrk="1" latinLnBrk="0" hangingPunct="1">
              <a:spcBef>
                <a:spcPts val="0"/>
              </a:spcBef>
              <a:spcAft>
                <a:spcPts val="1333"/>
              </a:spcAft>
              <a:buClrTx/>
              <a:buSzPct val="100000"/>
              <a:buFont typeface="Arial" panose="020B0604020202020204" pitchFamily="34" charset="0"/>
              <a:buNone/>
              <a:defRPr lang="en-US" sz="2667" b="0" kern="1200">
                <a:solidFill>
                  <a:schemeClr val="tx1">
                    <a:tint val="75000"/>
                  </a:schemeClr>
                </a:solidFill>
                <a:latin typeface="+mn-lt"/>
                <a:ea typeface="+mn-ea"/>
                <a:cs typeface="+mn-cs"/>
              </a:defRPr>
            </a:lvl2pPr>
            <a:lvl3pPr marL="1219170" indent="0" algn="l" defTabSz="1219170" rtl="0" eaLnBrk="1" latinLnBrk="0" hangingPunct="1">
              <a:spcBef>
                <a:spcPts val="0"/>
              </a:spcBef>
              <a:spcAft>
                <a:spcPts val="1333"/>
              </a:spcAft>
              <a:buClrTx/>
              <a:buSzPct val="100000"/>
              <a:buFont typeface="Arial" panose="020B0604020202020204" pitchFamily="34" charset="0"/>
              <a:buNone/>
              <a:defRPr lang="en-US" sz="2400" kern="1200">
                <a:solidFill>
                  <a:schemeClr val="tx1">
                    <a:tint val="75000"/>
                  </a:schemeClr>
                </a:solidFill>
                <a:latin typeface="+mn-lt"/>
                <a:ea typeface="+mn-ea"/>
                <a:cs typeface="+mn-cs"/>
              </a:defRPr>
            </a:lvl3pPr>
            <a:lvl4pPr marL="1828754" indent="0" algn="l" defTabSz="1219170" rtl="0" eaLnBrk="1" latinLnBrk="0" hangingPunct="1">
              <a:spcBef>
                <a:spcPts val="0"/>
              </a:spcBef>
              <a:spcAft>
                <a:spcPts val="1333"/>
              </a:spcAft>
              <a:buClrTx/>
              <a:buSzPct val="100000"/>
              <a:buFont typeface="Arial" panose="020B0604020202020204" pitchFamily="34" charset="0"/>
              <a:buNone/>
              <a:defRPr lang="en-US" sz="2133" kern="1200" baseline="0">
                <a:solidFill>
                  <a:schemeClr val="tx1">
                    <a:tint val="75000"/>
                  </a:schemeClr>
                </a:solidFill>
                <a:latin typeface="+mn-lt"/>
                <a:ea typeface="+mn-ea"/>
                <a:cs typeface="+mn-cs"/>
              </a:defRPr>
            </a:lvl4pPr>
            <a:lvl5pPr marL="2438339" indent="0" algn="l" defTabSz="1064657" rtl="0" eaLnBrk="1" latinLnBrk="0" hangingPunct="1">
              <a:spcBef>
                <a:spcPts val="0"/>
              </a:spcBef>
              <a:spcAft>
                <a:spcPts val="1333"/>
              </a:spcAft>
              <a:buClrTx/>
              <a:buSzPct val="100000"/>
              <a:buFont typeface="Arial" panose="020B0604020202020204" pitchFamily="34" charset="0"/>
              <a:buNone/>
              <a:tabLst/>
              <a:defRPr lang="en-US" sz="2133" kern="1200" baseline="0">
                <a:solidFill>
                  <a:schemeClr val="tx1">
                    <a:tint val="75000"/>
                  </a:schemeClr>
                </a:solidFill>
                <a:latin typeface="+mn-lt"/>
                <a:ea typeface="+mn-ea"/>
                <a:cs typeface="+mn-cs"/>
              </a:defRPr>
            </a:lvl5pPr>
            <a:lvl6pPr marL="3047924"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6pPr>
            <a:lvl7pPr marL="3657509" indent="0" algn="l" defTabSz="1219170" rtl="0" eaLnBrk="1" latinLnBrk="0" hangingPunct="1">
              <a:spcBef>
                <a:spcPts val="0"/>
              </a:spcBef>
              <a:spcAft>
                <a:spcPts val="1333"/>
              </a:spcAft>
              <a:buFont typeface="Verdana" panose="020B0604030504040204" pitchFamily="34" charset="0"/>
              <a:buNone/>
              <a:defRPr sz="2133" kern="1200">
                <a:solidFill>
                  <a:schemeClr val="tx1">
                    <a:tint val="75000"/>
                  </a:schemeClr>
                </a:solidFill>
                <a:latin typeface="+mn-lt"/>
                <a:ea typeface="+mn-ea"/>
                <a:cs typeface="+mn-cs"/>
              </a:defRPr>
            </a:lvl7pPr>
            <a:lvl8pPr marL="4267093"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8pPr>
            <a:lvl9pPr marL="4876678"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9pPr>
          </a:lstStyle>
          <a:p>
            <a:r>
              <a:rPr lang="en-US" sz="1000" b="1" dirty="0"/>
              <a:t>Notes</a:t>
            </a:r>
            <a:r>
              <a:rPr lang="en-US" sz="1000" dirty="0"/>
              <a:t>: </a:t>
            </a:r>
            <a:r>
              <a:rPr lang="en-US" sz="1000" b="1" dirty="0"/>
              <a:t>Notes</a:t>
            </a:r>
            <a:r>
              <a:rPr lang="en-US" sz="1000" dirty="0"/>
              <a:t>: All items above are related to PHE CRs and regression that will cover all CRs deployed to production since March of 2020.  For Operational Readiness Testing (ORT) scripts please refer to slide 7.</a:t>
            </a:r>
          </a:p>
          <a:p>
            <a:endParaRPr lang="en-US" sz="1000" dirty="0"/>
          </a:p>
        </p:txBody>
      </p:sp>
      <p:graphicFrame>
        <p:nvGraphicFramePr>
          <p:cNvPr id="6" name="Table 5">
            <a:extLst>
              <a:ext uri="{FF2B5EF4-FFF2-40B4-BE49-F238E27FC236}">
                <a16:creationId xmlns:a16="http://schemas.microsoft.com/office/drawing/2014/main" id="{022ED5A8-7411-6146-D87B-B31123DDF124}"/>
              </a:ext>
            </a:extLst>
          </p:cNvPr>
          <p:cNvGraphicFramePr>
            <a:graphicFrameLocks noGrp="1"/>
          </p:cNvGraphicFramePr>
          <p:nvPr>
            <p:extLst>
              <p:ext uri="{D42A27DB-BD31-4B8C-83A1-F6EECF244321}">
                <p14:modId xmlns:p14="http://schemas.microsoft.com/office/powerpoint/2010/main" val="2964310656"/>
              </p:ext>
            </p:extLst>
          </p:nvPr>
        </p:nvGraphicFramePr>
        <p:xfrm>
          <a:off x="344170" y="886236"/>
          <a:ext cx="11252200" cy="4493840"/>
        </p:xfrm>
        <a:graphic>
          <a:graphicData uri="http://schemas.openxmlformats.org/drawingml/2006/table">
            <a:tbl>
              <a:tblPr/>
              <a:tblGrid>
                <a:gridCol w="7258287">
                  <a:extLst>
                    <a:ext uri="{9D8B030D-6E8A-4147-A177-3AD203B41FA5}">
                      <a16:colId xmlns:a16="http://schemas.microsoft.com/office/drawing/2014/main" val="1579549923"/>
                    </a:ext>
                  </a:extLst>
                </a:gridCol>
                <a:gridCol w="605888">
                  <a:extLst>
                    <a:ext uri="{9D8B030D-6E8A-4147-A177-3AD203B41FA5}">
                      <a16:colId xmlns:a16="http://schemas.microsoft.com/office/drawing/2014/main" val="38740353"/>
                    </a:ext>
                  </a:extLst>
                </a:gridCol>
                <a:gridCol w="976839">
                  <a:extLst>
                    <a:ext uri="{9D8B030D-6E8A-4147-A177-3AD203B41FA5}">
                      <a16:colId xmlns:a16="http://schemas.microsoft.com/office/drawing/2014/main" val="564451891"/>
                    </a:ext>
                  </a:extLst>
                </a:gridCol>
                <a:gridCol w="1236505">
                  <a:extLst>
                    <a:ext uri="{9D8B030D-6E8A-4147-A177-3AD203B41FA5}">
                      <a16:colId xmlns:a16="http://schemas.microsoft.com/office/drawing/2014/main" val="739875759"/>
                    </a:ext>
                  </a:extLst>
                </a:gridCol>
                <a:gridCol w="568793">
                  <a:extLst>
                    <a:ext uri="{9D8B030D-6E8A-4147-A177-3AD203B41FA5}">
                      <a16:colId xmlns:a16="http://schemas.microsoft.com/office/drawing/2014/main" val="2215946173"/>
                    </a:ext>
                  </a:extLst>
                </a:gridCol>
                <a:gridCol w="605888">
                  <a:extLst>
                    <a:ext uri="{9D8B030D-6E8A-4147-A177-3AD203B41FA5}">
                      <a16:colId xmlns:a16="http://schemas.microsoft.com/office/drawing/2014/main" val="2934728143"/>
                    </a:ext>
                  </a:extLst>
                </a:gridCol>
              </a:tblGrid>
              <a:tr h="248845">
                <a:tc>
                  <a:txBody>
                    <a:bodyPr/>
                    <a:lstStyle/>
                    <a:p>
                      <a:pPr algn="ctr" fontAlgn="t"/>
                      <a:r>
                        <a:rPr lang="en-US" sz="1400" b="0" i="0" u="none" strike="noStrike">
                          <a:solidFill>
                            <a:srgbClr val="FFFFFF"/>
                          </a:solidFill>
                          <a:effectLst/>
                          <a:latin typeface="Calibri" panose="020F0502020204030204" pitchFamily="34" charset="0"/>
                        </a:rPr>
                        <a:t>CR</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t"/>
                      <a:r>
                        <a:rPr lang="en-US" sz="1400" b="0" i="0" u="none" strike="noStrike">
                          <a:solidFill>
                            <a:srgbClr val="FFFFFF"/>
                          </a:solidFill>
                          <a:effectLst/>
                          <a:latin typeface="Calibri" panose="020F0502020204030204" pitchFamily="34" charset="0"/>
                        </a:rPr>
                        <a:t>Release</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t"/>
                      <a:r>
                        <a:rPr lang="en-US" sz="1400" b="0" i="0" u="none" strike="noStrike">
                          <a:solidFill>
                            <a:srgbClr val="FFFFFF"/>
                          </a:solidFill>
                          <a:effectLst/>
                          <a:latin typeface="Calibri" panose="020F0502020204030204" pitchFamily="34" charset="0"/>
                        </a:rPr>
                        <a:t>Release Date</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t"/>
                      <a:r>
                        <a:rPr lang="en-US" sz="1400" b="0" i="0" u="none" strike="noStrike">
                          <a:solidFill>
                            <a:srgbClr val="FFFFFF"/>
                          </a:solidFill>
                          <a:effectLst/>
                          <a:latin typeface="Calibri" panose="020F0502020204030204" pitchFamily="34" charset="0"/>
                        </a:rPr>
                        <a:t>Part of PHE</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t"/>
                      <a:r>
                        <a:rPr lang="en-US" sz="1400" b="0" i="0" u="none" strike="noStrike">
                          <a:solidFill>
                            <a:srgbClr val="FFFFFF"/>
                          </a:solidFill>
                          <a:effectLst/>
                          <a:latin typeface="Calibri" panose="020F0502020204030204" pitchFamily="34" charset="0"/>
                        </a:rPr>
                        <a:t>SIT TCs</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t"/>
                      <a:r>
                        <a:rPr lang="en-US" sz="1400" b="0" i="0" u="none" strike="noStrike">
                          <a:solidFill>
                            <a:srgbClr val="FFFFFF"/>
                          </a:solidFill>
                          <a:effectLst/>
                          <a:latin typeface="Calibri" panose="020F0502020204030204" pitchFamily="34" charset="0"/>
                        </a:rPr>
                        <a:t>UAT TCs</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531398430"/>
                  </a:ext>
                </a:extLst>
              </a:tr>
              <a:tr h="192954">
                <a:tc>
                  <a:txBody>
                    <a:bodyPr/>
                    <a:lstStyle/>
                    <a:p>
                      <a:pPr algn="l" fontAlgn="t"/>
                      <a:r>
                        <a:rPr lang="en-US" sz="1100" b="0" i="0" u="none" strike="noStrike">
                          <a:solidFill>
                            <a:srgbClr val="000000"/>
                          </a:solidFill>
                          <a:effectLst/>
                          <a:latin typeface="Calibri" panose="020F0502020204030204" pitchFamily="34" charset="0"/>
                        </a:rPr>
                        <a:t>CR 1619: Unwinding - Fair Hearing - extends the time to take final administrative action</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23.05</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6/2/2023 </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No</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8</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6</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301078"/>
                  </a:ext>
                </a:extLst>
              </a:tr>
              <a:tr h="578863">
                <a:tc>
                  <a:txBody>
                    <a:bodyPr/>
                    <a:lstStyle/>
                    <a:p>
                      <a:pPr algn="l" fontAlgn="t"/>
                      <a:r>
                        <a:rPr lang="en-US" sz="1100" b="0" i="0" u="none" strike="noStrike">
                          <a:solidFill>
                            <a:srgbClr val="000000"/>
                          </a:solidFill>
                          <a:effectLst/>
                          <a:latin typeface="Calibri" panose="020F0502020204030204" pitchFamily="34" charset="0"/>
                        </a:rPr>
                        <a:t>CR 1448:  Medicaid Renewal Realignment - redistribute the accumulated case load.  The cases will be distributed based on agency provided threshold limits and other distribution factors such as a prioritization based on age and potential QHP qualification.</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23.03</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3/17/2023 </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70</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30</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212690"/>
                  </a:ext>
                </a:extLst>
              </a:tr>
              <a:tr h="385909">
                <a:tc>
                  <a:txBody>
                    <a:bodyPr/>
                    <a:lstStyle/>
                    <a:p>
                      <a:pPr algn="l" fontAlgn="t"/>
                      <a:r>
                        <a:rPr lang="en-US" sz="1100" b="0" i="0" u="none" strike="noStrike">
                          <a:solidFill>
                            <a:srgbClr val="000000"/>
                          </a:solidFill>
                          <a:effectLst/>
                          <a:latin typeface="Calibri" panose="020F0502020204030204" pitchFamily="34" charset="0"/>
                        </a:rPr>
                        <a:t>CR 1610:  Unwinding - IEES will rollback changes made at the beginning of the PHE as well as allowing continuous eligibility until the Medicaid renewal is complete.   </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23.03</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3/31/2023 </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98</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23</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039845"/>
                  </a:ext>
                </a:extLst>
              </a:tr>
              <a:tr h="385909">
                <a:tc>
                  <a:txBody>
                    <a:bodyPr/>
                    <a:lstStyle/>
                    <a:p>
                      <a:pPr algn="l" fontAlgn="t"/>
                      <a:r>
                        <a:rPr lang="en-US" sz="1100" b="0" i="0" u="none" strike="noStrike">
                          <a:solidFill>
                            <a:srgbClr val="000000"/>
                          </a:solidFill>
                          <a:effectLst/>
                          <a:latin typeface="Calibri" panose="020F0502020204030204" pitchFamily="34" charset="0"/>
                        </a:rPr>
                        <a:t>CR 1613:  Facilitated Enrollment – Unwinding - allows IEES to leverage SNAP eligibility data during the ex-parte renewal process in order to re-determine Medicaid eligibility.</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23.03</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3/31/2023 </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30</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11</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4204042"/>
                  </a:ext>
                </a:extLst>
              </a:tr>
              <a:tr h="578863">
                <a:tc>
                  <a:txBody>
                    <a:bodyPr/>
                    <a:lstStyle/>
                    <a:p>
                      <a:pPr algn="l" fontAlgn="t"/>
                      <a:r>
                        <a:rPr lang="en-US" sz="1100" b="0" i="0" u="none" strike="noStrike">
                          <a:solidFill>
                            <a:srgbClr val="000000"/>
                          </a:solidFill>
                          <a:effectLst/>
                          <a:latin typeface="Calibri" panose="020F0502020204030204" pitchFamily="34" charset="0"/>
                        </a:rPr>
                        <a:t>CR 1621: Returned Mail Bot - IEES will systematically read returned mail and perform the required updates, including outreach (robocalls, nudges) and the addition of a message to Worker Portal and Self Service Portal to those who have returned mail.  </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23.03</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4/28/2023 </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96</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52</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340001"/>
                  </a:ext>
                </a:extLst>
              </a:tr>
              <a:tr h="385909">
                <a:tc>
                  <a:txBody>
                    <a:bodyPr/>
                    <a:lstStyle/>
                    <a:p>
                      <a:pPr algn="l" fontAlgn="t"/>
                      <a:r>
                        <a:rPr lang="en-US" sz="1100" b="0" i="0" u="none" strike="noStrike">
                          <a:solidFill>
                            <a:srgbClr val="000000"/>
                          </a:solidFill>
                          <a:effectLst/>
                          <a:latin typeface="Calibri" panose="020F0502020204030204" pitchFamily="34" charset="0"/>
                        </a:rPr>
                        <a:t>CR 1623:  Unwinding Passive Renewals – AVS - IEES will not generate a Request for Information (RFI) for resources when the Asset Verification Service (AVS) returns zero results.</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23.03</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3/31/2023 </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12</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5</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192141"/>
                  </a:ext>
                </a:extLst>
              </a:tr>
              <a:tr h="192954">
                <a:tc>
                  <a:txBody>
                    <a:bodyPr/>
                    <a:lstStyle/>
                    <a:p>
                      <a:pPr algn="l" fontAlgn="t"/>
                      <a:r>
                        <a:rPr lang="en-US" sz="1100" b="0" i="0" u="none" strike="noStrike">
                          <a:solidFill>
                            <a:srgbClr val="000000"/>
                          </a:solidFill>
                          <a:effectLst/>
                          <a:latin typeface="Calibri" panose="020F0502020204030204" pitchFamily="34" charset="0"/>
                        </a:rPr>
                        <a:t>End to End Regression Testing Based on Changes Delivered since March 2020</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23.03</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3/31/2023 </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138</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44</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485136"/>
                  </a:ext>
                </a:extLst>
              </a:tr>
              <a:tr h="385909">
                <a:tc>
                  <a:txBody>
                    <a:bodyPr/>
                    <a:lstStyle/>
                    <a:p>
                      <a:pPr algn="l" fontAlgn="t"/>
                      <a:r>
                        <a:rPr lang="en-US" sz="1100" b="0" i="0" u="none" strike="noStrike">
                          <a:solidFill>
                            <a:srgbClr val="000000"/>
                          </a:solidFill>
                          <a:effectLst/>
                          <a:latin typeface="Calibri" panose="020F0502020204030204" pitchFamily="34" charset="0"/>
                        </a:rPr>
                        <a:t>CR 1767:  PHE Unwinding Reporting I - reporting on the PHE Unwinding and Medicaid renewal metrics.  This includes data required from CMS and for the Secretary, as outlined in Section D of the Consolidated Care Act 2023. </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23.04</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4/28/2023 </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21</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12</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971168"/>
                  </a:ext>
                </a:extLst>
              </a:tr>
              <a:tr h="964771">
                <a:tc>
                  <a:txBody>
                    <a:bodyPr/>
                    <a:lstStyle/>
                    <a:p>
                      <a:pPr algn="l" fontAlgn="t"/>
                      <a:r>
                        <a:rPr lang="en-US" sz="1100" b="0" i="0" u="none" strike="noStrike">
                          <a:solidFill>
                            <a:srgbClr val="000000"/>
                          </a:solidFill>
                          <a:effectLst/>
                          <a:latin typeface="Calibri" panose="020F0502020204030204" pitchFamily="34" charset="0"/>
                        </a:rPr>
                        <a:t>CR 1782:  SBM Unwinding Metrics Reporting</a:t>
                      </a:r>
                      <a:br>
                        <a:rPr lang="en-US" sz="1100" b="0" i="0" u="none" strike="noStrike">
                          <a:solidFill>
                            <a:srgbClr val="000000"/>
                          </a:solidFill>
                          <a:effectLst/>
                          <a:latin typeface="Calibri" panose="020F0502020204030204" pitchFamily="34" charset="0"/>
                        </a:rPr>
                      </a:b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SBM Data Reporting During Medicaid/CHIP Continuous Coverage Unwinding.  Submit monthly data to CMS on eligibility and enrollment actions conducted between April 1, 2023, through June 30, 202.  Include Priority Metrics as specified by CMS.</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23.04</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4/28/2023 </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11</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4</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753302"/>
                  </a:ext>
                </a:extLst>
              </a:tr>
              <a:tr h="192954">
                <a:tc gridSpan="3">
                  <a:txBody>
                    <a:bodyPr/>
                    <a:lstStyle/>
                    <a:p>
                      <a:pPr algn="ctr" fontAlgn="t"/>
                      <a:r>
                        <a:rPr lang="en-US" sz="1100" b="0" i="0" u="none" strike="noStrike">
                          <a:solidFill>
                            <a:srgbClr val="000000"/>
                          </a:solidFill>
                          <a:effectLst/>
                          <a:latin typeface="Calibri" panose="020F0502020204030204" pitchFamily="34" charset="0"/>
                        </a:rPr>
                        <a:t> </a:t>
                      </a:r>
                    </a:p>
                  </a:txBody>
                  <a:tcPr marL="5781" marR="5781" marT="5781"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t"/>
                      <a:r>
                        <a:rPr lang="en-US" sz="1100" b="1" i="0" u="none" strike="noStrike">
                          <a:solidFill>
                            <a:srgbClr val="FFFFFF"/>
                          </a:solidFill>
                          <a:effectLst/>
                          <a:latin typeface="Calibri" panose="020F0502020204030204" pitchFamily="34" charset="0"/>
                        </a:rPr>
                        <a:t>Total</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t"/>
                      <a:r>
                        <a:rPr lang="en-US" sz="1100" b="1" i="0" u="none" strike="noStrike">
                          <a:solidFill>
                            <a:srgbClr val="FFFFFF"/>
                          </a:solidFill>
                          <a:effectLst/>
                          <a:latin typeface="Calibri" panose="020F0502020204030204" pitchFamily="34" charset="0"/>
                        </a:rPr>
                        <a:t>484</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t"/>
                      <a:r>
                        <a:rPr lang="en-US" sz="1100" b="1" i="0" u="none" strike="noStrike" dirty="0">
                          <a:solidFill>
                            <a:srgbClr val="FFFFFF"/>
                          </a:solidFill>
                          <a:effectLst/>
                          <a:latin typeface="Calibri" panose="020F0502020204030204" pitchFamily="34" charset="0"/>
                        </a:rPr>
                        <a:t>187</a:t>
                      </a:r>
                    </a:p>
                  </a:txBody>
                  <a:tcPr marL="5781" marR="5781" marT="5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707376529"/>
                  </a:ext>
                </a:extLst>
              </a:tr>
            </a:tbl>
          </a:graphicData>
        </a:graphic>
      </p:graphicFrame>
    </p:spTree>
    <p:extLst>
      <p:ext uri="{BB962C8B-B14F-4D97-AF65-F5344CB8AC3E}">
        <p14:creationId xmlns:p14="http://schemas.microsoft.com/office/powerpoint/2010/main" val="378625119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SOC_Text2"/>
          <p:cNvSpPr txBox="1">
            <a:spLocks/>
          </p:cNvSpPr>
          <p:nvPr/>
        </p:nvSpPr>
        <p:spPr bwMode="gray">
          <a:xfrm>
            <a:off x="477509" y="5514327"/>
            <a:ext cx="7079737" cy="1136099"/>
          </a:xfrm>
          <a:prstGeom prst="rect">
            <a:avLst/>
          </a:prstGeom>
        </p:spPr>
        <p:txBody>
          <a:bodyPr lIns="0" rIns="0" anchor="b" anchorCtr="0">
            <a:normAutofit fontScale="92500"/>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900"/>
              </a:lnSpc>
            </a:pPr>
            <a:r>
              <a:rPr lang="en-US" sz="700" b="1" dirty="0">
                <a:solidFill>
                  <a:schemeClr val="tx1"/>
                </a:solidFill>
              </a:rPr>
              <a:t>About Deloitte</a:t>
            </a:r>
            <a:br>
              <a:rPr lang="en-US" sz="700" dirty="0">
                <a:solidFill>
                  <a:schemeClr val="tx1"/>
                </a:solidFill>
              </a:rPr>
            </a:br>
            <a:r>
              <a:rPr lang="en-US" sz="700" dirty="0">
                <a:solidFill>
                  <a:schemeClr val="tx1"/>
                </a:solidFill>
              </a:rPr>
              <a:t>Deloitte refers to one or more of Deloitte </a:t>
            </a:r>
            <a:r>
              <a:rPr lang="en-US" sz="700" noProof="1">
                <a:solidFill>
                  <a:schemeClr val="tx1"/>
                </a:solidFill>
              </a:rPr>
              <a:t>Touche</a:t>
            </a:r>
            <a:r>
              <a:rPr lang="en-US" sz="700" dirty="0">
                <a:solidFill>
                  <a:schemeClr val="tx1"/>
                </a:solidFill>
              </a:rPr>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a:t>
            </a:r>
            <a:r>
              <a:rPr lang="en-US" sz="700" dirty="0">
                <a:solidFill>
                  <a:schemeClr val="tx1"/>
                </a:solidFill>
                <a:hlinkClick r:id="rId2"/>
              </a:rPr>
              <a:t>www.deloitte.com/about</a:t>
            </a:r>
            <a:r>
              <a:rPr lang="en-US" sz="700" dirty="0">
                <a:solidFill>
                  <a:schemeClr val="tx1"/>
                </a:solidFill>
              </a:rPr>
              <a:t> for a detailed description of DTTL and its member firms. Please see </a:t>
            </a:r>
            <a:r>
              <a:rPr lang="en-US" sz="700" dirty="0">
                <a:solidFill>
                  <a:schemeClr val="tx1"/>
                </a:solidFill>
                <a:hlinkClick r:id="rId3"/>
              </a:rPr>
              <a:t>www.deloitte.com/us/about</a:t>
            </a:r>
            <a:r>
              <a:rPr lang="en-US" sz="700" dirty="0">
                <a:solidFill>
                  <a:schemeClr val="tx1"/>
                </a:solidFill>
              </a:rPr>
              <a:t> for a detailed description of the legal structure of Deloitte LLP and its subsidiaries. Certain services may not be available to attest clients under the rules and regulations of public accounting.</a:t>
            </a:r>
            <a:br>
              <a:rPr lang="en-US" sz="700" dirty="0">
                <a:solidFill>
                  <a:schemeClr val="tx1"/>
                </a:solidFill>
              </a:rPr>
            </a:br>
            <a:br>
              <a:rPr lang="en-US" sz="700" dirty="0">
                <a:solidFill>
                  <a:schemeClr val="tx1"/>
                </a:solidFill>
              </a:rPr>
            </a:br>
            <a:r>
              <a:rPr lang="en-US" sz="700" dirty="0">
                <a:solidFill>
                  <a:schemeClr val="tx1"/>
                </a:solidFill>
              </a:rPr>
              <a:t>Copyright © 2020 Deloitte Development LLC. All rights reserved.</a:t>
            </a:r>
            <a:br>
              <a:rPr lang="en-US" sz="700" dirty="0">
                <a:solidFill>
                  <a:schemeClr val="tx1"/>
                </a:solidFill>
              </a:rPr>
            </a:br>
            <a:r>
              <a:rPr lang="en-US" sz="700" dirty="0">
                <a:solidFill>
                  <a:schemeClr val="tx1"/>
                </a:solidFill>
              </a:rPr>
              <a:t>36 USC 220506</a:t>
            </a:r>
            <a:br>
              <a:rPr lang="en-US" sz="700" dirty="0">
                <a:solidFill>
                  <a:schemeClr val="tx1"/>
                </a:solidFill>
              </a:rPr>
            </a:br>
            <a:endParaRPr lang="en-US" sz="700" dirty="0">
              <a:solidFill>
                <a:schemeClr val="tx1"/>
              </a:solidFill>
            </a:endParaRPr>
          </a:p>
        </p:txBody>
      </p:sp>
      <p:pic>
        <p:nvPicPr>
          <p:cNvPr id="2" name="USO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585" y="4729363"/>
            <a:ext cx="3546011" cy="740664"/>
          </a:xfrm>
          <a:prstGeom prst="rect">
            <a:avLst/>
          </a:prstGeom>
        </p:spPr>
      </p:pic>
    </p:spTree>
    <p:extLst>
      <p:ext uri="{BB962C8B-B14F-4D97-AF65-F5344CB8AC3E}">
        <p14:creationId xmlns:p14="http://schemas.microsoft.com/office/powerpoint/2010/main" val="311057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6D42C-C93A-4AA4-B8C1-749108457D91}"/>
              </a:ext>
            </a:extLst>
          </p:cNvPr>
          <p:cNvSpPr>
            <a:spLocks noGrp="1"/>
          </p:cNvSpPr>
          <p:nvPr>
            <p:ph type="title"/>
          </p:nvPr>
        </p:nvSpPr>
        <p:spPr>
          <a:xfrm>
            <a:off x="560284" y="359044"/>
            <a:ext cx="11252200" cy="334102"/>
          </a:xfrm>
        </p:spPr>
        <p:txBody>
          <a:bodyPr/>
          <a:lstStyle/>
          <a:p>
            <a:r>
              <a:rPr lang="en-US" dirty="0"/>
              <a:t>Table of Contents</a:t>
            </a:r>
          </a:p>
        </p:txBody>
      </p:sp>
      <p:graphicFrame>
        <p:nvGraphicFramePr>
          <p:cNvPr id="4" name="Group 3">
            <a:extLst>
              <a:ext uri="{FF2B5EF4-FFF2-40B4-BE49-F238E27FC236}">
                <a16:creationId xmlns:a16="http://schemas.microsoft.com/office/drawing/2014/main" id="{74477DC7-5BDC-4731-B1AC-1219EF8D5687}"/>
              </a:ext>
            </a:extLst>
          </p:cNvPr>
          <p:cNvGraphicFramePr>
            <a:graphicFrameLocks noGrp="1"/>
          </p:cNvGraphicFramePr>
          <p:nvPr>
            <p:extLst>
              <p:ext uri="{D42A27DB-BD31-4B8C-83A1-F6EECF244321}">
                <p14:modId xmlns:p14="http://schemas.microsoft.com/office/powerpoint/2010/main" val="1638870352"/>
              </p:ext>
            </p:extLst>
          </p:nvPr>
        </p:nvGraphicFramePr>
        <p:xfrm>
          <a:off x="488950" y="1455260"/>
          <a:ext cx="10415813" cy="2920819"/>
        </p:xfrm>
        <a:graphic>
          <a:graphicData uri="http://schemas.openxmlformats.org/drawingml/2006/table">
            <a:tbl>
              <a:tblPr/>
              <a:tblGrid>
                <a:gridCol w="8505042">
                  <a:extLst>
                    <a:ext uri="{9D8B030D-6E8A-4147-A177-3AD203B41FA5}">
                      <a16:colId xmlns:a16="http://schemas.microsoft.com/office/drawing/2014/main" val="20000"/>
                    </a:ext>
                  </a:extLst>
                </a:gridCol>
                <a:gridCol w="1910771">
                  <a:extLst>
                    <a:ext uri="{9D8B030D-6E8A-4147-A177-3AD203B41FA5}">
                      <a16:colId xmlns:a16="http://schemas.microsoft.com/office/drawing/2014/main" val="3436874822"/>
                    </a:ext>
                  </a:extLst>
                </a:gridCol>
              </a:tblGrid>
              <a:tr h="419265">
                <a:tc>
                  <a:txBody>
                    <a:bodyPr/>
                    <a:lstStyle/>
                    <a:p>
                      <a:pPr marL="0" marR="0" lvl="0" indent="0" algn="l" defTabSz="684213" rtl="0" eaLnBrk="0" fontAlgn="base" latinLnBrk="0" hangingPunct="0">
                        <a:lnSpc>
                          <a:spcPct val="100000"/>
                        </a:lnSpc>
                        <a:spcBef>
                          <a:spcPts val="400"/>
                        </a:spcBef>
                        <a:spcAft>
                          <a:spcPct val="0"/>
                        </a:spcAft>
                        <a:buClrTx/>
                        <a:buSzPct val="25000"/>
                        <a:buFont typeface="Wingdings" pitchFamily="2" charset="2"/>
                        <a:buNone/>
                        <a:tabLst/>
                      </a:pPr>
                      <a:r>
                        <a:rPr kumimoji="0" lang="en-US" sz="1200" b="1" u="none" strike="noStrike" cap="none" normalizeH="0" baseline="0" dirty="0">
                          <a:ln>
                            <a:noFill/>
                          </a:ln>
                          <a:solidFill>
                            <a:schemeClr val="accent1"/>
                          </a:solidFill>
                          <a:effectLst/>
                          <a:latin typeface="+mn-lt"/>
                        </a:rPr>
                        <a:t>Topic</a:t>
                      </a:r>
                      <a:endParaRPr kumimoji="0" lang="en-US" sz="1200" b="1" i="0" u="none" strike="noStrike" cap="none" normalizeH="0" baseline="0" dirty="0">
                        <a:ln>
                          <a:noFill/>
                        </a:ln>
                        <a:solidFill>
                          <a:schemeClr val="accent1"/>
                        </a:solidFill>
                        <a:effectLst/>
                        <a:latin typeface="+mn-lt"/>
                      </a:endParaRPr>
                    </a:p>
                  </a:txBody>
                  <a:tcPr marT="91440" marB="9144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accent1"/>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4213" rtl="0" eaLnBrk="0" fontAlgn="base" latinLnBrk="0" hangingPunct="0">
                        <a:lnSpc>
                          <a:spcPct val="100000"/>
                        </a:lnSpc>
                        <a:spcBef>
                          <a:spcPts val="400"/>
                        </a:spcBef>
                        <a:spcAft>
                          <a:spcPct val="0"/>
                        </a:spcAft>
                        <a:buClrTx/>
                        <a:buSzPct val="25000"/>
                        <a:buFont typeface="Wingdings" pitchFamily="2" charset="2"/>
                        <a:buNone/>
                        <a:tabLst/>
                      </a:pPr>
                      <a:r>
                        <a:rPr kumimoji="0" lang="en-US" sz="1200" b="1" i="0" u="none" strike="noStrike" cap="none" normalizeH="0" baseline="0" dirty="0">
                          <a:ln>
                            <a:noFill/>
                          </a:ln>
                          <a:solidFill>
                            <a:schemeClr val="accent1"/>
                          </a:solidFill>
                          <a:effectLst/>
                          <a:latin typeface="+mn-lt"/>
                        </a:rPr>
                        <a:t>Slide</a:t>
                      </a:r>
                    </a:p>
                  </a:txBody>
                  <a:tcPr marT="91440" marB="9144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accent1"/>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1796">
                <a:tc>
                  <a:txBody>
                    <a:bodyPr/>
                    <a:lstStyle/>
                    <a:p>
                      <a:pPr marL="0" algn="l" defTabSz="914400" rtl="0" eaLnBrk="1" fontAlgn="t" latinLnBrk="0" hangingPunct="1"/>
                      <a:r>
                        <a:rPr lang="en-US" sz="1400" b="0" i="0" u="none" strike="noStrike" kern="1200" dirty="0">
                          <a:solidFill>
                            <a:srgbClr val="000000"/>
                          </a:solidFill>
                          <a:effectLst/>
                          <a:latin typeface="Calibri" panose="020F0502020204030204" pitchFamily="34" charset="0"/>
                          <a:ea typeface="+mn-ea"/>
                          <a:cs typeface="+mn-cs"/>
                        </a:rPr>
                        <a:t>PHE Scope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4213" rtl="0" eaLnBrk="0" fontAlgn="base" latinLnBrk="0" hangingPunct="0">
                        <a:lnSpc>
                          <a:spcPct val="100000"/>
                        </a:lnSpc>
                        <a:spcBef>
                          <a:spcPts val="300"/>
                        </a:spcBef>
                        <a:spcAft>
                          <a:spcPct val="0"/>
                        </a:spcAft>
                        <a:buClrTx/>
                        <a:buSzPct val="25000"/>
                        <a:buFont typeface="Wingdings" pitchFamily="2" charset="2"/>
                        <a:buNone/>
                        <a:tabLst/>
                      </a:pPr>
                      <a:r>
                        <a:rPr kumimoji="0" lang="en-US" sz="1100" b="0" i="0" u="none" strike="noStrike" cap="none" normalizeH="0" baseline="0">
                          <a:ln>
                            <a:noFill/>
                          </a:ln>
                          <a:solidFill>
                            <a:schemeClr val="tx1"/>
                          </a:solidFill>
                          <a:effectLst/>
                          <a:latin typeface="+mn-lt"/>
                        </a:rPr>
                        <a:t>3</a:t>
                      </a: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6121784"/>
                  </a:ext>
                </a:extLst>
              </a:tr>
              <a:tr h="4925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Calibri" panose="020F0502020204030204" pitchFamily="34" charset="0"/>
                          <a:ea typeface="+mn-ea"/>
                          <a:cs typeface="+mn-cs"/>
                        </a:rPr>
                        <a:t>PHE Testing Timelines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4213" rtl="0" eaLnBrk="0" fontAlgn="base" latinLnBrk="0" hangingPunct="0">
                        <a:lnSpc>
                          <a:spcPct val="100000"/>
                        </a:lnSpc>
                        <a:spcBef>
                          <a:spcPts val="300"/>
                        </a:spcBef>
                        <a:spcAft>
                          <a:spcPct val="0"/>
                        </a:spcAft>
                        <a:buClrTx/>
                        <a:buSzPct val="25000"/>
                        <a:buFont typeface="Wingdings" pitchFamily="2" charset="2"/>
                        <a:buNone/>
                        <a:tabLst/>
                      </a:pPr>
                      <a:r>
                        <a:rPr kumimoji="0" lang="en-US" sz="1100" b="0" i="0" u="none" strike="noStrike" cap="none" normalizeH="0" baseline="0">
                          <a:ln>
                            <a:noFill/>
                          </a:ln>
                          <a:solidFill>
                            <a:schemeClr val="tx1"/>
                          </a:solidFill>
                          <a:effectLst/>
                          <a:latin typeface="+mn-lt"/>
                        </a:rPr>
                        <a:t>4</a:t>
                      </a: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9223309"/>
                  </a:ext>
                </a:extLst>
              </a:tr>
              <a:tr h="401796">
                <a:tc>
                  <a:txBody>
                    <a:bodyPr/>
                    <a:lstStyle/>
                    <a:p>
                      <a:pPr marL="0" algn="l" fontAlgn="t"/>
                      <a:r>
                        <a:rPr lang="en-US" sz="1400" b="0" i="0" u="none" strike="noStrike" dirty="0">
                          <a:solidFill>
                            <a:srgbClr val="000000"/>
                          </a:solidFill>
                          <a:effectLst/>
                          <a:latin typeface="Calibri" panose="020F0502020204030204" pitchFamily="34" charset="0"/>
                          <a:ea typeface="+mn-ea"/>
                          <a:cs typeface="+mn-cs"/>
                        </a:rPr>
                        <a:t>SIT/UAT Scripting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4213" rtl="0" eaLnBrk="0" fontAlgn="base" latinLnBrk="0" hangingPunct="0">
                        <a:lnSpc>
                          <a:spcPct val="100000"/>
                        </a:lnSpc>
                        <a:spcBef>
                          <a:spcPts val="300"/>
                        </a:spcBef>
                        <a:spcAft>
                          <a:spcPct val="0"/>
                        </a:spcAft>
                        <a:buClrTx/>
                        <a:buSzPct val="25000"/>
                        <a:buFont typeface="Wingdings" pitchFamily="2" charset="2"/>
                        <a:buNone/>
                        <a:tabLst/>
                        <a:defRPr/>
                      </a:pPr>
                      <a:r>
                        <a:rPr kumimoji="0" lang="en-US" sz="1100" b="0" i="0" u="none" strike="noStrike" cap="none" normalizeH="0" baseline="0" dirty="0">
                          <a:ln>
                            <a:noFill/>
                          </a:ln>
                          <a:solidFill>
                            <a:schemeClr val="tx1"/>
                          </a:solidFill>
                          <a:effectLst/>
                          <a:latin typeface="+mn-lt"/>
                        </a:rPr>
                        <a:t>5</a:t>
                      </a: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0874934"/>
                  </a:ext>
                </a:extLst>
              </a:tr>
              <a:tr h="40179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ea typeface="+mn-ea"/>
                          <a:cs typeface="+mn-cs"/>
                        </a:rPr>
                        <a:t>Reporting</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4213" rtl="0" eaLnBrk="0" fontAlgn="base" latinLnBrk="0" hangingPunct="0">
                        <a:lnSpc>
                          <a:spcPct val="100000"/>
                        </a:lnSpc>
                        <a:spcBef>
                          <a:spcPts val="300"/>
                        </a:spcBef>
                        <a:spcAft>
                          <a:spcPct val="0"/>
                        </a:spcAft>
                        <a:buClrTx/>
                        <a:buSzPct val="25000"/>
                        <a:buFont typeface="Wingdings" pitchFamily="2" charset="2"/>
                        <a:buNone/>
                        <a:tabLst/>
                        <a:defRPr/>
                      </a:pPr>
                      <a:r>
                        <a:rPr kumimoji="0" lang="en-US" sz="1100" b="0" i="0" u="none" strike="noStrike" cap="none" normalizeH="0" baseline="0" dirty="0">
                          <a:ln>
                            <a:noFill/>
                          </a:ln>
                          <a:solidFill>
                            <a:schemeClr val="tx1"/>
                          </a:solidFill>
                          <a:effectLst/>
                          <a:latin typeface="+mn-lt"/>
                        </a:rPr>
                        <a:t>6</a:t>
                      </a: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4012184"/>
                  </a:ext>
                </a:extLst>
              </a:tr>
              <a:tr h="40179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ea typeface="+mn-ea"/>
                          <a:cs typeface="+mn-cs"/>
                        </a:rPr>
                        <a:t>Regression</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4213" rtl="0" eaLnBrk="0" fontAlgn="base" latinLnBrk="0" hangingPunct="0">
                        <a:lnSpc>
                          <a:spcPct val="100000"/>
                        </a:lnSpc>
                        <a:spcBef>
                          <a:spcPts val="300"/>
                        </a:spcBef>
                        <a:spcAft>
                          <a:spcPct val="0"/>
                        </a:spcAft>
                        <a:buClrTx/>
                        <a:buSzPct val="25000"/>
                        <a:buFont typeface="Wingdings" pitchFamily="2" charset="2"/>
                        <a:buNone/>
                        <a:tabLst/>
                        <a:defRPr/>
                      </a:pPr>
                      <a:r>
                        <a:rPr kumimoji="0" lang="en-US" sz="1100" b="0" i="0" u="none" strike="noStrike" cap="none" normalizeH="0" baseline="0" dirty="0">
                          <a:ln>
                            <a:noFill/>
                          </a:ln>
                          <a:solidFill>
                            <a:schemeClr val="tx1"/>
                          </a:solidFill>
                          <a:effectLst/>
                          <a:latin typeface="+mn-lt"/>
                        </a:rPr>
                        <a:t>10</a:t>
                      </a: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8971360"/>
                  </a:ext>
                </a:extLst>
              </a:tr>
              <a:tr h="40179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ea typeface="+mn-ea"/>
                          <a:cs typeface="+mn-cs"/>
                        </a:rPr>
                        <a:t>Operational Readiness Testing (ORT)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4213" rtl="0" eaLnBrk="0" fontAlgn="base" latinLnBrk="0" hangingPunct="0">
                        <a:lnSpc>
                          <a:spcPct val="100000"/>
                        </a:lnSpc>
                        <a:spcBef>
                          <a:spcPts val="300"/>
                        </a:spcBef>
                        <a:spcAft>
                          <a:spcPct val="0"/>
                        </a:spcAft>
                        <a:buClrTx/>
                        <a:buSzPct val="25000"/>
                        <a:buFont typeface="Wingdings" pitchFamily="2" charset="2"/>
                        <a:buNone/>
                        <a:tabLst/>
                        <a:defRPr/>
                      </a:pPr>
                      <a:r>
                        <a:rPr kumimoji="0" lang="en-US" sz="1100" b="0" i="0" u="none" strike="noStrike" cap="none" normalizeH="0" baseline="0" dirty="0">
                          <a:ln>
                            <a:noFill/>
                          </a:ln>
                          <a:solidFill>
                            <a:schemeClr val="tx1"/>
                          </a:solidFill>
                          <a:effectLst/>
                          <a:latin typeface="+mn-lt"/>
                        </a:rPr>
                        <a:t>12</a:t>
                      </a: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5812744"/>
                  </a:ext>
                </a:extLst>
              </a:tr>
            </a:tbl>
          </a:graphicData>
        </a:graphic>
      </p:graphicFrame>
    </p:spTree>
    <p:extLst>
      <p:ext uri="{BB962C8B-B14F-4D97-AF65-F5344CB8AC3E}">
        <p14:creationId xmlns:p14="http://schemas.microsoft.com/office/powerpoint/2010/main" val="17645490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D82A61EE-45F7-48F8-A3E6-C568F1A1F653}"/>
              </a:ext>
            </a:extLst>
          </p:cNvPr>
          <p:cNvSpPr txBox="1">
            <a:spLocks/>
          </p:cNvSpPr>
          <p:nvPr/>
        </p:nvSpPr>
        <p:spPr bwMode="gray">
          <a:xfrm>
            <a:off x="469900" y="1008377"/>
            <a:ext cx="11252200" cy="334102"/>
          </a:xfrm>
          <a:prstGeom prst="rect">
            <a:avLst/>
          </a:prstGeom>
        </p:spPr>
        <p:txBody>
          <a:bodyPr vert="horz" lIns="0" tIns="0" rIns="0" bIns="0" rtlCol="0" anchor="b" anchorCtr="0">
            <a:noAutofit/>
          </a:bodyPr>
          <a:lstStyle>
            <a:lvl1pPr algn="l" defTabSz="1219170" rtl="0" eaLnBrk="1" latinLnBrk="0" hangingPunct="1">
              <a:lnSpc>
                <a:spcPct val="95000"/>
              </a:lnSpc>
              <a:spcBef>
                <a:spcPct val="0"/>
              </a:spcBef>
              <a:buNone/>
              <a:defRPr sz="3850" b="1" kern="1200">
                <a:solidFill>
                  <a:schemeClr val="tx1"/>
                </a:solidFill>
                <a:latin typeface="+mj-lt"/>
                <a:ea typeface="Open Sans" panose="020B0606030504020204" pitchFamily="34" charset="0"/>
                <a:cs typeface="Open Sans" panose="020B0606030504020204" pitchFamily="34" charset="0"/>
              </a:defRPr>
            </a:lvl1pPr>
          </a:lstStyle>
          <a:p>
            <a:r>
              <a:rPr lang="en-US" dirty="0"/>
              <a:t>PHE Scope</a:t>
            </a:r>
          </a:p>
        </p:txBody>
      </p:sp>
      <p:sp>
        <p:nvSpPr>
          <p:cNvPr id="9" name="Content Placeholder 4">
            <a:extLst>
              <a:ext uri="{FF2B5EF4-FFF2-40B4-BE49-F238E27FC236}">
                <a16:creationId xmlns:a16="http://schemas.microsoft.com/office/drawing/2014/main" id="{193EAAD4-CFED-4F56-9EAA-012344FA6356}"/>
              </a:ext>
            </a:extLst>
          </p:cNvPr>
          <p:cNvSpPr txBox="1">
            <a:spLocks/>
          </p:cNvSpPr>
          <p:nvPr/>
        </p:nvSpPr>
        <p:spPr bwMode="gray">
          <a:xfrm>
            <a:off x="469900" y="5185907"/>
            <a:ext cx="10513533" cy="334102"/>
          </a:xfrm>
          <a:prstGeom prst="rect">
            <a:avLst/>
          </a:prstGeom>
        </p:spPr>
        <p:txBody>
          <a:bodyPr vert="horz" lIns="0" tIns="0" rIns="0" bIns="0" rtlCol="0">
            <a:noAutofit/>
          </a:bodyPr>
          <a:lstStyle>
            <a:lvl1pPr marL="0" indent="0" algn="l" defTabSz="1219170" rtl="0" eaLnBrk="1" latinLnBrk="0" hangingPunct="1">
              <a:lnSpc>
                <a:spcPct val="95000"/>
              </a:lnSpc>
              <a:spcBef>
                <a:spcPts val="0"/>
              </a:spcBef>
              <a:spcAft>
                <a:spcPts val="0"/>
              </a:spcAft>
              <a:buSzPct val="100000"/>
              <a:buFontTx/>
              <a:buNone/>
              <a:defRPr sz="3850" b="0" kern="1200">
                <a:solidFill>
                  <a:schemeClr val="tx1"/>
                </a:solidFill>
                <a:latin typeface="+mn-lt"/>
                <a:ea typeface="+mn-ea"/>
                <a:cs typeface="+mn-cs"/>
              </a:defRPr>
            </a:lvl1pPr>
            <a:lvl2pPr marL="609585" indent="0" algn="l" defTabSz="1219170" rtl="0" eaLnBrk="1" latinLnBrk="0" hangingPunct="1">
              <a:spcBef>
                <a:spcPts val="0"/>
              </a:spcBef>
              <a:spcAft>
                <a:spcPts val="1333"/>
              </a:spcAft>
              <a:buClrTx/>
              <a:buSzPct val="100000"/>
              <a:buFont typeface="Arial" panose="020B0604020202020204" pitchFamily="34" charset="0"/>
              <a:buNone/>
              <a:defRPr lang="en-US" sz="2667" b="0" kern="1200">
                <a:solidFill>
                  <a:schemeClr val="tx1">
                    <a:tint val="75000"/>
                  </a:schemeClr>
                </a:solidFill>
                <a:latin typeface="+mn-lt"/>
                <a:ea typeface="+mn-ea"/>
                <a:cs typeface="+mn-cs"/>
              </a:defRPr>
            </a:lvl2pPr>
            <a:lvl3pPr marL="1219170" indent="0" algn="l" defTabSz="1219170" rtl="0" eaLnBrk="1" latinLnBrk="0" hangingPunct="1">
              <a:spcBef>
                <a:spcPts val="0"/>
              </a:spcBef>
              <a:spcAft>
                <a:spcPts val="1333"/>
              </a:spcAft>
              <a:buClrTx/>
              <a:buSzPct val="100000"/>
              <a:buFont typeface="Arial" panose="020B0604020202020204" pitchFamily="34" charset="0"/>
              <a:buNone/>
              <a:defRPr lang="en-US" sz="2400" kern="1200">
                <a:solidFill>
                  <a:schemeClr val="tx1">
                    <a:tint val="75000"/>
                  </a:schemeClr>
                </a:solidFill>
                <a:latin typeface="+mn-lt"/>
                <a:ea typeface="+mn-ea"/>
                <a:cs typeface="+mn-cs"/>
              </a:defRPr>
            </a:lvl3pPr>
            <a:lvl4pPr marL="1828754" indent="0" algn="l" defTabSz="1219170" rtl="0" eaLnBrk="1" latinLnBrk="0" hangingPunct="1">
              <a:spcBef>
                <a:spcPts val="0"/>
              </a:spcBef>
              <a:spcAft>
                <a:spcPts val="1333"/>
              </a:spcAft>
              <a:buClrTx/>
              <a:buSzPct val="100000"/>
              <a:buFont typeface="Arial" panose="020B0604020202020204" pitchFamily="34" charset="0"/>
              <a:buNone/>
              <a:defRPr lang="en-US" sz="2133" kern="1200" baseline="0">
                <a:solidFill>
                  <a:schemeClr val="tx1">
                    <a:tint val="75000"/>
                  </a:schemeClr>
                </a:solidFill>
                <a:latin typeface="+mn-lt"/>
                <a:ea typeface="+mn-ea"/>
                <a:cs typeface="+mn-cs"/>
              </a:defRPr>
            </a:lvl4pPr>
            <a:lvl5pPr marL="2438339" indent="0" algn="l" defTabSz="1064657" rtl="0" eaLnBrk="1" latinLnBrk="0" hangingPunct="1">
              <a:spcBef>
                <a:spcPts val="0"/>
              </a:spcBef>
              <a:spcAft>
                <a:spcPts val="1333"/>
              </a:spcAft>
              <a:buClrTx/>
              <a:buSzPct val="100000"/>
              <a:buFont typeface="Arial" panose="020B0604020202020204" pitchFamily="34" charset="0"/>
              <a:buNone/>
              <a:tabLst/>
              <a:defRPr lang="en-US" sz="2133" kern="1200" baseline="0">
                <a:solidFill>
                  <a:schemeClr val="tx1">
                    <a:tint val="75000"/>
                  </a:schemeClr>
                </a:solidFill>
                <a:latin typeface="+mn-lt"/>
                <a:ea typeface="+mn-ea"/>
                <a:cs typeface="+mn-cs"/>
              </a:defRPr>
            </a:lvl5pPr>
            <a:lvl6pPr marL="3047924"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6pPr>
            <a:lvl7pPr marL="3657509" indent="0" algn="l" defTabSz="1219170" rtl="0" eaLnBrk="1" latinLnBrk="0" hangingPunct="1">
              <a:spcBef>
                <a:spcPts val="0"/>
              </a:spcBef>
              <a:spcAft>
                <a:spcPts val="1333"/>
              </a:spcAft>
              <a:buFont typeface="Verdana" panose="020B0604030504040204" pitchFamily="34" charset="0"/>
              <a:buNone/>
              <a:defRPr sz="2133" kern="1200">
                <a:solidFill>
                  <a:schemeClr val="tx1">
                    <a:tint val="75000"/>
                  </a:schemeClr>
                </a:solidFill>
                <a:latin typeface="+mn-lt"/>
                <a:ea typeface="+mn-ea"/>
                <a:cs typeface="+mn-cs"/>
              </a:defRPr>
            </a:lvl7pPr>
            <a:lvl8pPr marL="4267093"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8pPr>
            <a:lvl9pPr marL="4876678"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9pPr>
          </a:lstStyle>
          <a:p>
            <a:r>
              <a:rPr lang="en-US" sz="1800" dirty="0"/>
              <a:t>Notes: </a:t>
            </a:r>
            <a:r>
              <a:rPr lang="en-US" sz="1400" dirty="0"/>
              <a:t>All items above are related to PHE but not all items will be a part of the initial PHE window.  Items highlighted in green have already been deployed to PROD.</a:t>
            </a:r>
          </a:p>
        </p:txBody>
      </p:sp>
      <p:graphicFrame>
        <p:nvGraphicFramePr>
          <p:cNvPr id="13" name="Table 12">
            <a:extLst>
              <a:ext uri="{FF2B5EF4-FFF2-40B4-BE49-F238E27FC236}">
                <a16:creationId xmlns:a16="http://schemas.microsoft.com/office/drawing/2014/main" id="{5F68FC33-F300-48E1-6336-39C3789FF609}"/>
              </a:ext>
            </a:extLst>
          </p:cNvPr>
          <p:cNvGraphicFramePr>
            <a:graphicFrameLocks noGrp="1"/>
          </p:cNvGraphicFramePr>
          <p:nvPr>
            <p:extLst>
              <p:ext uri="{D42A27DB-BD31-4B8C-83A1-F6EECF244321}">
                <p14:modId xmlns:p14="http://schemas.microsoft.com/office/powerpoint/2010/main" val="234874797"/>
              </p:ext>
            </p:extLst>
          </p:nvPr>
        </p:nvGraphicFramePr>
        <p:xfrm>
          <a:off x="469899" y="1436764"/>
          <a:ext cx="10332779" cy="3624335"/>
        </p:xfrm>
        <a:graphic>
          <a:graphicData uri="http://schemas.openxmlformats.org/drawingml/2006/table">
            <a:tbl>
              <a:tblPr/>
              <a:tblGrid>
                <a:gridCol w="3460354">
                  <a:extLst>
                    <a:ext uri="{9D8B030D-6E8A-4147-A177-3AD203B41FA5}">
                      <a16:colId xmlns:a16="http://schemas.microsoft.com/office/drawing/2014/main" val="1678738335"/>
                    </a:ext>
                  </a:extLst>
                </a:gridCol>
                <a:gridCol w="2462485">
                  <a:extLst>
                    <a:ext uri="{9D8B030D-6E8A-4147-A177-3AD203B41FA5}">
                      <a16:colId xmlns:a16="http://schemas.microsoft.com/office/drawing/2014/main" val="118160024"/>
                    </a:ext>
                  </a:extLst>
                </a:gridCol>
                <a:gridCol w="1271479">
                  <a:extLst>
                    <a:ext uri="{9D8B030D-6E8A-4147-A177-3AD203B41FA5}">
                      <a16:colId xmlns:a16="http://schemas.microsoft.com/office/drawing/2014/main" val="2680899421"/>
                    </a:ext>
                  </a:extLst>
                </a:gridCol>
                <a:gridCol w="1609467">
                  <a:extLst>
                    <a:ext uri="{9D8B030D-6E8A-4147-A177-3AD203B41FA5}">
                      <a16:colId xmlns:a16="http://schemas.microsoft.com/office/drawing/2014/main" val="1651378252"/>
                    </a:ext>
                  </a:extLst>
                </a:gridCol>
                <a:gridCol w="740355">
                  <a:extLst>
                    <a:ext uri="{9D8B030D-6E8A-4147-A177-3AD203B41FA5}">
                      <a16:colId xmlns:a16="http://schemas.microsoft.com/office/drawing/2014/main" val="1368249920"/>
                    </a:ext>
                  </a:extLst>
                </a:gridCol>
                <a:gridCol w="788639">
                  <a:extLst>
                    <a:ext uri="{9D8B030D-6E8A-4147-A177-3AD203B41FA5}">
                      <a16:colId xmlns:a16="http://schemas.microsoft.com/office/drawing/2014/main" val="1258158890"/>
                    </a:ext>
                  </a:extLst>
                </a:gridCol>
              </a:tblGrid>
              <a:tr h="305706">
                <a:tc>
                  <a:txBody>
                    <a:bodyPr/>
                    <a:lstStyle/>
                    <a:p>
                      <a:pPr algn="ctr" fontAlgn="t"/>
                      <a:r>
                        <a:rPr lang="en-US" sz="1400" b="0" i="0" u="none" strike="noStrike">
                          <a:solidFill>
                            <a:srgbClr val="FFFFFF"/>
                          </a:solidFill>
                          <a:effectLst/>
                          <a:latin typeface="Calibri" panose="020F0502020204030204" pitchFamily="34" charset="0"/>
                        </a:rPr>
                        <a:t>CR</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t"/>
                      <a:r>
                        <a:rPr lang="en-US" sz="1400" b="0" i="0" u="none" strike="noStrike">
                          <a:solidFill>
                            <a:srgbClr val="FFFFFF"/>
                          </a:solidFill>
                          <a:effectLst/>
                          <a:latin typeface="Calibri" panose="020F0502020204030204" pitchFamily="34" charset="0"/>
                        </a:rPr>
                        <a:t>Release</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t"/>
                      <a:r>
                        <a:rPr lang="en-US" sz="1400" b="0" i="0" u="none" strike="noStrike">
                          <a:solidFill>
                            <a:srgbClr val="FFFFFF"/>
                          </a:solidFill>
                          <a:effectLst/>
                          <a:latin typeface="Calibri" panose="020F0502020204030204" pitchFamily="34" charset="0"/>
                        </a:rPr>
                        <a:t>Release Date</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t"/>
                      <a:r>
                        <a:rPr lang="en-US" sz="1400" b="0" i="0" u="none" strike="noStrike">
                          <a:solidFill>
                            <a:srgbClr val="FFFFFF"/>
                          </a:solidFill>
                          <a:effectLst/>
                          <a:latin typeface="Calibri" panose="020F0502020204030204" pitchFamily="34" charset="0"/>
                        </a:rPr>
                        <a:t>Part of PHE</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t"/>
                      <a:r>
                        <a:rPr lang="en-US" sz="1400" b="0" i="0" u="none" strike="noStrike">
                          <a:solidFill>
                            <a:srgbClr val="FFFFFF"/>
                          </a:solidFill>
                          <a:effectLst/>
                          <a:latin typeface="Calibri" panose="020F0502020204030204" pitchFamily="34" charset="0"/>
                        </a:rPr>
                        <a:t>SIT TCs</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t"/>
                      <a:r>
                        <a:rPr lang="en-US" sz="1400" b="0" i="0" u="none" strike="noStrike">
                          <a:solidFill>
                            <a:srgbClr val="FFFFFF"/>
                          </a:solidFill>
                          <a:effectLst/>
                          <a:latin typeface="Calibri" panose="020F0502020204030204" pitchFamily="34" charset="0"/>
                        </a:rPr>
                        <a:t>UAT TCs</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660702012"/>
                  </a:ext>
                </a:extLst>
              </a:tr>
              <a:tr h="237045">
                <a:tc>
                  <a:txBody>
                    <a:bodyPr/>
                    <a:lstStyle/>
                    <a:p>
                      <a:pPr algn="l" fontAlgn="t"/>
                      <a:r>
                        <a:rPr lang="en-US" sz="1100" b="0" i="0" u="none" strike="noStrike">
                          <a:solidFill>
                            <a:srgbClr val="000000"/>
                          </a:solidFill>
                          <a:effectLst/>
                          <a:latin typeface="Calibri" panose="020F0502020204030204" pitchFamily="34" charset="0"/>
                        </a:rPr>
                        <a:t>CR 1619:  Unwinding - Fair Hearing Extension</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23.05</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6/2/2023 </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8</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6</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258561"/>
                  </a:ext>
                </a:extLst>
              </a:tr>
              <a:tr h="237045">
                <a:tc>
                  <a:txBody>
                    <a:bodyPr/>
                    <a:lstStyle/>
                    <a:p>
                      <a:pPr algn="l" fontAlgn="t"/>
                      <a:r>
                        <a:rPr lang="en-US" sz="1100" b="0" i="0" u="none" strike="noStrike">
                          <a:solidFill>
                            <a:srgbClr val="000000"/>
                          </a:solidFill>
                          <a:effectLst/>
                          <a:latin typeface="Calibri" panose="020F0502020204030204" pitchFamily="34" charset="0"/>
                        </a:rPr>
                        <a:t>CR 1448:  Medicaid Renewal Realignment</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23.03</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3/17/2023 </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70</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30</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030383933"/>
                  </a:ext>
                </a:extLst>
              </a:tr>
              <a:tr h="237045">
                <a:tc>
                  <a:txBody>
                    <a:bodyPr/>
                    <a:lstStyle/>
                    <a:p>
                      <a:pPr algn="l" fontAlgn="t"/>
                      <a:r>
                        <a:rPr lang="en-US" sz="1100" b="0" i="0" u="none" strike="noStrike">
                          <a:solidFill>
                            <a:srgbClr val="000000"/>
                          </a:solidFill>
                          <a:effectLst/>
                          <a:latin typeface="Calibri" panose="020F0502020204030204" pitchFamily="34" charset="0"/>
                        </a:rPr>
                        <a:t>CR 1610:  Unwinding</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23.03</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3/31/2023 </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98</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23</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290232102"/>
                  </a:ext>
                </a:extLst>
              </a:tr>
              <a:tr h="237045">
                <a:tc>
                  <a:txBody>
                    <a:bodyPr/>
                    <a:lstStyle/>
                    <a:p>
                      <a:pPr algn="l" fontAlgn="t"/>
                      <a:r>
                        <a:rPr lang="en-US" sz="1100" b="0" i="0" u="none" strike="noStrike">
                          <a:solidFill>
                            <a:srgbClr val="000000"/>
                          </a:solidFill>
                          <a:effectLst/>
                          <a:latin typeface="Calibri" panose="020F0502020204030204" pitchFamily="34" charset="0"/>
                        </a:rPr>
                        <a:t>CR 1613:  Facilitated Enrollment – Unwinding</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23.03</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3/31/2023 </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30</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11</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28595654"/>
                  </a:ext>
                </a:extLst>
              </a:tr>
              <a:tr h="237045">
                <a:tc>
                  <a:txBody>
                    <a:bodyPr/>
                    <a:lstStyle/>
                    <a:p>
                      <a:pPr algn="l" fontAlgn="t"/>
                      <a:r>
                        <a:rPr lang="en-US" sz="1100" b="0" i="0" u="none" strike="noStrike">
                          <a:solidFill>
                            <a:srgbClr val="000000"/>
                          </a:solidFill>
                          <a:effectLst/>
                          <a:latin typeface="Calibri" panose="020F0502020204030204" pitchFamily="34" charset="0"/>
                        </a:rPr>
                        <a:t>CR 1621:  Returned Mail Bot</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23.03</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3/31/2023 </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96</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52</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37855568"/>
                  </a:ext>
                </a:extLst>
              </a:tr>
              <a:tr h="237045">
                <a:tc>
                  <a:txBody>
                    <a:bodyPr/>
                    <a:lstStyle/>
                    <a:p>
                      <a:pPr algn="l" fontAlgn="t"/>
                      <a:r>
                        <a:rPr lang="en-US" sz="1100" b="0" i="0" u="none" strike="noStrike">
                          <a:solidFill>
                            <a:srgbClr val="000000"/>
                          </a:solidFill>
                          <a:effectLst/>
                          <a:latin typeface="Calibri" panose="020F0502020204030204" pitchFamily="34" charset="0"/>
                        </a:rPr>
                        <a:t>CR 1623:  Unwinding Passive Renewals – AVS</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23.03</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3/31/2023 </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12</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5</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934726867"/>
                  </a:ext>
                </a:extLst>
              </a:tr>
              <a:tr h="474090">
                <a:tc>
                  <a:txBody>
                    <a:bodyPr/>
                    <a:lstStyle/>
                    <a:p>
                      <a:pPr algn="l" fontAlgn="t"/>
                      <a:r>
                        <a:rPr lang="en-US" sz="1100" b="0" i="0" u="none" strike="noStrike">
                          <a:solidFill>
                            <a:srgbClr val="000000"/>
                          </a:solidFill>
                          <a:effectLst/>
                          <a:latin typeface="Calibri" panose="020F0502020204030204" pitchFamily="34" charset="0"/>
                        </a:rPr>
                        <a:t>End to End Regression Testing Based on Changes Delivered since March 2020</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23.03</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3/31/2023 </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138</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44</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993847350"/>
                  </a:ext>
                </a:extLst>
              </a:tr>
              <a:tr h="237045">
                <a:tc>
                  <a:txBody>
                    <a:bodyPr/>
                    <a:lstStyle/>
                    <a:p>
                      <a:pPr algn="l" fontAlgn="t"/>
                      <a:r>
                        <a:rPr lang="en-US" sz="1100" b="0" i="0" u="none" strike="noStrike">
                          <a:solidFill>
                            <a:srgbClr val="000000"/>
                          </a:solidFill>
                          <a:effectLst/>
                          <a:latin typeface="Calibri" panose="020F0502020204030204" pitchFamily="34" charset="0"/>
                        </a:rPr>
                        <a:t>CR 1767:  PHE Unwinding Reporting I</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23.04</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4/28/2023 </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21</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12</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659564078"/>
                  </a:ext>
                </a:extLst>
              </a:tr>
              <a:tr h="237045">
                <a:tc>
                  <a:txBody>
                    <a:bodyPr/>
                    <a:lstStyle/>
                    <a:p>
                      <a:pPr algn="l" fontAlgn="t"/>
                      <a:r>
                        <a:rPr lang="en-US" sz="1100" b="0" i="0" u="none" strike="noStrike">
                          <a:solidFill>
                            <a:srgbClr val="000000"/>
                          </a:solidFill>
                          <a:effectLst/>
                          <a:latin typeface="Calibri" panose="020F0502020204030204" pitchFamily="34" charset="0"/>
                        </a:rPr>
                        <a:t>CR 1782:  SBM Unwinding Metrics Reporting</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23.04</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4/28/2023 </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11</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4</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88651634"/>
                  </a:ext>
                </a:extLst>
              </a:tr>
              <a:tr h="711134">
                <a:tc>
                  <a:txBody>
                    <a:bodyPr/>
                    <a:lstStyle/>
                    <a:p>
                      <a:pPr algn="l" fontAlgn="t"/>
                      <a:r>
                        <a:rPr lang="en-US" sz="1100" b="0" i="0" u="none" strike="noStrike">
                          <a:solidFill>
                            <a:srgbClr val="000000"/>
                          </a:solidFill>
                          <a:effectLst/>
                          <a:latin typeface="Calibri" panose="020F0502020204030204" pitchFamily="34" charset="0"/>
                        </a:rPr>
                        <a:t>CR 1616:  Renewal Nudges</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Already In Prod(22.07. Phase 1</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22.11. Phase 2</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22.12. Phase 3)</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N/A</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Yes</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N/A</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N/A</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35393097"/>
                  </a:ext>
                </a:extLst>
              </a:tr>
              <a:tr h="237045">
                <a:tc>
                  <a:txBody>
                    <a:bodyPr/>
                    <a:lstStyle/>
                    <a:p>
                      <a:pPr algn="l" fontAlgn="t"/>
                      <a:r>
                        <a:rPr lang="en-US" sz="1100" b="0" i="0" u="none" strike="noStrike">
                          <a:solidFill>
                            <a:srgbClr val="000000"/>
                          </a:solidFill>
                          <a:effectLst/>
                          <a:latin typeface="Calibri" panose="020F0502020204030204" pitchFamily="34" charset="0"/>
                        </a:rPr>
                        <a:t>CR 1626:  MRT Decision Automation</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Already In Prod(22.09)</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N/A</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No</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000000"/>
                          </a:solidFill>
                          <a:effectLst/>
                          <a:latin typeface="Calibri" panose="020F0502020204030204" pitchFamily="34" charset="0"/>
                        </a:rPr>
                        <a:t>N/A</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dirty="0">
                          <a:solidFill>
                            <a:srgbClr val="000000"/>
                          </a:solidFill>
                          <a:effectLst/>
                          <a:latin typeface="Calibri" panose="020F0502020204030204" pitchFamily="34" charset="0"/>
                        </a:rPr>
                        <a:t>N/A</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73337269"/>
                  </a:ext>
                </a:extLst>
              </a:tr>
            </a:tbl>
          </a:graphicData>
        </a:graphic>
      </p:graphicFrame>
    </p:spTree>
    <p:extLst>
      <p:ext uri="{BB962C8B-B14F-4D97-AF65-F5344CB8AC3E}">
        <p14:creationId xmlns:p14="http://schemas.microsoft.com/office/powerpoint/2010/main" val="38730114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D82A61EE-45F7-48F8-A3E6-C568F1A1F653}"/>
              </a:ext>
            </a:extLst>
          </p:cNvPr>
          <p:cNvSpPr txBox="1">
            <a:spLocks/>
          </p:cNvSpPr>
          <p:nvPr/>
        </p:nvSpPr>
        <p:spPr bwMode="gray">
          <a:xfrm>
            <a:off x="469900" y="1008377"/>
            <a:ext cx="11252200" cy="334102"/>
          </a:xfrm>
          <a:prstGeom prst="rect">
            <a:avLst/>
          </a:prstGeom>
        </p:spPr>
        <p:txBody>
          <a:bodyPr vert="horz" lIns="0" tIns="0" rIns="0" bIns="0" rtlCol="0" anchor="b" anchorCtr="0">
            <a:noAutofit/>
          </a:bodyPr>
          <a:lstStyle>
            <a:lvl1pPr algn="l" defTabSz="1219170" rtl="0" eaLnBrk="1" latinLnBrk="0" hangingPunct="1">
              <a:lnSpc>
                <a:spcPct val="95000"/>
              </a:lnSpc>
              <a:spcBef>
                <a:spcPct val="0"/>
              </a:spcBef>
              <a:buNone/>
              <a:defRPr sz="3850" b="1" kern="1200">
                <a:solidFill>
                  <a:schemeClr val="tx1"/>
                </a:solidFill>
                <a:latin typeface="+mj-lt"/>
                <a:ea typeface="Open Sans" panose="020B0606030504020204" pitchFamily="34" charset="0"/>
                <a:cs typeface="Open Sans" panose="020B0606030504020204" pitchFamily="34" charset="0"/>
              </a:defRPr>
            </a:lvl1pPr>
          </a:lstStyle>
          <a:p>
            <a:r>
              <a:rPr lang="en-US" dirty="0"/>
              <a:t>Testing Timeline</a:t>
            </a:r>
          </a:p>
        </p:txBody>
      </p:sp>
      <p:sp>
        <p:nvSpPr>
          <p:cNvPr id="7" name="Content Placeholder 4">
            <a:extLst>
              <a:ext uri="{FF2B5EF4-FFF2-40B4-BE49-F238E27FC236}">
                <a16:creationId xmlns:a16="http://schemas.microsoft.com/office/drawing/2014/main" id="{B9A0EB71-E0D9-4730-B67A-A0A6EFE0107B}"/>
              </a:ext>
            </a:extLst>
          </p:cNvPr>
          <p:cNvSpPr txBox="1">
            <a:spLocks/>
          </p:cNvSpPr>
          <p:nvPr/>
        </p:nvSpPr>
        <p:spPr bwMode="gray">
          <a:xfrm>
            <a:off x="561687" y="5294696"/>
            <a:ext cx="11252200" cy="712078"/>
          </a:xfrm>
          <a:prstGeom prst="rect">
            <a:avLst/>
          </a:prstGeom>
        </p:spPr>
        <p:txBody>
          <a:bodyPr vert="horz" lIns="0" tIns="0" rIns="0" bIns="0" rtlCol="0">
            <a:noAutofit/>
          </a:bodyPr>
          <a:lstStyle>
            <a:lvl1pPr marL="0" indent="0" algn="l" defTabSz="1219170" rtl="0" eaLnBrk="1" latinLnBrk="0" hangingPunct="1">
              <a:lnSpc>
                <a:spcPct val="95000"/>
              </a:lnSpc>
              <a:spcBef>
                <a:spcPts val="0"/>
              </a:spcBef>
              <a:spcAft>
                <a:spcPts val="0"/>
              </a:spcAft>
              <a:buSzPct val="100000"/>
              <a:buFontTx/>
              <a:buNone/>
              <a:defRPr sz="3850" b="0" kern="1200">
                <a:solidFill>
                  <a:schemeClr val="tx1"/>
                </a:solidFill>
                <a:latin typeface="+mn-lt"/>
                <a:ea typeface="+mn-ea"/>
                <a:cs typeface="+mn-cs"/>
              </a:defRPr>
            </a:lvl1pPr>
            <a:lvl2pPr marL="609585" indent="0" algn="l" defTabSz="1219170" rtl="0" eaLnBrk="1" latinLnBrk="0" hangingPunct="1">
              <a:spcBef>
                <a:spcPts val="0"/>
              </a:spcBef>
              <a:spcAft>
                <a:spcPts val="1333"/>
              </a:spcAft>
              <a:buClrTx/>
              <a:buSzPct val="100000"/>
              <a:buFont typeface="Arial" panose="020B0604020202020204" pitchFamily="34" charset="0"/>
              <a:buNone/>
              <a:defRPr lang="en-US" sz="2667" b="0" kern="1200">
                <a:solidFill>
                  <a:schemeClr val="tx1">
                    <a:tint val="75000"/>
                  </a:schemeClr>
                </a:solidFill>
                <a:latin typeface="+mn-lt"/>
                <a:ea typeface="+mn-ea"/>
                <a:cs typeface="+mn-cs"/>
              </a:defRPr>
            </a:lvl2pPr>
            <a:lvl3pPr marL="1219170" indent="0" algn="l" defTabSz="1219170" rtl="0" eaLnBrk="1" latinLnBrk="0" hangingPunct="1">
              <a:spcBef>
                <a:spcPts val="0"/>
              </a:spcBef>
              <a:spcAft>
                <a:spcPts val="1333"/>
              </a:spcAft>
              <a:buClrTx/>
              <a:buSzPct val="100000"/>
              <a:buFont typeface="Arial" panose="020B0604020202020204" pitchFamily="34" charset="0"/>
              <a:buNone/>
              <a:defRPr lang="en-US" sz="2400" kern="1200">
                <a:solidFill>
                  <a:schemeClr val="tx1">
                    <a:tint val="75000"/>
                  </a:schemeClr>
                </a:solidFill>
                <a:latin typeface="+mn-lt"/>
                <a:ea typeface="+mn-ea"/>
                <a:cs typeface="+mn-cs"/>
              </a:defRPr>
            </a:lvl3pPr>
            <a:lvl4pPr marL="1828754" indent="0" algn="l" defTabSz="1219170" rtl="0" eaLnBrk="1" latinLnBrk="0" hangingPunct="1">
              <a:spcBef>
                <a:spcPts val="0"/>
              </a:spcBef>
              <a:spcAft>
                <a:spcPts val="1333"/>
              </a:spcAft>
              <a:buClrTx/>
              <a:buSzPct val="100000"/>
              <a:buFont typeface="Arial" panose="020B0604020202020204" pitchFamily="34" charset="0"/>
              <a:buNone/>
              <a:defRPr lang="en-US" sz="2133" kern="1200" baseline="0">
                <a:solidFill>
                  <a:schemeClr val="tx1">
                    <a:tint val="75000"/>
                  </a:schemeClr>
                </a:solidFill>
                <a:latin typeface="+mn-lt"/>
                <a:ea typeface="+mn-ea"/>
                <a:cs typeface="+mn-cs"/>
              </a:defRPr>
            </a:lvl4pPr>
            <a:lvl5pPr marL="2438339" indent="0" algn="l" defTabSz="1064657" rtl="0" eaLnBrk="1" latinLnBrk="0" hangingPunct="1">
              <a:spcBef>
                <a:spcPts val="0"/>
              </a:spcBef>
              <a:spcAft>
                <a:spcPts val="1333"/>
              </a:spcAft>
              <a:buClrTx/>
              <a:buSzPct val="100000"/>
              <a:buFont typeface="Arial" panose="020B0604020202020204" pitchFamily="34" charset="0"/>
              <a:buNone/>
              <a:tabLst/>
              <a:defRPr lang="en-US" sz="2133" kern="1200" baseline="0">
                <a:solidFill>
                  <a:schemeClr val="tx1">
                    <a:tint val="75000"/>
                  </a:schemeClr>
                </a:solidFill>
                <a:latin typeface="+mn-lt"/>
                <a:ea typeface="+mn-ea"/>
                <a:cs typeface="+mn-cs"/>
              </a:defRPr>
            </a:lvl5pPr>
            <a:lvl6pPr marL="3047924"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6pPr>
            <a:lvl7pPr marL="3657509" indent="0" algn="l" defTabSz="1219170" rtl="0" eaLnBrk="1" latinLnBrk="0" hangingPunct="1">
              <a:spcBef>
                <a:spcPts val="0"/>
              </a:spcBef>
              <a:spcAft>
                <a:spcPts val="1333"/>
              </a:spcAft>
              <a:buFont typeface="Verdana" panose="020B0604030504040204" pitchFamily="34" charset="0"/>
              <a:buNone/>
              <a:defRPr sz="2133" kern="1200">
                <a:solidFill>
                  <a:schemeClr val="tx1">
                    <a:tint val="75000"/>
                  </a:schemeClr>
                </a:solidFill>
                <a:latin typeface="+mn-lt"/>
                <a:ea typeface="+mn-ea"/>
                <a:cs typeface="+mn-cs"/>
              </a:defRPr>
            </a:lvl7pPr>
            <a:lvl8pPr marL="4267093"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8pPr>
            <a:lvl9pPr marL="4876678"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9pPr>
          </a:lstStyle>
          <a:p>
            <a:r>
              <a:rPr lang="en-US" sz="1800" dirty="0"/>
              <a:t>Notes:</a:t>
            </a:r>
          </a:p>
          <a:p>
            <a:pPr marL="171450" indent="-171450">
              <a:spcAft>
                <a:spcPts val="600"/>
              </a:spcAft>
              <a:buFont typeface="Arial" panose="020B0604020202020204" pitchFamily="34" charset="0"/>
              <a:buChar char="•"/>
            </a:pPr>
            <a:r>
              <a:rPr lang="en-US" sz="1100" dirty="0"/>
              <a:t>All PHE UAT timelines will be merged with M&amp;O GO Lives Dates for better alignment with other changes being delivered as a part of the regular monthly releases.  </a:t>
            </a:r>
          </a:p>
        </p:txBody>
      </p:sp>
      <p:graphicFrame>
        <p:nvGraphicFramePr>
          <p:cNvPr id="8" name="Table 7">
            <a:extLst>
              <a:ext uri="{FF2B5EF4-FFF2-40B4-BE49-F238E27FC236}">
                <a16:creationId xmlns:a16="http://schemas.microsoft.com/office/drawing/2014/main" id="{ACEC378D-C7ED-6212-8779-74D9B5B4D2E6}"/>
              </a:ext>
            </a:extLst>
          </p:cNvPr>
          <p:cNvGraphicFramePr>
            <a:graphicFrameLocks noGrp="1"/>
          </p:cNvGraphicFramePr>
          <p:nvPr>
            <p:extLst>
              <p:ext uri="{D42A27DB-BD31-4B8C-83A1-F6EECF244321}">
                <p14:modId xmlns:p14="http://schemas.microsoft.com/office/powerpoint/2010/main" val="3472688895"/>
              </p:ext>
            </p:extLst>
          </p:nvPr>
        </p:nvGraphicFramePr>
        <p:xfrm>
          <a:off x="469900" y="1465104"/>
          <a:ext cx="11040109" cy="3666967"/>
        </p:xfrm>
        <a:graphic>
          <a:graphicData uri="http://schemas.openxmlformats.org/drawingml/2006/table">
            <a:tbl>
              <a:tblPr/>
              <a:tblGrid>
                <a:gridCol w="2232374">
                  <a:extLst>
                    <a:ext uri="{9D8B030D-6E8A-4147-A177-3AD203B41FA5}">
                      <a16:colId xmlns:a16="http://schemas.microsoft.com/office/drawing/2014/main" val="3173526333"/>
                    </a:ext>
                  </a:extLst>
                </a:gridCol>
                <a:gridCol w="2232374">
                  <a:extLst>
                    <a:ext uri="{9D8B030D-6E8A-4147-A177-3AD203B41FA5}">
                      <a16:colId xmlns:a16="http://schemas.microsoft.com/office/drawing/2014/main" val="4266694572"/>
                    </a:ext>
                  </a:extLst>
                </a:gridCol>
                <a:gridCol w="1603251">
                  <a:extLst>
                    <a:ext uri="{9D8B030D-6E8A-4147-A177-3AD203B41FA5}">
                      <a16:colId xmlns:a16="http://schemas.microsoft.com/office/drawing/2014/main" val="3747249375"/>
                    </a:ext>
                  </a:extLst>
                </a:gridCol>
                <a:gridCol w="994422">
                  <a:extLst>
                    <a:ext uri="{9D8B030D-6E8A-4147-A177-3AD203B41FA5}">
                      <a16:colId xmlns:a16="http://schemas.microsoft.com/office/drawing/2014/main" val="2209232242"/>
                    </a:ext>
                  </a:extLst>
                </a:gridCol>
                <a:gridCol w="994422">
                  <a:extLst>
                    <a:ext uri="{9D8B030D-6E8A-4147-A177-3AD203B41FA5}">
                      <a16:colId xmlns:a16="http://schemas.microsoft.com/office/drawing/2014/main" val="736736966"/>
                    </a:ext>
                  </a:extLst>
                </a:gridCol>
                <a:gridCol w="994422">
                  <a:extLst>
                    <a:ext uri="{9D8B030D-6E8A-4147-A177-3AD203B41FA5}">
                      <a16:colId xmlns:a16="http://schemas.microsoft.com/office/drawing/2014/main" val="3934734952"/>
                    </a:ext>
                  </a:extLst>
                </a:gridCol>
                <a:gridCol w="994422">
                  <a:extLst>
                    <a:ext uri="{9D8B030D-6E8A-4147-A177-3AD203B41FA5}">
                      <a16:colId xmlns:a16="http://schemas.microsoft.com/office/drawing/2014/main" val="1793116628"/>
                    </a:ext>
                  </a:extLst>
                </a:gridCol>
                <a:gridCol w="994422">
                  <a:extLst>
                    <a:ext uri="{9D8B030D-6E8A-4147-A177-3AD203B41FA5}">
                      <a16:colId xmlns:a16="http://schemas.microsoft.com/office/drawing/2014/main" val="3603337870"/>
                    </a:ext>
                  </a:extLst>
                </a:gridCol>
              </a:tblGrid>
              <a:tr h="720985">
                <a:tc>
                  <a:txBody>
                    <a:bodyPr/>
                    <a:lstStyle/>
                    <a:p>
                      <a:pPr algn="ctr" rtl="0" fontAlgn="ctr"/>
                      <a:r>
                        <a:rPr lang="en-US" sz="900" b="1" i="0" u="none" strike="noStrike">
                          <a:solidFill>
                            <a:srgbClr val="FFFFFF"/>
                          </a:solidFill>
                          <a:effectLst/>
                          <a:latin typeface="Verdana" panose="020B0604030504040204" pitchFamily="34" charset="0"/>
                        </a:rPr>
                        <a:t>PHE Releases</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392D2"/>
                    </a:solidFill>
                  </a:tcPr>
                </a:tc>
                <a:tc>
                  <a:txBody>
                    <a:bodyPr/>
                    <a:lstStyle/>
                    <a:p>
                      <a:pPr algn="l" rtl="0" fontAlgn="ctr"/>
                      <a:r>
                        <a:rPr lang="en-US" sz="900" b="1" i="0" u="none" strike="noStrike">
                          <a:solidFill>
                            <a:srgbClr val="FFFFFF"/>
                          </a:solidFill>
                          <a:effectLst/>
                          <a:latin typeface="Verdana" panose="020B0604030504040204" pitchFamily="34" charset="0"/>
                        </a:rPr>
                        <a:t> Testing Timelines (SIT/UAT)</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392D2"/>
                    </a:solidFill>
                  </a:tcPr>
                </a:tc>
                <a:tc>
                  <a:txBody>
                    <a:bodyPr/>
                    <a:lstStyle/>
                    <a:p>
                      <a:pPr algn="ctr" rtl="0" fontAlgn="ctr"/>
                      <a:r>
                        <a:rPr lang="en-US" sz="900" b="1" i="0" u="none" strike="noStrike">
                          <a:solidFill>
                            <a:srgbClr val="FFFFFF"/>
                          </a:solidFill>
                          <a:effectLst/>
                          <a:latin typeface="Verdana" panose="020B0604030504040204" pitchFamily="34" charset="0"/>
                        </a:rPr>
                        <a:t>Alignment with M&amp;O Releases</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392D2"/>
                    </a:solidFill>
                  </a:tcPr>
                </a:tc>
                <a:tc>
                  <a:txBody>
                    <a:bodyPr/>
                    <a:lstStyle/>
                    <a:p>
                      <a:pPr algn="ctr" rtl="0" fontAlgn="ctr"/>
                      <a:r>
                        <a:rPr lang="en-US" sz="800" b="1" i="0" u="none" strike="noStrike">
                          <a:solidFill>
                            <a:srgbClr val="FFFFFF"/>
                          </a:solidFill>
                          <a:effectLst/>
                          <a:latin typeface="Verdana" panose="020B0604030504040204" pitchFamily="34" charset="0"/>
                        </a:rPr>
                        <a:t>Jan ’23</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392D2"/>
                    </a:solidFill>
                  </a:tcPr>
                </a:tc>
                <a:tc>
                  <a:txBody>
                    <a:bodyPr/>
                    <a:lstStyle/>
                    <a:p>
                      <a:pPr algn="ctr" rtl="0" fontAlgn="ctr"/>
                      <a:r>
                        <a:rPr lang="en-US" sz="800" b="1" i="0" u="none" strike="noStrike">
                          <a:solidFill>
                            <a:srgbClr val="FFFFFF"/>
                          </a:solidFill>
                          <a:effectLst/>
                          <a:latin typeface="Verdana" panose="020B0604030504040204" pitchFamily="34" charset="0"/>
                        </a:rPr>
                        <a:t>Feb ‘23</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392D2"/>
                    </a:solidFill>
                  </a:tcPr>
                </a:tc>
                <a:tc>
                  <a:txBody>
                    <a:bodyPr/>
                    <a:lstStyle/>
                    <a:p>
                      <a:pPr algn="ctr" rtl="0" fontAlgn="ctr"/>
                      <a:r>
                        <a:rPr lang="en-US" sz="800" b="1" i="0" u="none" strike="noStrike">
                          <a:solidFill>
                            <a:srgbClr val="FFFFFF"/>
                          </a:solidFill>
                          <a:effectLst/>
                          <a:latin typeface="Verdana" panose="020B0604030504040204" pitchFamily="34" charset="0"/>
                        </a:rPr>
                        <a:t>March ’23</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392D2"/>
                    </a:solidFill>
                  </a:tcPr>
                </a:tc>
                <a:tc>
                  <a:txBody>
                    <a:bodyPr/>
                    <a:lstStyle/>
                    <a:p>
                      <a:pPr algn="ctr" rtl="0" fontAlgn="ctr"/>
                      <a:r>
                        <a:rPr lang="en-US" sz="800" b="1" i="0" u="none" strike="noStrike">
                          <a:solidFill>
                            <a:srgbClr val="FFFFFF"/>
                          </a:solidFill>
                          <a:effectLst/>
                          <a:latin typeface="Verdana" panose="020B0604030504040204" pitchFamily="34" charset="0"/>
                        </a:rPr>
                        <a:t>April ’23</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392D2"/>
                    </a:solidFill>
                  </a:tcPr>
                </a:tc>
                <a:tc>
                  <a:txBody>
                    <a:bodyPr/>
                    <a:lstStyle/>
                    <a:p>
                      <a:pPr algn="ctr" rtl="0" fontAlgn="ctr"/>
                      <a:r>
                        <a:rPr lang="en-US" sz="800" b="1" i="0" u="none" strike="noStrike">
                          <a:solidFill>
                            <a:srgbClr val="FFFFFF"/>
                          </a:solidFill>
                          <a:effectLst/>
                          <a:latin typeface="Verdana" panose="020B0604030504040204" pitchFamily="34" charset="0"/>
                        </a:rPr>
                        <a:t>May '23</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392D2"/>
                    </a:solidFill>
                  </a:tcPr>
                </a:tc>
                <a:extLst>
                  <a:ext uri="{0D108BD9-81ED-4DB2-BD59-A6C34878D82A}">
                    <a16:rowId xmlns:a16="http://schemas.microsoft.com/office/drawing/2014/main" val="4222383051"/>
                  </a:ext>
                </a:extLst>
              </a:tr>
              <a:tr h="490997">
                <a:tc rowSpan="2">
                  <a:txBody>
                    <a:bodyPr/>
                    <a:lstStyle/>
                    <a:p>
                      <a:pPr algn="ctr" rtl="0" fontAlgn="ctr"/>
                      <a:r>
                        <a:rPr lang="en-US" sz="900" b="1" i="0" u="none" strike="noStrike">
                          <a:solidFill>
                            <a:srgbClr val="000000"/>
                          </a:solidFill>
                          <a:effectLst/>
                          <a:latin typeface="Verdana" panose="020B0604030504040204" pitchFamily="34" charset="0"/>
                        </a:rPr>
                        <a:t>Release 23.03</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900" b="0" i="0" u="none" strike="noStrike">
                          <a:solidFill>
                            <a:srgbClr val="000000"/>
                          </a:solidFill>
                          <a:effectLst/>
                          <a:latin typeface="Verdana" panose="020B0604030504040204" pitchFamily="34" charset="0"/>
                        </a:rPr>
                        <a:t> SIT Testing</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0" i="0" u="none" strike="noStrike">
                          <a:solidFill>
                            <a:srgbClr val="000000"/>
                          </a:solidFill>
                          <a:effectLst/>
                          <a:latin typeface="Verdana" panose="020B0604030504040204" pitchFamily="34" charset="0"/>
                        </a:rPr>
                        <a:t>M&amp; Go live </a:t>
                      </a:r>
                      <a:r>
                        <a:rPr lang="en-US" sz="900" b="1" i="0" u="none" strike="noStrike">
                          <a:solidFill>
                            <a:srgbClr val="000000"/>
                          </a:solidFill>
                          <a:effectLst/>
                          <a:latin typeface="Verdana" panose="020B0604030504040204" pitchFamily="34" charset="0"/>
                        </a:rPr>
                        <a:t>3/31</a:t>
                      </a:r>
                      <a:endParaRPr lang="en-US" sz="900" b="0" i="0" u="none" strike="noStrike">
                        <a:solidFill>
                          <a:srgbClr val="000000"/>
                        </a:solidFill>
                        <a:effectLst/>
                        <a:latin typeface="Verdana" panose="020B0604030504040204" pitchFamily="34" charset="0"/>
                      </a:endParaRP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a:solidFill>
                            <a:srgbClr val="000000"/>
                          </a:solidFill>
                          <a:effectLst/>
                          <a:latin typeface="Arial" panose="020B0604020202020204" pitchFamily="34" charset="0"/>
                        </a:rPr>
                        <a:t> </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a:solidFill>
                            <a:srgbClr val="000000"/>
                          </a:solidFill>
                          <a:effectLst/>
                          <a:latin typeface="Arial" panose="020B0604020202020204" pitchFamily="34" charset="0"/>
                        </a:rPr>
                        <a:t> </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708326"/>
                  </a:ext>
                </a:extLst>
              </a:tr>
              <a:tr h="490997">
                <a:tc vMerge="1">
                  <a:txBody>
                    <a:bodyPr/>
                    <a:lstStyle/>
                    <a:p>
                      <a:endParaRPr lang="en-US"/>
                    </a:p>
                  </a:txBody>
                  <a:tcPr/>
                </a:tc>
                <a:tc>
                  <a:txBody>
                    <a:bodyPr/>
                    <a:lstStyle/>
                    <a:p>
                      <a:pPr algn="l" rtl="0" fontAlgn="ctr"/>
                      <a:r>
                        <a:rPr lang="en-US" sz="900" b="0" i="0" u="none" strike="noStrike">
                          <a:solidFill>
                            <a:srgbClr val="000000"/>
                          </a:solidFill>
                          <a:effectLst/>
                          <a:latin typeface="Verdana" panose="020B0604030504040204" pitchFamily="34" charset="0"/>
                        </a:rPr>
                        <a:t> UAT Testing</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800" b="0" i="0" u="none" strike="noStrike">
                          <a:solidFill>
                            <a:srgbClr val="000000"/>
                          </a:solidFill>
                          <a:effectLst/>
                          <a:latin typeface="Arial" panose="020B0604020202020204" pitchFamily="34" charset="0"/>
                        </a:rPr>
                        <a:t> </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a:solidFill>
                            <a:srgbClr val="000000"/>
                          </a:solidFill>
                          <a:effectLst/>
                          <a:latin typeface="Arial" panose="020B0604020202020204" pitchFamily="34" charset="0"/>
                        </a:rPr>
                        <a:t> </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85111"/>
                  </a:ext>
                </a:extLst>
              </a:tr>
              <a:tr h="490997">
                <a:tc rowSpan="2">
                  <a:txBody>
                    <a:bodyPr/>
                    <a:lstStyle/>
                    <a:p>
                      <a:pPr algn="ctr" rtl="0" fontAlgn="ctr"/>
                      <a:r>
                        <a:rPr lang="en-US" sz="900" b="1" i="0" u="none" strike="noStrike">
                          <a:solidFill>
                            <a:srgbClr val="000000"/>
                          </a:solidFill>
                          <a:effectLst/>
                          <a:latin typeface="Verdana" panose="020B0604030504040204" pitchFamily="34" charset="0"/>
                        </a:rPr>
                        <a:t>Release 23.04</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900" b="0" i="0" u="none" strike="noStrike">
                          <a:solidFill>
                            <a:srgbClr val="000000"/>
                          </a:solidFill>
                          <a:effectLst/>
                          <a:latin typeface="Verdana" panose="020B0604030504040204" pitchFamily="34" charset="0"/>
                        </a:rPr>
                        <a:t> SIT Testing</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0" i="0" u="none" strike="noStrike">
                          <a:solidFill>
                            <a:srgbClr val="000000"/>
                          </a:solidFill>
                          <a:effectLst/>
                          <a:latin typeface="Verdana" panose="020B0604030504040204" pitchFamily="34" charset="0"/>
                        </a:rPr>
                        <a:t>M&amp; Go live 4</a:t>
                      </a:r>
                      <a:r>
                        <a:rPr lang="en-US" sz="900" b="1" i="0" u="none" strike="noStrike">
                          <a:solidFill>
                            <a:srgbClr val="000000"/>
                          </a:solidFill>
                          <a:effectLst/>
                          <a:latin typeface="Verdana" panose="020B0604030504040204" pitchFamily="34" charset="0"/>
                        </a:rPr>
                        <a:t>/28</a:t>
                      </a:r>
                      <a:endParaRPr lang="en-US" sz="900" b="0" i="0" u="none" strike="noStrike">
                        <a:solidFill>
                          <a:srgbClr val="000000"/>
                        </a:solidFill>
                        <a:effectLst/>
                        <a:latin typeface="Verdana" panose="020B0604030504040204" pitchFamily="34" charset="0"/>
                      </a:endParaRP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891751"/>
                  </a:ext>
                </a:extLst>
              </a:tr>
              <a:tr h="490997">
                <a:tc vMerge="1">
                  <a:txBody>
                    <a:bodyPr/>
                    <a:lstStyle/>
                    <a:p>
                      <a:endParaRPr lang="en-US"/>
                    </a:p>
                  </a:txBody>
                  <a:tcPr/>
                </a:tc>
                <a:tc>
                  <a:txBody>
                    <a:bodyPr/>
                    <a:lstStyle/>
                    <a:p>
                      <a:pPr algn="l" rtl="0" fontAlgn="ctr"/>
                      <a:r>
                        <a:rPr lang="en-US" sz="900" b="0" i="0" u="none" strike="noStrike">
                          <a:solidFill>
                            <a:srgbClr val="000000"/>
                          </a:solidFill>
                          <a:effectLst/>
                          <a:latin typeface="Verdana" panose="020B0604030504040204" pitchFamily="34" charset="0"/>
                        </a:rPr>
                        <a:t> UAT Testing </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800" b="0" i="0" u="none" strike="noStrike">
                          <a:solidFill>
                            <a:srgbClr val="000000"/>
                          </a:solidFill>
                          <a:effectLst/>
                          <a:latin typeface="Arial" panose="020B060402020202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864429"/>
                  </a:ext>
                </a:extLst>
              </a:tr>
              <a:tr h="490997">
                <a:tc rowSpan="2">
                  <a:txBody>
                    <a:bodyPr/>
                    <a:lstStyle/>
                    <a:p>
                      <a:pPr algn="ctr" rtl="0" fontAlgn="ctr"/>
                      <a:r>
                        <a:rPr lang="en-US" sz="900" b="1" i="0" u="none" strike="noStrike">
                          <a:solidFill>
                            <a:srgbClr val="000000"/>
                          </a:solidFill>
                          <a:effectLst/>
                          <a:latin typeface="Verdana" panose="020B0604030504040204" pitchFamily="34" charset="0"/>
                        </a:rPr>
                        <a:t>Release 23.05</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900" b="0" i="0" u="none" strike="noStrike">
                          <a:solidFill>
                            <a:srgbClr val="000000"/>
                          </a:solidFill>
                          <a:effectLst/>
                          <a:latin typeface="Verdana" panose="020B0604030504040204" pitchFamily="34" charset="0"/>
                        </a:rPr>
                        <a:t> SIT Testing</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0" i="0" u="none" strike="noStrike">
                          <a:solidFill>
                            <a:srgbClr val="000000"/>
                          </a:solidFill>
                          <a:effectLst/>
                          <a:latin typeface="Verdana" panose="020B0604030504040204" pitchFamily="34" charset="0"/>
                        </a:rPr>
                        <a:t>M&amp; Go live 6</a:t>
                      </a:r>
                      <a:r>
                        <a:rPr lang="en-US" sz="900" b="1" i="0" u="none" strike="noStrike">
                          <a:solidFill>
                            <a:srgbClr val="000000"/>
                          </a:solidFill>
                          <a:effectLst/>
                          <a:latin typeface="Verdana" panose="020B0604030504040204" pitchFamily="34" charset="0"/>
                        </a:rPr>
                        <a:t>/2</a:t>
                      </a:r>
                      <a:endParaRPr lang="en-US" sz="900" b="0" i="0" u="none" strike="noStrike">
                        <a:solidFill>
                          <a:srgbClr val="000000"/>
                        </a:solidFill>
                        <a:effectLst/>
                        <a:latin typeface="Verdana" panose="020B0604030504040204" pitchFamily="34" charset="0"/>
                      </a:endParaRP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276481158"/>
                  </a:ext>
                </a:extLst>
              </a:tr>
              <a:tr h="490997">
                <a:tc vMerge="1">
                  <a:txBody>
                    <a:bodyPr/>
                    <a:lstStyle/>
                    <a:p>
                      <a:endParaRPr lang="en-US"/>
                    </a:p>
                  </a:txBody>
                  <a:tcPr/>
                </a:tc>
                <a:tc>
                  <a:txBody>
                    <a:bodyPr/>
                    <a:lstStyle/>
                    <a:p>
                      <a:pPr algn="l" rtl="0" fontAlgn="ctr"/>
                      <a:r>
                        <a:rPr lang="en-US" sz="900" b="0" i="0" u="none" strike="noStrike">
                          <a:solidFill>
                            <a:srgbClr val="000000"/>
                          </a:solidFill>
                          <a:effectLst/>
                          <a:latin typeface="Verdana" panose="020B0604030504040204" pitchFamily="34" charset="0"/>
                        </a:rPr>
                        <a:t> UAT Testing </a:t>
                      </a:r>
                    </a:p>
                  </a:txBody>
                  <a:tcPr marL="5938" marR="5938" marT="5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800" b="0" i="0" u="none" strike="noStrike">
                          <a:solidFill>
                            <a:srgbClr val="000000"/>
                          </a:solidFill>
                          <a:effectLst/>
                          <a:latin typeface="Arial" panose="020B060402020202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panose="020B0604020202020204" pitchFamily="34" charset="0"/>
                        </a:rPr>
                        <a:t>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634822520"/>
                  </a:ext>
                </a:extLst>
              </a:tr>
            </a:tbl>
          </a:graphicData>
        </a:graphic>
      </p:graphicFrame>
    </p:spTree>
    <p:extLst>
      <p:ext uri="{BB962C8B-B14F-4D97-AF65-F5344CB8AC3E}">
        <p14:creationId xmlns:p14="http://schemas.microsoft.com/office/powerpoint/2010/main" val="24311655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1471F01-B7EA-4F83-8283-571CD95201E3}"/>
              </a:ext>
            </a:extLst>
          </p:cNvPr>
          <p:cNvSpPr>
            <a:spLocks noGrp="1"/>
          </p:cNvSpPr>
          <p:nvPr>
            <p:ph type="title"/>
          </p:nvPr>
        </p:nvSpPr>
        <p:spPr>
          <a:xfrm>
            <a:off x="469899" y="213000"/>
            <a:ext cx="11252200" cy="334102"/>
          </a:xfrm>
        </p:spPr>
        <p:txBody>
          <a:bodyPr/>
          <a:lstStyle/>
          <a:p>
            <a:r>
              <a:rPr lang="en-US">
                <a:latin typeface="Verdana" panose="020B0604030504040204" pitchFamily="34" charset="0"/>
                <a:ea typeface="Verdana" panose="020B0604030504040204" pitchFamily="34" charset="0"/>
              </a:rPr>
              <a:t>OATS UAT Test Case Scripting/Selection</a:t>
            </a:r>
            <a:endParaRPr lang="en-US" dirty="0">
              <a:latin typeface="Verdana" panose="020B0604030504040204" pitchFamily="34" charset="0"/>
              <a:ea typeface="Verdana" panose="020B0604030504040204" pitchFamily="34" charset="0"/>
            </a:endParaRPr>
          </a:p>
        </p:txBody>
      </p:sp>
      <p:sp>
        <p:nvSpPr>
          <p:cNvPr id="7" name="Content Placeholder 4">
            <a:extLst>
              <a:ext uri="{FF2B5EF4-FFF2-40B4-BE49-F238E27FC236}">
                <a16:creationId xmlns:a16="http://schemas.microsoft.com/office/drawing/2014/main" id="{822064B1-B5E7-4939-B949-65A5271AD4D4}"/>
              </a:ext>
            </a:extLst>
          </p:cNvPr>
          <p:cNvSpPr txBox="1">
            <a:spLocks/>
          </p:cNvSpPr>
          <p:nvPr/>
        </p:nvSpPr>
        <p:spPr>
          <a:xfrm>
            <a:off x="408940" y="2703327"/>
            <a:ext cx="11252200" cy="965703"/>
          </a:xfrm>
          <a:prstGeom prst="rect">
            <a:avLst/>
          </a:prstGeom>
        </p:spPr>
        <p:txBody>
          <a:bodyPr/>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171450" indent="-171450">
              <a:spcAft>
                <a:spcPts val="600"/>
              </a:spcAft>
              <a:buFont typeface="Arial" panose="020B0604020202020204" pitchFamily="34" charset="0"/>
              <a:buChar char="•"/>
            </a:pPr>
            <a:r>
              <a:rPr lang="en-US" sz="1100" dirty="0"/>
              <a:t>The above UAT Test case counts are approx. 60% of Total SIT planned test cases. Historically, this is a method used for UAT Test case planning</a:t>
            </a:r>
          </a:p>
          <a:p>
            <a:pPr marL="171450" indent="-171450">
              <a:spcAft>
                <a:spcPts val="600"/>
              </a:spcAft>
              <a:buFont typeface="Arial" panose="020B0604020202020204" pitchFamily="34" charset="0"/>
              <a:buChar char="•"/>
            </a:pPr>
            <a:r>
              <a:rPr lang="en-US" sz="1100" dirty="0"/>
              <a:t>OATS Team can review the current SIT Test Bed and finalize the Total Test Scenario and decide if additional coverage beyond 60% is needed.  Sometimes testing is merged so the UAT count may equal out to less than 60%.</a:t>
            </a:r>
          </a:p>
          <a:p>
            <a:pPr marL="171450" indent="-171450">
              <a:spcAft>
                <a:spcPts val="600"/>
              </a:spcAft>
              <a:buFont typeface="Arial" panose="020B0604020202020204" pitchFamily="34" charset="0"/>
              <a:buChar char="•"/>
            </a:pPr>
            <a:r>
              <a:rPr lang="en-US" sz="1100" dirty="0"/>
              <a:t>Release 23.05 SIT/UAT is underway</a:t>
            </a:r>
          </a:p>
        </p:txBody>
      </p:sp>
      <p:graphicFrame>
        <p:nvGraphicFramePr>
          <p:cNvPr id="8" name="Table 7">
            <a:extLst>
              <a:ext uri="{FF2B5EF4-FFF2-40B4-BE49-F238E27FC236}">
                <a16:creationId xmlns:a16="http://schemas.microsoft.com/office/drawing/2014/main" id="{C0F9446C-0E9B-9A00-C078-6D8035A0D2B4}"/>
              </a:ext>
            </a:extLst>
          </p:cNvPr>
          <p:cNvGraphicFramePr>
            <a:graphicFrameLocks noGrp="1"/>
          </p:cNvGraphicFramePr>
          <p:nvPr>
            <p:extLst>
              <p:ext uri="{D42A27DB-BD31-4B8C-83A1-F6EECF244321}">
                <p14:modId xmlns:p14="http://schemas.microsoft.com/office/powerpoint/2010/main" val="3370583375"/>
              </p:ext>
            </p:extLst>
          </p:nvPr>
        </p:nvGraphicFramePr>
        <p:xfrm>
          <a:off x="562292" y="1040924"/>
          <a:ext cx="10170477" cy="1336516"/>
        </p:xfrm>
        <a:graphic>
          <a:graphicData uri="http://schemas.openxmlformats.org/drawingml/2006/table">
            <a:tbl>
              <a:tblPr bandRow="1"/>
              <a:tblGrid>
                <a:gridCol w="3403996">
                  <a:extLst>
                    <a:ext uri="{9D8B030D-6E8A-4147-A177-3AD203B41FA5}">
                      <a16:colId xmlns:a16="http://schemas.microsoft.com/office/drawing/2014/main" val="794856154"/>
                    </a:ext>
                  </a:extLst>
                </a:gridCol>
                <a:gridCol w="2698290">
                  <a:extLst>
                    <a:ext uri="{9D8B030D-6E8A-4147-A177-3AD203B41FA5}">
                      <a16:colId xmlns:a16="http://schemas.microsoft.com/office/drawing/2014/main" val="3559381696"/>
                    </a:ext>
                  </a:extLst>
                </a:gridCol>
                <a:gridCol w="4068191">
                  <a:extLst>
                    <a:ext uri="{9D8B030D-6E8A-4147-A177-3AD203B41FA5}">
                      <a16:colId xmlns:a16="http://schemas.microsoft.com/office/drawing/2014/main" val="2162775252"/>
                    </a:ext>
                  </a:extLst>
                </a:gridCol>
              </a:tblGrid>
              <a:tr h="334129">
                <a:tc>
                  <a:txBody>
                    <a:bodyPr/>
                    <a:lstStyle/>
                    <a:p>
                      <a:pPr algn="l" rtl="0" fontAlgn="t"/>
                      <a:r>
                        <a:rPr lang="en-US" sz="1200" b="1" i="0" u="none" strike="noStrike">
                          <a:solidFill>
                            <a:srgbClr val="000000"/>
                          </a:solidFill>
                          <a:effectLst/>
                          <a:latin typeface="Verdana" panose="020B0604030504040204" pitchFamily="34" charset="0"/>
                        </a:rPr>
                        <a:t>Test Cases count </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7CD"/>
                    </a:solidFill>
                  </a:tcPr>
                </a:tc>
                <a:tc>
                  <a:txBody>
                    <a:bodyPr/>
                    <a:lstStyle/>
                    <a:p>
                      <a:pPr algn="ctr" rtl="0" fontAlgn="t"/>
                      <a:r>
                        <a:rPr lang="en-US" sz="1200" b="1" i="0" u="none" strike="noStrike">
                          <a:solidFill>
                            <a:srgbClr val="000000"/>
                          </a:solidFill>
                          <a:effectLst/>
                          <a:latin typeface="Verdana" panose="020B0604030504040204" pitchFamily="34" charset="0"/>
                        </a:rPr>
                        <a:t>SIT TC Count </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7CD"/>
                    </a:solidFill>
                  </a:tcPr>
                </a:tc>
                <a:tc>
                  <a:txBody>
                    <a:bodyPr/>
                    <a:lstStyle/>
                    <a:p>
                      <a:pPr algn="ctr" rtl="0" fontAlgn="t"/>
                      <a:r>
                        <a:rPr lang="en-US" sz="1200" b="1" i="0" u="none" strike="noStrike">
                          <a:solidFill>
                            <a:srgbClr val="000000"/>
                          </a:solidFill>
                          <a:effectLst/>
                          <a:latin typeface="Verdana" panose="020B0604030504040204" pitchFamily="34" charset="0"/>
                        </a:rPr>
                        <a:t>UAT TC Count</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7CD"/>
                    </a:solidFill>
                  </a:tcPr>
                </a:tc>
                <a:extLst>
                  <a:ext uri="{0D108BD9-81ED-4DB2-BD59-A6C34878D82A}">
                    <a16:rowId xmlns:a16="http://schemas.microsoft.com/office/drawing/2014/main" val="2181070906"/>
                  </a:ext>
                </a:extLst>
              </a:tr>
              <a:tr h="334129">
                <a:tc>
                  <a:txBody>
                    <a:bodyPr/>
                    <a:lstStyle/>
                    <a:p>
                      <a:pPr algn="l" rtl="0" fontAlgn="t"/>
                      <a:r>
                        <a:rPr lang="en-US" sz="1200" b="0" i="0" u="none" strike="noStrike">
                          <a:solidFill>
                            <a:srgbClr val="000000"/>
                          </a:solidFill>
                          <a:effectLst/>
                          <a:latin typeface="Verdana" panose="020B0604030504040204" pitchFamily="34" charset="0"/>
                        </a:rPr>
                        <a:t>Release 23.03</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effectLst/>
                          <a:latin typeface="Verdana" panose="020B0604030504040204" pitchFamily="34" charset="0"/>
                        </a:rPr>
                        <a:t>306</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effectLst/>
                          <a:latin typeface="Verdana" panose="020B0604030504040204" pitchFamily="34" charset="0"/>
                        </a:rPr>
                        <a:t>121</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716674"/>
                  </a:ext>
                </a:extLst>
              </a:tr>
              <a:tr h="334129">
                <a:tc>
                  <a:txBody>
                    <a:bodyPr/>
                    <a:lstStyle/>
                    <a:p>
                      <a:pPr algn="l" rtl="0" fontAlgn="t"/>
                      <a:r>
                        <a:rPr lang="en-US" sz="1200" b="0" i="0" u="none" strike="noStrike">
                          <a:solidFill>
                            <a:srgbClr val="000000"/>
                          </a:solidFill>
                          <a:effectLst/>
                          <a:latin typeface="Verdana" panose="020B0604030504040204" pitchFamily="34" charset="0"/>
                        </a:rPr>
                        <a:t>Release 23.04</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effectLst/>
                          <a:latin typeface="Verdana" panose="020B0604030504040204" pitchFamily="34" charset="0"/>
                        </a:rPr>
                        <a:t>32</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effectLst/>
                          <a:latin typeface="Verdana" panose="020B0604030504040204" pitchFamily="34" charset="0"/>
                        </a:rPr>
                        <a:t>16</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390654"/>
                  </a:ext>
                </a:extLst>
              </a:tr>
              <a:tr h="334129">
                <a:tc>
                  <a:txBody>
                    <a:bodyPr/>
                    <a:lstStyle/>
                    <a:p>
                      <a:pPr algn="l" rtl="0" fontAlgn="t"/>
                      <a:r>
                        <a:rPr lang="en-US" sz="1200" b="0" i="0" u="none" strike="noStrike">
                          <a:solidFill>
                            <a:srgbClr val="000000"/>
                          </a:solidFill>
                          <a:effectLst/>
                          <a:latin typeface="Verdana" panose="020B0604030504040204" pitchFamily="34" charset="0"/>
                        </a:rPr>
                        <a:t>Release 23.05</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effectLst/>
                          <a:latin typeface="Verdana" panose="020B0604030504040204" pitchFamily="34" charset="0"/>
                        </a:rPr>
                        <a:t>8</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latin typeface="Verdana" panose="020B0604030504040204" pitchFamily="34" charset="0"/>
                        </a:rPr>
                        <a:t>6</a:t>
                      </a:r>
                    </a:p>
                  </a:txBody>
                  <a:tcPr marL="5938" marR="5938" marT="5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717398"/>
                  </a:ext>
                </a:extLst>
              </a:tr>
            </a:tbl>
          </a:graphicData>
        </a:graphic>
      </p:graphicFrame>
    </p:spTree>
    <p:extLst>
      <p:ext uri="{BB962C8B-B14F-4D97-AF65-F5344CB8AC3E}">
        <p14:creationId xmlns:p14="http://schemas.microsoft.com/office/powerpoint/2010/main" val="27028268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1471F01-B7EA-4F83-8283-571CD95201E3}"/>
              </a:ext>
            </a:extLst>
          </p:cNvPr>
          <p:cNvSpPr>
            <a:spLocks noGrp="1"/>
          </p:cNvSpPr>
          <p:nvPr>
            <p:ph type="title"/>
          </p:nvPr>
        </p:nvSpPr>
        <p:spPr>
          <a:xfrm>
            <a:off x="469899" y="213000"/>
            <a:ext cx="11252200" cy="334102"/>
          </a:xfrm>
        </p:spPr>
        <p:txBody>
          <a:bodyPr/>
          <a:lstStyle/>
          <a:p>
            <a:r>
              <a:rPr lang="en-US" dirty="0">
                <a:latin typeface="Verdana" panose="020B0604030504040204" pitchFamily="34" charset="0"/>
                <a:ea typeface="Verdana" panose="020B0604030504040204" pitchFamily="34" charset="0"/>
              </a:rPr>
              <a:t>Weekly Cadence:  23.03 SIT Reporting </a:t>
            </a:r>
          </a:p>
        </p:txBody>
      </p:sp>
      <p:sp>
        <p:nvSpPr>
          <p:cNvPr id="2" name="TextBox 1">
            <a:extLst>
              <a:ext uri="{FF2B5EF4-FFF2-40B4-BE49-F238E27FC236}">
                <a16:creationId xmlns:a16="http://schemas.microsoft.com/office/drawing/2014/main" id="{58E10977-A6EA-4C64-8B0A-34C8497AE4C4}"/>
              </a:ext>
            </a:extLst>
          </p:cNvPr>
          <p:cNvSpPr txBox="1"/>
          <p:nvPr/>
        </p:nvSpPr>
        <p:spPr>
          <a:xfrm>
            <a:off x="469899" y="689625"/>
            <a:ext cx="10981366" cy="394980"/>
          </a:xfrm>
          <a:prstGeom prst="rect">
            <a:avLst/>
          </a:prstGeom>
          <a:noFill/>
        </p:spPr>
        <p:txBody>
          <a:bodyPr vert="horz" wrap="square" lIns="0" tIns="0" rIns="0" bIns="0" rtlCol="0">
            <a:spAutoFit/>
          </a:bodyPr>
          <a:lstStyle/>
          <a:p>
            <a:pPr>
              <a:spcBef>
                <a:spcPts val="200"/>
              </a:spcBef>
              <a:buSzPct val="100000"/>
            </a:pPr>
            <a:r>
              <a:rPr lang="en-US" sz="1200" dirty="0"/>
              <a:t>Daily reporting of test case execution and defects found was provided during PHE testing.  Below is an example of 23.03 reports for</a:t>
            </a:r>
          </a:p>
          <a:p>
            <a:pPr>
              <a:spcBef>
                <a:spcPts val="200"/>
              </a:spcBef>
              <a:buSzPct val="100000"/>
            </a:pPr>
            <a:r>
              <a:rPr lang="en-US" sz="1200" dirty="0"/>
              <a:t> SIT.  </a:t>
            </a:r>
          </a:p>
        </p:txBody>
      </p:sp>
      <p:pic>
        <p:nvPicPr>
          <p:cNvPr id="6147" name="Picture 4">
            <a:extLst>
              <a:ext uri="{FF2B5EF4-FFF2-40B4-BE49-F238E27FC236}">
                <a16:creationId xmlns:a16="http://schemas.microsoft.com/office/drawing/2014/main" id="{FC56F73A-5952-EB65-490F-35AD5F1FD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99" y="1227128"/>
            <a:ext cx="10981366" cy="452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510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1471F01-B7EA-4F83-8283-571CD95201E3}"/>
              </a:ext>
            </a:extLst>
          </p:cNvPr>
          <p:cNvSpPr>
            <a:spLocks noGrp="1"/>
          </p:cNvSpPr>
          <p:nvPr>
            <p:ph type="title"/>
          </p:nvPr>
        </p:nvSpPr>
        <p:spPr>
          <a:xfrm>
            <a:off x="469899" y="213000"/>
            <a:ext cx="11252200" cy="334102"/>
          </a:xfrm>
        </p:spPr>
        <p:txBody>
          <a:bodyPr/>
          <a:lstStyle/>
          <a:p>
            <a:r>
              <a:rPr lang="en-US" dirty="0">
                <a:latin typeface="Verdana" panose="020B0604030504040204" pitchFamily="34" charset="0"/>
                <a:ea typeface="Verdana" panose="020B0604030504040204" pitchFamily="34" charset="0"/>
              </a:rPr>
              <a:t>Weekly Cadence:  23.03 UAT Reporting </a:t>
            </a:r>
          </a:p>
        </p:txBody>
      </p:sp>
      <p:sp>
        <p:nvSpPr>
          <p:cNvPr id="3" name="TextBox 2">
            <a:extLst>
              <a:ext uri="{FF2B5EF4-FFF2-40B4-BE49-F238E27FC236}">
                <a16:creationId xmlns:a16="http://schemas.microsoft.com/office/drawing/2014/main" id="{C61F0EB1-AD61-5E08-D900-57FEA16288D0}"/>
              </a:ext>
            </a:extLst>
          </p:cNvPr>
          <p:cNvSpPr txBox="1"/>
          <p:nvPr/>
        </p:nvSpPr>
        <p:spPr>
          <a:xfrm>
            <a:off x="469899" y="689625"/>
            <a:ext cx="10981366" cy="394980"/>
          </a:xfrm>
          <a:prstGeom prst="rect">
            <a:avLst/>
          </a:prstGeom>
          <a:noFill/>
        </p:spPr>
        <p:txBody>
          <a:bodyPr vert="horz" wrap="square" lIns="0" tIns="0" rIns="0" bIns="0" rtlCol="0">
            <a:spAutoFit/>
          </a:bodyPr>
          <a:lstStyle/>
          <a:p>
            <a:pPr>
              <a:spcBef>
                <a:spcPts val="200"/>
              </a:spcBef>
              <a:buSzPct val="100000"/>
            </a:pPr>
            <a:r>
              <a:rPr lang="en-US" sz="1200" dirty="0"/>
              <a:t>Daily reporting of test case execution and defects found was provided during PHE testing.  Below is an example of 23.03 reports for</a:t>
            </a:r>
          </a:p>
          <a:p>
            <a:pPr>
              <a:spcBef>
                <a:spcPts val="200"/>
              </a:spcBef>
              <a:buSzPct val="100000"/>
            </a:pPr>
            <a:r>
              <a:rPr lang="en-US" sz="1200" dirty="0"/>
              <a:t> UAT.  </a:t>
            </a:r>
          </a:p>
        </p:txBody>
      </p:sp>
      <p:pic>
        <p:nvPicPr>
          <p:cNvPr id="7170" name="Picture 5">
            <a:extLst>
              <a:ext uri="{FF2B5EF4-FFF2-40B4-BE49-F238E27FC236}">
                <a16:creationId xmlns:a16="http://schemas.microsoft.com/office/drawing/2014/main" id="{55E1B53B-4038-A81A-A222-0E094D114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60" y="1227128"/>
            <a:ext cx="9858131" cy="499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50844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1471F01-B7EA-4F83-8283-571CD95201E3}"/>
              </a:ext>
            </a:extLst>
          </p:cNvPr>
          <p:cNvSpPr>
            <a:spLocks noGrp="1"/>
          </p:cNvSpPr>
          <p:nvPr>
            <p:ph type="title"/>
          </p:nvPr>
        </p:nvSpPr>
        <p:spPr>
          <a:xfrm>
            <a:off x="469899" y="213000"/>
            <a:ext cx="11252200" cy="334102"/>
          </a:xfrm>
        </p:spPr>
        <p:txBody>
          <a:bodyPr/>
          <a:lstStyle/>
          <a:p>
            <a:r>
              <a:rPr lang="en-US" dirty="0">
                <a:latin typeface="Verdana" panose="020B0604030504040204" pitchFamily="34" charset="0"/>
                <a:ea typeface="Verdana" panose="020B0604030504040204" pitchFamily="34" charset="0"/>
              </a:rPr>
              <a:t>Weekly Cadence:  23.04 SIT Reporting </a:t>
            </a:r>
          </a:p>
        </p:txBody>
      </p:sp>
      <p:sp>
        <p:nvSpPr>
          <p:cNvPr id="2" name="TextBox 1">
            <a:extLst>
              <a:ext uri="{FF2B5EF4-FFF2-40B4-BE49-F238E27FC236}">
                <a16:creationId xmlns:a16="http://schemas.microsoft.com/office/drawing/2014/main" id="{58E10977-A6EA-4C64-8B0A-34C8497AE4C4}"/>
              </a:ext>
            </a:extLst>
          </p:cNvPr>
          <p:cNvSpPr txBox="1"/>
          <p:nvPr/>
        </p:nvSpPr>
        <p:spPr>
          <a:xfrm>
            <a:off x="469899" y="689625"/>
            <a:ext cx="10981366" cy="394980"/>
          </a:xfrm>
          <a:prstGeom prst="rect">
            <a:avLst/>
          </a:prstGeom>
          <a:noFill/>
        </p:spPr>
        <p:txBody>
          <a:bodyPr vert="horz" wrap="square" lIns="0" tIns="0" rIns="0" bIns="0" rtlCol="0">
            <a:spAutoFit/>
          </a:bodyPr>
          <a:lstStyle/>
          <a:p>
            <a:pPr>
              <a:spcBef>
                <a:spcPts val="200"/>
              </a:spcBef>
              <a:buSzPct val="100000"/>
            </a:pPr>
            <a:r>
              <a:rPr lang="en-US" sz="1200" dirty="0"/>
              <a:t>Daily reporting of test case execution and defects found was provided during PHE testing.  Below is an example of 23.04 reports for</a:t>
            </a:r>
          </a:p>
          <a:p>
            <a:pPr>
              <a:spcBef>
                <a:spcPts val="200"/>
              </a:spcBef>
              <a:buSzPct val="100000"/>
            </a:pPr>
            <a:r>
              <a:rPr lang="en-US" sz="1200" dirty="0"/>
              <a:t> SIT.  </a:t>
            </a:r>
          </a:p>
        </p:txBody>
      </p:sp>
      <p:pic>
        <p:nvPicPr>
          <p:cNvPr id="10242" name="Picture 5">
            <a:extLst>
              <a:ext uri="{FF2B5EF4-FFF2-40B4-BE49-F238E27FC236}">
                <a16:creationId xmlns:a16="http://schemas.microsoft.com/office/drawing/2014/main" id="{52B5DF30-034A-48B1-F38B-93B3D63EC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99" y="1227127"/>
            <a:ext cx="7738436" cy="494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89093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1471F01-B7EA-4F83-8283-571CD95201E3}"/>
              </a:ext>
            </a:extLst>
          </p:cNvPr>
          <p:cNvSpPr>
            <a:spLocks noGrp="1"/>
          </p:cNvSpPr>
          <p:nvPr>
            <p:ph type="title"/>
          </p:nvPr>
        </p:nvSpPr>
        <p:spPr>
          <a:xfrm>
            <a:off x="469899" y="213000"/>
            <a:ext cx="11252200" cy="334102"/>
          </a:xfrm>
        </p:spPr>
        <p:txBody>
          <a:bodyPr/>
          <a:lstStyle/>
          <a:p>
            <a:r>
              <a:rPr lang="en-US" dirty="0">
                <a:latin typeface="Verdana" panose="020B0604030504040204" pitchFamily="34" charset="0"/>
                <a:ea typeface="Verdana" panose="020B0604030504040204" pitchFamily="34" charset="0"/>
              </a:rPr>
              <a:t>Weekly Cadence:  23.04 UAT Reporting </a:t>
            </a:r>
          </a:p>
        </p:txBody>
      </p:sp>
      <p:sp>
        <p:nvSpPr>
          <p:cNvPr id="3" name="TextBox 2">
            <a:extLst>
              <a:ext uri="{FF2B5EF4-FFF2-40B4-BE49-F238E27FC236}">
                <a16:creationId xmlns:a16="http://schemas.microsoft.com/office/drawing/2014/main" id="{C61F0EB1-AD61-5E08-D900-57FEA16288D0}"/>
              </a:ext>
            </a:extLst>
          </p:cNvPr>
          <p:cNvSpPr txBox="1"/>
          <p:nvPr/>
        </p:nvSpPr>
        <p:spPr>
          <a:xfrm>
            <a:off x="469899" y="689625"/>
            <a:ext cx="10981366" cy="394980"/>
          </a:xfrm>
          <a:prstGeom prst="rect">
            <a:avLst/>
          </a:prstGeom>
          <a:noFill/>
        </p:spPr>
        <p:txBody>
          <a:bodyPr vert="horz" wrap="square" lIns="0" tIns="0" rIns="0" bIns="0" rtlCol="0">
            <a:spAutoFit/>
          </a:bodyPr>
          <a:lstStyle/>
          <a:p>
            <a:pPr>
              <a:spcBef>
                <a:spcPts val="200"/>
              </a:spcBef>
              <a:buSzPct val="100000"/>
            </a:pPr>
            <a:r>
              <a:rPr lang="en-US" sz="1200" dirty="0"/>
              <a:t>Daily reporting of test case execution and defects found was provided during PHE testing.  Below is an example of 23.04 reports for</a:t>
            </a:r>
          </a:p>
          <a:p>
            <a:pPr>
              <a:spcBef>
                <a:spcPts val="200"/>
              </a:spcBef>
              <a:buSzPct val="100000"/>
            </a:pPr>
            <a:r>
              <a:rPr lang="en-US" sz="1200" dirty="0"/>
              <a:t> UAT.  </a:t>
            </a:r>
          </a:p>
        </p:txBody>
      </p:sp>
      <p:pic>
        <p:nvPicPr>
          <p:cNvPr id="11267" name="Picture 6">
            <a:extLst>
              <a:ext uri="{FF2B5EF4-FFF2-40B4-BE49-F238E27FC236}">
                <a16:creationId xmlns:a16="http://schemas.microsoft.com/office/drawing/2014/main" id="{AFE3DE98-B2CB-74A3-E1EB-EF6B2451D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99" y="1227128"/>
            <a:ext cx="9604397" cy="50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89308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16_9_Onscreen_US.potx" id="{0EE9D2B3-061D-4481-B583-397E8A57E8A2}" vid="{027ADE79-AE14-4360-9116-256000D5D1A0}"/>
    </a:ext>
  </a:extLst>
</a:theme>
</file>

<file path=ppt/theme/theme2.xml><?xml version="1.0" encoding="utf-8"?>
<a:theme xmlns:a="http://schemas.openxmlformats.org/drawingml/2006/main" name="3_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16_9_Onscreen_US.potx" id="{0EE9D2B3-061D-4481-B583-397E8A57E8A2}" vid="{027ADE79-AE14-4360-9116-256000D5D1A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6BB1EE657F284D92D8A4AB4620BD49" ma:contentTypeVersion="2" ma:contentTypeDescription="Create a new document." ma:contentTypeScope="" ma:versionID="56300d34c69b2cc7134ca092dcb08ac3">
  <xsd:schema xmlns:xsd="http://www.w3.org/2001/XMLSchema" xmlns:xs="http://www.w3.org/2001/XMLSchema" xmlns:p="http://schemas.microsoft.com/office/2006/metadata/properties" xmlns:ns1="http://schemas.microsoft.com/sharepoint/v3" xmlns:ns2="c38f105c-f68d-4c21-af7e-81e4d5fbcb51" targetNamespace="http://schemas.microsoft.com/office/2006/metadata/properties" ma:root="true" ma:fieldsID="fd425a3b64753be101b0371df7590888" ns1:_="" ns2:_="">
    <xsd:import namespace="http://schemas.microsoft.com/sharepoint/v3"/>
    <xsd:import namespace="c38f105c-f68d-4c21-af7e-81e4d5fbcb5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8f105c-f68d-4c21-af7e-81e4d5fbcb5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38f105c-f68d-4c21-af7e-81e4d5fbcb51">
      <UserInfo>
        <DisplayName>Molly Dean</DisplayName>
        <AccountId>17</AccountId>
        <AccountType/>
      </UserInfo>
      <UserInfo>
        <DisplayName>Krissy Azeem</DisplayName>
        <AccountId>13</AccountId>
        <AccountType/>
      </UserInfo>
      <UserInfo>
        <DisplayName>Helen Dawson</DisplayName>
        <AccountId>7</AccountId>
        <AccountType/>
      </UserInfo>
    </SharedWithUsers>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02F7FF1-1B77-4611-AAED-36FB4DE31320}">
  <ds:schemaRefs>
    <ds:schemaRef ds:uri="http://schemas.microsoft.com/sharepoint/v3/contenttype/forms"/>
  </ds:schemaRefs>
</ds:datastoreItem>
</file>

<file path=customXml/itemProps2.xml><?xml version="1.0" encoding="utf-8"?>
<ds:datastoreItem xmlns:ds="http://schemas.openxmlformats.org/officeDocument/2006/customXml" ds:itemID="{A246D2BF-0F8C-467D-84A3-1CB07A21AE54}"/>
</file>

<file path=customXml/itemProps3.xml><?xml version="1.0" encoding="utf-8"?>
<ds:datastoreItem xmlns:ds="http://schemas.openxmlformats.org/officeDocument/2006/customXml" ds:itemID="{16B45707-9180-4783-BAA6-5D063B296470}">
  <ds:schemaRefs>
    <ds:schemaRef ds:uri="e923aaf0-7087-4bd3-ad68-2b9f9cdcf58b"/>
    <ds:schemaRef ds:uri="http://www.w3.org/XML/1998/namespace"/>
    <ds:schemaRef ds:uri="http://schemas.openxmlformats.org/package/2006/metadata/core-properties"/>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elements/1.1/"/>
    <ds:schemaRef ds:uri="55e1f014-61b4-4b95-b19e-4a019941c21a"/>
    <ds:schemaRef ds:uri="7f75b70c-d8b9-4e6e-9ff3-90f9b2f0a097"/>
  </ds:schemaRefs>
</ds:datastoreItem>
</file>

<file path=docProps/app.xml><?xml version="1.0" encoding="utf-8"?>
<Properties xmlns="http://schemas.openxmlformats.org/officeDocument/2006/extended-properties" xmlns:vt="http://schemas.openxmlformats.org/officeDocument/2006/docPropsVTypes">
  <Template/>
  <TotalTime>671104</TotalTime>
  <Words>1566</Words>
  <Application>Microsoft Office PowerPoint</Application>
  <PresentationFormat>Widescreen</PresentationFormat>
  <Paragraphs>319</Paragraphs>
  <Slides>15</Slides>
  <Notes>13</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Verdana</vt:lpstr>
      <vt:lpstr>Wingdings</vt:lpstr>
      <vt:lpstr>Deloitte_US_Onscreen</vt:lpstr>
      <vt:lpstr>3_Deloitte_US_Onscreen</vt:lpstr>
      <vt:lpstr>think-cell Slide</vt:lpstr>
      <vt:lpstr>PowerPoint Presentation</vt:lpstr>
      <vt:lpstr>Table of Contents</vt:lpstr>
      <vt:lpstr>PowerPoint Presentation</vt:lpstr>
      <vt:lpstr>PowerPoint Presentation</vt:lpstr>
      <vt:lpstr>OATS UAT Test Case Scripting/Selection</vt:lpstr>
      <vt:lpstr>Weekly Cadence:  23.03 SIT Reporting </vt:lpstr>
      <vt:lpstr>Weekly Cadence:  23.03 UAT Reporting </vt:lpstr>
      <vt:lpstr>Weekly Cadence:  23.04 SIT Reporting </vt:lpstr>
      <vt:lpstr>Weekly Cadence:  23.04 UAT Reporting </vt:lpstr>
      <vt:lpstr>Regression Testing included the re-execution of PHE scenarios to ensure that the constant builds into the wider system that were already executed were not altered by the frequent weekly UAT builds. A robust master Regression suite was executed post code freeze to ensure end to end health check of the system as a whole.  Below is the regression suite executed and reviewed by OATS at the end of 23.03 (3/31/23).</vt:lpstr>
      <vt:lpstr>Regression Testing included the re-execution of PHE scenarios to ensure that the constant builds into the wider system that were already executed were not altered by the frequent weekly UAT builds. A robust master Regression suite was executed post code freeze to ensure end to end health check of the system as a whole.  Below is the regression suite executed and reviewed by OATS at the end of 23.04 (4/28/23).</vt:lpstr>
      <vt:lpstr>23.03 Operational Readiness Testing (ORT)</vt:lpstr>
      <vt:lpstr>23.04 Operational Readiness Testing (ORT)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Harrington, Alex</dc:creator>
  <cp:lastModifiedBy>Valencia, Melissa</cp:lastModifiedBy>
  <cp:revision>1484</cp:revision>
  <dcterms:created xsi:type="dcterms:W3CDTF">2020-03-02T20:23:12Z</dcterms:created>
  <dcterms:modified xsi:type="dcterms:W3CDTF">2023-05-02T19:53:13Z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0x0101008D6BB1EE657F284D92D8A4AB4620BD49</vt:lpwstr>
  </property>
  <property fmtid="{D5CDD505-2E9C-101B-9397-08002B2CF9AE}" pid="3" name="MSIP_Label_ea60d57e-af5b-4752-ac57-3e4f28ca11dc_Enabled">
    <vt:lpwstr>true</vt:lpwstr>
  </property>
  <property fmtid="{D5CDD505-2E9C-101B-9397-08002B2CF9AE}" pid="4" name="MSIP_Label_ea60d57e-af5b-4752-ac57-3e4f28ca11dc_SetDate">
    <vt:lpwstr>2021-06-18T20:33:24Z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13ba65f7-edfa-44eb-9b26-ce14b2a57ea0</vt:lpwstr>
  </property>
  <property fmtid="{D5CDD505-2E9C-101B-9397-08002B2CF9AE}" pid="9" name="MSIP_Label_ea60d57e-af5b-4752-ac57-3e4f28ca11dc_ContentBits">
    <vt:lpwstr>0</vt:lpwstr>
  </property>
  <property fmtid="{D5CDD505-2E9C-101B-9397-08002B2CF9AE}" pid="10" name="MediaServiceImageTags">
    <vt:lpwstr/>
  </property>
</Properties>
</file>