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xml" ContentType="application/vnd.openxmlformats-officedocument.drawingml.diagramData+xml"/>
  <Override PartName="/ppt/diagrams/data12.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diagrams/layout12.xml" ContentType="application/vnd.openxmlformats-officedocument.drawingml.diagramLayout+xml"/>
  <Override PartName="/ppt/diagrams/quickStyle12.xml" ContentType="application/vnd.openxmlformats-officedocument.drawingml.diagramStyl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colors12.xml" ContentType="application/vnd.openxmlformats-officedocument.drawingml.diagramColors+xml"/>
  <Override PartName="/ppt/diagrams/drawing12.xml" ContentType="application/vnd.ms-office.drawingml.diagramDrawing+xml"/>
  <Override PartName="/ppt/diagrams/drawing7.xml" ContentType="application/vnd.ms-office.drawingml.diagramDrawing+xml"/>
  <Override PartName="/ppt/diagrams/colors7.xml" ContentType="application/vnd.openxmlformats-officedocument.drawingml.diagramColors+xml"/>
  <Override PartName="/ppt/diagrams/layout8.xml" ContentType="application/vnd.openxmlformats-officedocument.drawingml.diagramLayout+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quickStyle8.xml" ContentType="application/vnd.openxmlformats-officedocument.drawingml.diagramStyl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quickStyle7.xml" ContentType="application/vnd.openxmlformats-officedocument.drawingml.diagramStyle+xml"/>
  <Override PartName="/ppt/diagrams/colors8.xml" ContentType="application/vnd.openxmlformats-officedocument.drawingml.diagramColors+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rawing8.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 id="2147483731" r:id="rId2"/>
  </p:sldMasterIdLst>
  <p:notesMasterIdLst>
    <p:notesMasterId r:id="rId46"/>
  </p:notesMasterIdLst>
  <p:sldIdLst>
    <p:sldId id="286" r:id="rId3"/>
    <p:sldId id="287" r:id="rId4"/>
    <p:sldId id="2147470963" r:id="rId5"/>
    <p:sldId id="2147470965" r:id="rId6"/>
    <p:sldId id="2147470966" r:id="rId7"/>
    <p:sldId id="2147470962" r:id="rId8"/>
    <p:sldId id="256" r:id="rId9"/>
    <p:sldId id="2147470967" r:id="rId10"/>
    <p:sldId id="2147470954" r:id="rId11"/>
    <p:sldId id="2147470969" r:id="rId12"/>
    <p:sldId id="2147470964" r:id="rId13"/>
    <p:sldId id="1213" r:id="rId14"/>
    <p:sldId id="1215" r:id="rId15"/>
    <p:sldId id="2147470957" r:id="rId16"/>
    <p:sldId id="2147470845" r:id="rId17"/>
    <p:sldId id="1005" r:id="rId18"/>
    <p:sldId id="2147470934" r:id="rId19"/>
    <p:sldId id="2147470882" r:id="rId20"/>
    <p:sldId id="2147470883" r:id="rId21"/>
    <p:sldId id="2147470930" r:id="rId22"/>
    <p:sldId id="2147470931" r:id="rId23"/>
    <p:sldId id="2147470932" r:id="rId24"/>
    <p:sldId id="2147470933" r:id="rId25"/>
    <p:sldId id="2147470968" r:id="rId26"/>
    <p:sldId id="329" r:id="rId27"/>
    <p:sldId id="2145706793" r:id="rId28"/>
    <p:sldId id="2147470950" r:id="rId29"/>
    <p:sldId id="2147470936" r:id="rId30"/>
    <p:sldId id="2147470937" r:id="rId31"/>
    <p:sldId id="2147470938" r:id="rId32"/>
    <p:sldId id="2147470939" r:id="rId33"/>
    <p:sldId id="2147470940" r:id="rId34"/>
    <p:sldId id="2147470941" r:id="rId35"/>
    <p:sldId id="2147470942" r:id="rId36"/>
    <p:sldId id="2147470943" r:id="rId37"/>
    <p:sldId id="2147470907" r:id="rId38"/>
    <p:sldId id="2145706775" r:id="rId39"/>
    <p:sldId id="2145706806" r:id="rId40"/>
    <p:sldId id="2145706781" r:id="rId41"/>
    <p:sldId id="2145706784" r:id="rId42"/>
    <p:sldId id="2145706798" r:id="rId43"/>
    <p:sldId id="367" r:id="rId44"/>
    <p:sldId id="214747088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2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69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ustomXml" Target="../customXml/item3.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customXml" Target="../customXml/item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altaruminstitute.sharepoint.com/sites/KY_PHE_Unwinding/Shared%20Documents/Stakeholder%20Meetings/Copy%20of%20medicaid%20eligibility%20running%20total%20for%20PHE%20presenta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600" dirty="0"/>
              <a:t>Medicaid</a:t>
            </a:r>
            <a:r>
              <a:rPr lang="en-US" sz="2600" baseline="0" dirty="0"/>
              <a:t> Enrollment: Jan 2023 through Sept 2024 Renewals</a:t>
            </a:r>
            <a:endParaRPr lang="en-US" sz="2600" dirty="0"/>
          </a:p>
        </c:rich>
      </c:tx>
      <c:layout>
        <c:manualLayout>
          <c:xMode val="edge"/>
          <c:yMode val="edge"/>
          <c:x val="0.14512211712047729"/>
          <c:y val="1.4719119788910051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2443617255826"/>
          <c:y val="0.16684663140774281"/>
          <c:w val="0.84871442825654186"/>
          <c:h val="0.61963084573942429"/>
        </c:manualLayout>
      </c:layout>
      <c:lineChart>
        <c:grouping val="standard"/>
        <c:varyColors val="0"/>
        <c:ser>
          <c:idx val="0"/>
          <c:order val="0"/>
          <c:spPr>
            <a:ln w="38100" cap="rnd">
              <a:solidFill>
                <a:schemeClr val="accent5"/>
              </a:solidFill>
              <a:round/>
            </a:ln>
            <a:effectLst/>
          </c:spPr>
          <c:marker>
            <c:symbol val="none"/>
          </c:marker>
          <c:cat>
            <c:numRef>
              <c:f>'First of month'!$A$36:$A$54</c:f>
              <c:numCache>
                <c:formatCode>m/d/yyyy</c:formatCode>
                <c:ptCount val="19"/>
                <c:pt idx="0">
                  <c:v>44943</c:v>
                </c:pt>
                <c:pt idx="1">
                  <c:v>44970</c:v>
                </c:pt>
                <c:pt idx="2">
                  <c:v>44998</c:v>
                </c:pt>
                <c:pt idx="3">
                  <c:v>45033</c:v>
                </c:pt>
                <c:pt idx="4">
                  <c:v>45061</c:v>
                </c:pt>
                <c:pt idx="5">
                  <c:v>45089</c:v>
                </c:pt>
                <c:pt idx="6">
                  <c:v>45124</c:v>
                </c:pt>
                <c:pt idx="7">
                  <c:v>45152</c:v>
                </c:pt>
                <c:pt idx="8">
                  <c:v>45187</c:v>
                </c:pt>
                <c:pt idx="9">
                  <c:v>45215</c:v>
                </c:pt>
                <c:pt idx="10">
                  <c:v>45271</c:v>
                </c:pt>
                <c:pt idx="11">
                  <c:v>45306</c:v>
                </c:pt>
                <c:pt idx="12">
                  <c:v>45334</c:v>
                </c:pt>
                <c:pt idx="13">
                  <c:v>45369</c:v>
                </c:pt>
                <c:pt idx="14">
                  <c:v>45404</c:v>
                </c:pt>
                <c:pt idx="15">
                  <c:v>45432</c:v>
                </c:pt>
                <c:pt idx="16">
                  <c:v>45453</c:v>
                </c:pt>
                <c:pt idx="17">
                  <c:v>45509</c:v>
                </c:pt>
                <c:pt idx="18">
                  <c:v>45547</c:v>
                </c:pt>
              </c:numCache>
            </c:numRef>
          </c:cat>
          <c:val>
            <c:numRef>
              <c:f>'First of month'!$B$36:$B$54</c:f>
              <c:numCache>
                <c:formatCode>_(* #,##0_);_(* \(#,##0\);_(* "-"??_);_(@_)</c:formatCode>
                <c:ptCount val="19"/>
                <c:pt idx="0">
                  <c:v>1709323</c:v>
                </c:pt>
                <c:pt idx="1">
                  <c:v>1717137</c:v>
                </c:pt>
                <c:pt idx="2">
                  <c:v>1722802</c:v>
                </c:pt>
                <c:pt idx="3">
                  <c:v>1730795</c:v>
                </c:pt>
                <c:pt idx="4">
                  <c:v>1731336</c:v>
                </c:pt>
                <c:pt idx="5">
                  <c:v>1698575</c:v>
                </c:pt>
                <c:pt idx="6">
                  <c:v>1651533</c:v>
                </c:pt>
                <c:pt idx="7">
                  <c:v>1633580</c:v>
                </c:pt>
                <c:pt idx="8">
                  <c:v>1621455</c:v>
                </c:pt>
                <c:pt idx="9">
                  <c:v>1609358</c:v>
                </c:pt>
                <c:pt idx="10">
                  <c:v>1560907</c:v>
                </c:pt>
                <c:pt idx="11">
                  <c:v>1560357</c:v>
                </c:pt>
                <c:pt idx="12">
                  <c:v>1564953</c:v>
                </c:pt>
                <c:pt idx="13">
                  <c:v>1561833</c:v>
                </c:pt>
                <c:pt idx="14">
                  <c:v>1572013</c:v>
                </c:pt>
                <c:pt idx="15">
                  <c:v>1544401</c:v>
                </c:pt>
                <c:pt idx="16">
                  <c:v>1488075</c:v>
                </c:pt>
                <c:pt idx="17">
                  <c:v>1451877</c:v>
                </c:pt>
                <c:pt idx="18">
                  <c:v>1453888</c:v>
                </c:pt>
              </c:numCache>
            </c:numRef>
          </c:val>
          <c:smooth val="0"/>
          <c:extLst>
            <c:ext xmlns:c16="http://schemas.microsoft.com/office/drawing/2014/chart" uri="{C3380CC4-5D6E-409C-BE32-E72D297353CC}">
              <c16:uniqueId val="{00000000-E921-448A-8029-53886666F1BE}"/>
            </c:ext>
          </c:extLst>
        </c:ser>
        <c:dLbls>
          <c:showLegendKey val="0"/>
          <c:showVal val="0"/>
          <c:showCatName val="0"/>
          <c:showSerName val="0"/>
          <c:showPercent val="0"/>
          <c:showBubbleSize val="0"/>
        </c:dLbls>
        <c:smooth val="0"/>
        <c:axId val="367141952"/>
        <c:axId val="367141120"/>
      </c:lineChart>
      <c:dateAx>
        <c:axId val="367141952"/>
        <c:scaling>
          <c:orientation val="minMax"/>
          <c:max val="45551"/>
          <c:min val="44941"/>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7141120"/>
        <c:crosses val="autoZero"/>
        <c:auto val="1"/>
        <c:lblOffset val="100"/>
        <c:baseTimeUnit val="days"/>
      </c:dateAx>
      <c:valAx>
        <c:axId val="36714112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7141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2" Type="http://schemas.openxmlformats.org/officeDocument/2006/relationships/hyperlink" Target="https://khbe.ky.gov/Enrollment/Pages/PHEUnwinding.aspx" TargetMode="External"/><Relationship Id="rId1" Type="http://schemas.openxmlformats.org/officeDocument/2006/relationships/hyperlink" Target="https://kynect.ky.gov/benefits/s/auth-reps-assisters?language=en_US"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s://khbe.ky.gov/Enrollment/Pages/PHEUnwinding.aspx" TargetMode="External"/><Relationship Id="rId1" Type="http://schemas.openxmlformats.org/officeDocument/2006/relationships/hyperlink" Target="https://kynect.ky.gov/benefits/s/auth-reps-assisters?language=en_US"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DDC772-B59A-454F-9DAE-437C30FA6A4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9AD0C2C-5DF6-4FCA-81A3-29CDF5706064}">
      <dgm:prSet/>
      <dgm:spPr>
        <a:solidFill>
          <a:srgbClr val="003865"/>
        </a:solidFill>
      </dgm:spPr>
      <dgm:t>
        <a:bodyPr/>
        <a:lstStyle/>
        <a:p>
          <a:r>
            <a:rPr lang="en-US" dirty="0"/>
            <a:t>Began billing Medicaid July 1, 2023</a:t>
          </a:r>
        </a:p>
      </dgm:t>
    </dgm:pt>
    <dgm:pt modelId="{4831CBC4-8116-4AC3-A86E-D14B1F2EBE0E}" type="parTrans" cxnId="{69159B3C-84E0-4790-A684-AEECF93D484D}">
      <dgm:prSet/>
      <dgm:spPr/>
      <dgm:t>
        <a:bodyPr/>
        <a:lstStyle/>
        <a:p>
          <a:endParaRPr lang="en-US"/>
        </a:p>
      </dgm:t>
    </dgm:pt>
    <dgm:pt modelId="{DB1C0827-71DA-46B8-9545-AFD423D7050C}" type="sibTrans" cxnId="{69159B3C-84E0-4790-A684-AEECF93D484D}">
      <dgm:prSet/>
      <dgm:spPr/>
      <dgm:t>
        <a:bodyPr/>
        <a:lstStyle/>
        <a:p>
          <a:endParaRPr lang="en-US"/>
        </a:p>
      </dgm:t>
    </dgm:pt>
    <dgm:pt modelId="{75D336AA-3E0F-45A4-860C-5591B4193515}">
      <dgm:prSet/>
      <dgm:spPr>
        <a:solidFill>
          <a:srgbClr val="5EB3E4"/>
        </a:solidFill>
      </dgm:spPr>
      <dgm:t>
        <a:bodyPr/>
        <a:lstStyle/>
        <a:p>
          <a:r>
            <a:rPr lang="en-US" dirty="0"/>
            <a:t>39 providers billed</a:t>
          </a:r>
        </a:p>
      </dgm:t>
    </dgm:pt>
    <dgm:pt modelId="{035FEAEE-8D30-49E6-A262-4D9C1FD88D88}" type="parTrans" cxnId="{BF0B33A9-498D-479F-9E0A-C3DEA464EB9B}">
      <dgm:prSet/>
      <dgm:spPr/>
      <dgm:t>
        <a:bodyPr/>
        <a:lstStyle/>
        <a:p>
          <a:endParaRPr lang="en-US"/>
        </a:p>
      </dgm:t>
    </dgm:pt>
    <dgm:pt modelId="{4F570349-F816-42BE-B689-321E5DD26990}" type="sibTrans" cxnId="{BF0B33A9-498D-479F-9E0A-C3DEA464EB9B}">
      <dgm:prSet/>
      <dgm:spPr/>
      <dgm:t>
        <a:bodyPr/>
        <a:lstStyle/>
        <a:p>
          <a:endParaRPr lang="en-US"/>
        </a:p>
      </dgm:t>
    </dgm:pt>
    <dgm:pt modelId="{0AF7362C-D541-4CBC-A114-875043043789}">
      <dgm:prSet/>
      <dgm:spPr>
        <a:solidFill>
          <a:srgbClr val="CDC935"/>
        </a:solidFill>
      </dgm:spPr>
      <dgm:t>
        <a:bodyPr/>
        <a:lstStyle/>
        <a:p>
          <a:r>
            <a:rPr lang="en-US" dirty="0"/>
            <a:t>Approximately $35,000</a:t>
          </a:r>
        </a:p>
      </dgm:t>
    </dgm:pt>
    <dgm:pt modelId="{A7C69AA5-7F6E-4CD6-A19A-F7809245AFD4}" type="parTrans" cxnId="{3076CE65-00BB-4E3F-9286-090BC4D821A0}">
      <dgm:prSet/>
      <dgm:spPr/>
      <dgm:t>
        <a:bodyPr/>
        <a:lstStyle/>
        <a:p>
          <a:endParaRPr lang="en-US"/>
        </a:p>
      </dgm:t>
    </dgm:pt>
    <dgm:pt modelId="{7D5F11F5-4804-4C27-B730-60780749793E}" type="sibTrans" cxnId="{3076CE65-00BB-4E3F-9286-090BC4D821A0}">
      <dgm:prSet/>
      <dgm:spPr/>
      <dgm:t>
        <a:bodyPr/>
        <a:lstStyle/>
        <a:p>
          <a:endParaRPr lang="en-US"/>
        </a:p>
      </dgm:t>
    </dgm:pt>
    <dgm:pt modelId="{F260147F-F85B-4DC6-A10F-B808FCDD0932}">
      <dgm:prSet/>
      <dgm:spPr>
        <a:solidFill>
          <a:srgbClr val="6B896B"/>
        </a:solidFill>
      </dgm:spPr>
      <dgm:t>
        <a:bodyPr/>
        <a:lstStyle/>
        <a:p>
          <a:r>
            <a:rPr lang="en-US" dirty="0"/>
            <a:t>Approximately 1,218 members</a:t>
          </a:r>
        </a:p>
      </dgm:t>
    </dgm:pt>
    <dgm:pt modelId="{5AA8EAA4-C747-4963-AFCF-94429F99EF36}" type="parTrans" cxnId="{55CDBE51-0BC7-445A-9D2B-0106350EE38B}">
      <dgm:prSet/>
      <dgm:spPr/>
      <dgm:t>
        <a:bodyPr/>
        <a:lstStyle/>
        <a:p>
          <a:endParaRPr lang="en-US"/>
        </a:p>
      </dgm:t>
    </dgm:pt>
    <dgm:pt modelId="{13C872A6-B459-45C5-80F0-5023C828F943}" type="sibTrans" cxnId="{55CDBE51-0BC7-445A-9D2B-0106350EE38B}">
      <dgm:prSet/>
      <dgm:spPr/>
      <dgm:t>
        <a:bodyPr/>
        <a:lstStyle/>
        <a:p>
          <a:endParaRPr lang="en-US"/>
        </a:p>
      </dgm:t>
    </dgm:pt>
    <dgm:pt modelId="{14557DAB-4F2A-4167-B19E-546629F922B2}" type="pres">
      <dgm:prSet presAssocID="{28DDC772-B59A-454F-9DAE-437C30FA6A46}" presName="linear" presStyleCnt="0">
        <dgm:presLayoutVars>
          <dgm:animLvl val="lvl"/>
          <dgm:resizeHandles val="exact"/>
        </dgm:presLayoutVars>
      </dgm:prSet>
      <dgm:spPr/>
    </dgm:pt>
    <dgm:pt modelId="{7DC05EF6-A5B0-44A3-B1AF-2D64D76A621D}" type="pres">
      <dgm:prSet presAssocID="{E9AD0C2C-5DF6-4FCA-81A3-29CDF5706064}" presName="parentText" presStyleLbl="node1" presStyleIdx="0" presStyleCnt="4">
        <dgm:presLayoutVars>
          <dgm:chMax val="0"/>
          <dgm:bulletEnabled val="1"/>
        </dgm:presLayoutVars>
      </dgm:prSet>
      <dgm:spPr/>
    </dgm:pt>
    <dgm:pt modelId="{7029C603-AA9C-4AD5-B36B-810CE305906C}" type="pres">
      <dgm:prSet presAssocID="{DB1C0827-71DA-46B8-9545-AFD423D7050C}" presName="spacer" presStyleCnt="0"/>
      <dgm:spPr/>
    </dgm:pt>
    <dgm:pt modelId="{C088195A-F449-45BD-8E11-178B4BEF52AF}" type="pres">
      <dgm:prSet presAssocID="{75D336AA-3E0F-45A4-860C-5591B4193515}" presName="parentText" presStyleLbl="node1" presStyleIdx="1" presStyleCnt="4">
        <dgm:presLayoutVars>
          <dgm:chMax val="0"/>
          <dgm:bulletEnabled val="1"/>
        </dgm:presLayoutVars>
      </dgm:prSet>
      <dgm:spPr/>
    </dgm:pt>
    <dgm:pt modelId="{A6C46C0B-6C0D-4BFC-B7A9-447746DE8FD9}" type="pres">
      <dgm:prSet presAssocID="{4F570349-F816-42BE-B689-321E5DD26990}" presName="spacer" presStyleCnt="0"/>
      <dgm:spPr/>
    </dgm:pt>
    <dgm:pt modelId="{5DA834B7-E72C-432F-A96D-47A249EA5560}" type="pres">
      <dgm:prSet presAssocID="{0AF7362C-D541-4CBC-A114-875043043789}" presName="parentText" presStyleLbl="node1" presStyleIdx="2" presStyleCnt="4">
        <dgm:presLayoutVars>
          <dgm:chMax val="0"/>
          <dgm:bulletEnabled val="1"/>
        </dgm:presLayoutVars>
      </dgm:prSet>
      <dgm:spPr/>
    </dgm:pt>
    <dgm:pt modelId="{18BB3E4F-907E-4131-AD15-C9D73C43F781}" type="pres">
      <dgm:prSet presAssocID="{7D5F11F5-4804-4C27-B730-60780749793E}" presName="spacer" presStyleCnt="0"/>
      <dgm:spPr/>
    </dgm:pt>
    <dgm:pt modelId="{EACF4D94-D688-40BD-8B5E-57FD58DDEDFE}" type="pres">
      <dgm:prSet presAssocID="{F260147F-F85B-4DC6-A10F-B808FCDD0932}" presName="parentText" presStyleLbl="node1" presStyleIdx="3" presStyleCnt="4">
        <dgm:presLayoutVars>
          <dgm:chMax val="0"/>
          <dgm:bulletEnabled val="1"/>
        </dgm:presLayoutVars>
      </dgm:prSet>
      <dgm:spPr/>
    </dgm:pt>
  </dgm:ptLst>
  <dgm:cxnLst>
    <dgm:cxn modelId="{98351513-642D-4707-876B-99EBD48951AA}" type="presOf" srcId="{75D336AA-3E0F-45A4-860C-5591B4193515}" destId="{C088195A-F449-45BD-8E11-178B4BEF52AF}" srcOrd="0" destOrd="0" presId="urn:microsoft.com/office/officeart/2005/8/layout/vList2"/>
    <dgm:cxn modelId="{69159B3C-84E0-4790-A684-AEECF93D484D}" srcId="{28DDC772-B59A-454F-9DAE-437C30FA6A46}" destId="{E9AD0C2C-5DF6-4FCA-81A3-29CDF5706064}" srcOrd="0" destOrd="0" parTransId="{4831CBC4-8116-4AC3-A86E-D14B1F2EBE0E}" sibTransId="{DB1C0827-71DA-46B8-9545-AFD423D7050C}"/>
    <dgm:cxn modelId="{F8B96E61-60CB-4786-83A4-085FCC5472C8}" type="presOf" srcId="{E9AD0C2C-5DF6-4FCA-81A3-29CDF5706064}" destId="{7DC05EF6-A5B0-44A3-B1AF-2D64D76A621D}" srcOrd="0" destOrd="0" presId="urn:microsoft.com/office/officeart/2005/8/layout/vList2"/>
    <dgm:cxn modelId="{3076CE65-00BB-4E3F-9286-090BC4D821A0}" srcId="{28DDC772-B59A-454F-9DAE-437C30FA6A46}" destId="{0AF7362C-D541-4CBC-A114-875043043789}" srcOrd="2" destOrd="0" parTransId="{A7C69AA5-7F6E-4CD6-A19A-F7809245AFD4}" sibTransId="{7D5F11F5-4804-4C27-B730-60780749793E}"/>
    <dgm:cxn modelId="{55CDBE51-0BC7-445A-9D2B-0106350EE38B}" srcId="{28DDC772-B59A-454F-9DAE-437C30FA6A46}" destId="{F260147F-F85B-4DC6-A10F-B808FCDD0932}" srcOrd="3" destOrd="0" parTransId="{5AA8EAA4-C747-4963-AFCF-94429F99EF36}" sibTransId="{13C872A6-B459-45C5-80F0-5023C828F943}"/>
    <dgm:cxn modelId="{A2FC4E9C-22FC-45D6-9274-D8471FD1162C}" type="presOf" srcId="{28DDC772-B59A-454F-9DAE-437C30FA6A46}" destId="{14557DAB-4F2A-4167-B19E-546629F922B2}" srcOrd="0" destOrd="0" presId="urn:microsoft.com/office/officeart/2005/8/layout/vList2"/>
    <dgm:cxn modelId="{628F0FA3-AE43-42B3-8AB5-E84ECD65F6C9}" type="presOf" srcId="{F260147F-F85B-4DC6-A10F-B808FCDD0932}" destId="{EACF4D94-D688-40BD-8B5E-57FD58DDEDFE}" srcOrd="0" destOrd="0" presId="urn:microsoft.com/office/officeart/2005/8/layout/vList2"/>
    <dgm:cxn modelId="{BF0B33A9-498D-479F-9E0A-C3DEA464EB9B}" srcId="{28DDC772-B59A-454F-9DAE-437C30FA6A46}" destId="{75D336AA-3E0F-45A4-860C-5591B4193515}" srcOrd="1" destOrd="0" parTransId="{035FEAEE-8D30-49E6-A262-4D9C1FD88D88}" sibTransId="{4F570349-F816-42BE-B689-321E5DD26990}"/>
    <dgm:cxn modelId="{C4441EE1-D9EE-4766-B42D-4BB21695FE44}" type="presOf" srcId="{0AF7362C-D541-4CBC-A114-875043043789}" destId="{5DA834B7-E72C-432F-A96D-47A249EA5560}" srcOrd="0" destOrd="0" presId="urn:microsoft.com/office/officeart/2005/8/layout/vList2"/>
    <dgm:cxn modelId="{BFBF1C80-3747-41F6-B066-7F02843BBB9B}" type="presParOf" srcId="{14557DAB-4F2A-4167-B19E-546629F922B2}" destId="{7DC05EF6-A5B0-44A3-B1AF-2D64D76A621D}" srcOrd="0" destOrd="0" presId="urn:microsoft.com/office/officeart/2005/8/layout/vList2"/>
    <dgm:cxn modelId="{BA911DAF-1C16-471C-BC9A-A7264140F2FB}" type="presParOf" srcId="{14557DAB-4F2A-4167-B19E-546629F922B2}" destId="{7029C603-AA9C-4AD5-B36B-810CE305906C}" srcOrd="1" destOrd="0" presId="urn:microsoft.com/office/officeart/2005/8/layout/vList2"/>
    <dgm:cxn modelId="{7518F0EA-F751-45C8-9C3C-3AE4B40DF030}" type="presParOf" srcId="{14557DAB-4F2A-4167-B19E-546629F922B2}" destId="{C088195A-F449-45BD-8E11-178B4BEF52AF}" srcOrd="2" destOrd="0" presId="urn:microsoft.com/office/officeart/2005/8/layout/vList2"/>
    <dgm:cxn modelId="{9C39F89A-DDBB-4FBF-96BB-8C34222A67AA}" type="presParOf" srcId="{14557DAB-4F2A-4167-B19E-546629F922B2}" destId="{A6C46C0B-6C0D-4BFC-B7A9-447746DE8FD9}" srcOrd="3" destOrd="0" presId="urn:microsoft.com/office/officeart/2005/8/layout/vList2"/>
    <dgm:cxn modelId="{703E9154-B195-414A-B7FA-FA322F3C587D}" type="presParOf" srcId="{14557DAB-4F2A-4167-B19E-546629F922B2}" destId="{5DA834B7-E72C-432F-A96D-47A249EA5560}" srcOrd="4" destOrd="0" presId="urn:microsoft.com/office/officeart/2005/8/layout/vList2"/>
    <dgm:cxn modelId="{627915E4-4D11-406C-AAA2-72E7D0E474C6}" type="presParOf" srcId="{14557DAB-4F2A-4167-B19E-546629F922B2}" destId="{18BB3E4F-907E-4131-AD15-C9D73C43F781}" srcOrd="5" destOrd="0" presId="urn:microsoft.com/office/officeart/2005/8/layout/vList2"/>
    <dgm:cxn modelId="{D6C2954C-BB62-401D-A936-2FCA8D49E62B}" type="presParOf" srcId="{14557DAB-4F2A-4167-B19E-546629F922B2}" destId="{EACF4D94-D688-40BD-8B5E-57FD58DDEDF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E96E50-848F-475E-8996-71F60BC6E508}"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52A52AA1-F7AB-49F8-B453-E4F2E3887DB6}">
      <dgm:prSet phldrT="[Text]"/>
      <dgm:spPr/>
      <dgm:t>
        <a:bodyPr/>
        <a:lstStyle/>
        <a:p>
          <a:r>
            <a:rPr lang="en-US" dirty="0"/>
            <a:t>MCO internal appeal decision</a:t>
          </a:r>
        </a:p>
      </dgm:t>
    </dgm:pt>
    <dgm:pt modelId="{9EBCCCC0-8067-46E7-8C7B-E001E2F63931}" type="parTrans" cxnId="{9977AD55-0E05-45E6-8464-1A9AD207E6B6}">
      <dgm:prSet/>
      <dgm:spPr/>
      <dgm:t>
        <a:bodyPr/>
        <a:lstStyle/>
        <a:p>
          <a:endParaRPr lang="en-US"/>
        </a:p>
      </dgm:t>
    </dgm:pt>
    <dgm:pt modelId="{4D1FB3E6-7617-49E5-8D2F-0D714283A219}" type="sibTrans" cxnId="{9977AD55-0E05-45E6-8464-1A9AD207E6B6}">
      <dgm:prSet/>
      <dgm:spPr/>
      <dgm:t>
        <a:bodyPr/>
        <a:lstStyle/>
        <a:p>
          <a:endParaRPr lang="en-US"/>
        </a:p>
      </dgm:t>
    </dgm:pt>
    <dgm:pt modelId="{7B41107B-B856-4DAE-B44E-BD362CCAC2DB}">
      <dgm:prSet phldrT="[Text]"/>
      <dgm:spPr/>
      <dgm:t>
        <a:bodyPr/>
        <a:lstStyle/>
        <a:p>
          <a:r>
            <a:rPr lang="en-US" dirty="0"/>
            <a:t>Provider has </a:t>
          </a:r>
          <a:r>
            <a:rPr lang="en-US" dirty="0">
              <a:solidFill>
                <a:srgbClr val="FF0000"/>
              </a:solidFill>
            </a:rPr>
            <a:t>60 days</a:t>
          </a:r>
          <a:r>
            <a:rPr lang="en-US" dirty="0"/>
            <a:t> from appeal decision to send an EITR request to the MCO</a:t>
          </a:r>
        </a:p>
      </dgm:t>
    </dgm:pt>
    <dgm:pt modelId="{0B5F8C61-1CDB-448C-A56D-7AF5F0F30BD5}" type="parTrans" cxnId="{9E6F1A3C-8F22-4DD7-93B3-53E58B1D2828}">
      <dgm:prSet/>
      <dgm:spPr/>
      <dgm:t>
        <a:bodyPr/>
        <a:lstStyle/>
        <a:p>
          <a:endParaRPr lang="en-US"/>
        </a:p>
      </dgm:t>
    </dgm:pt>
    <dgm:pt modelId="{2BDABB20-B3EB-46DA-B343-F84DDE93DC55}" type="sibTrans" cxnId="{9E6F1A3C-8F22-4DD7-93B3-53E58B1D2828}">
      <dgm:prSet/>
      <dgm:spPr/>
      <dgm:t>
        <a:bodyPr/>
        <a:lstStyle/>
        <a:p>
          <a:endParaRPr lang="en-US"/>
        </a:p>
      </dgm:t>
    </dgm:pt>
    <dgm:pt modelId="{392951F0-5589-4F4A-8DF9-383916207CB7}">
      <dgm:prSet phldrT="[Text]"/>
      <dgm:spPr/>
      <dgm:t>
        <a:bodyPr/>
        <a:lstStyle/>
        <a:p>
          <a:r>
            <a:rPr lang="en-US" dirty="0"/>
            <a:t>MCO must notify DMS, provider and member within </a:t>
          </a:r>
          <a:r>
            <a:rPr lang="en-US" dirty="0">
              <a:solidFill>
                <a:srgbClr val="FF0000"/>
              </a:solidFill>
            </a:rPr>
            <a:t>5 business days</a:t>
          </a:r>
        </a:p>
      </dgm:t>
    </dgm:pt>
    <dgm:pt modelId="{AA306254-52EF-475F-8D5B-0FAB1A8343C0}" type="parTrans" cxnId="{EC005D2D-EAF1-4B9B-874D-504A47D57FEA}">
      <dgm:prSet/>
      <dgm:spPr/>
      <dgm:t>
        <a:bodyPr/>
        <a:lstStyle/>
        <a:p>
          <a:endParaRPr lang="en-US"/>
        </a:p>
      </dgm:t>
    </dgm:pt>
    <dgm:pt modelId="{1B09AF29-C445-4079-8E67-6D72B69F0966}" type="sibTrans" cxnId="{EC005D2D-EAF1-4B9B-874D-504A47D57FEA}">
      <dgm:prSet/>
      <dgm:spPr/>
      <dgm:t>
        <a:bodyPr/>
        <a:lstStyle/>
        <a:p>
          <a:endParaRPr lang="en-US"/>
        </a:p>
      </dgm:t>
    </dgm:pt>
    <dgm:pt modelId="{98DB6B3F-C58E-4AA5-8BD7-81A1641C8DBF}">
      <dgm:prSet phldrT="[Text]"/>
      <dgm:spPr/>
      <dgm:t>
        <a:bodyPr/>
        <a:lstStyle/>
        <a:p>
          <a:r>
            <a:rPr lang="en-US" dirty="0"/>
            <a:t>MCO has </a:t>
          </a:r>
          <a:r>
            <a:rPr lang="en-US" dirty="0">
              <a:solidFill>
                <a:srgbClr val="FF0000"/>
              </a:solidFill>
            </a:rPr>
            <a:t>15 business days </a:t>
          </a:r>
          <a:r>
            <a:rPr lang="en-US" dirty="0"/>
            <a:t>to upload documentation to IPRO</a:t>
          </a:r>
        </a:p>
      </dgm:t>
    </dgm:pt>
    <dgm:pt modelId="{AF16B75B-3168-4ED0-9D00-C6369962C440}" type="parTrans" cxnId="{2701F6DF-CB52-452A-9999-453153B51B12}">
      <dgm:prSet/>
      <dgm:spPr/>
      <dgm:t>
        <a:bodyPr/>
        <a:lstStyle/>
        <a:p>
          <a:endParaRPr lang="en-US"/>
        </a:p>
      </dgm:t>
    </dgm:pt>
    <dgm:pt modelId="{EE6FF6A5-CDF8-4BA7-AA3F-A0641DF3CBE3}" type="sibTrans" cxnId="{2701F6DF-CB52-452A-9999-453153B51B12}">
      <dgm:prSet/>
      <dgm:spPr/>
      <dgm:t>
        <a:bodyPr/>
        <a:lstStyle/>
        <a:p>
          <a:endParaRPr lang="en-US"/>
        </a:p>
      </dgm:t>
    </dgm:pt>
    <dgm:pt modelId="{002435C2-F31F-465B-8105-81AF4200A508}">
      <dgm:prSet phldrT="[Text]"/>
      <dgm:spPr/>
      <dgm:t>
        <a:bodyPr/>
        <a:lstStyle/>
        <a:p>
          <a:r>
            <a:rPr lang="en-US" dirty="0"/>
            <a:t>DMS will notify MCO and provider of external reviewer</a:t>
          </a:r>
        </a:p>
      </dgm:t>
    </dgm:pt>
    <dgm:pt modelId="{55FA18C4-5ECE-4B7C-9820-D773E490803C}" type="parTrans" cxnId="{8A9E6CBF-6C9A-480F-86F7-291659A568F7}">
      <dgm:prSet/>
      <dgm:spPr/>
      <dgm:t>
        <a:bodyPr/>
        <a:lstStyle/>
        <a:p>
          <a:endParaRPr lang="en-US"/>
        </a:p>
      </dgm:t>
    </dgm:pt>
    <dgm:pt modelId="{F8E686F9-2B32-4ECC-A260-EA4164B4623B}" type="sibTrans" cxnId="{8A9E6CBF-6C9A-480F-86F7-291659A568F7}">
      <dgm:prSet/>
      <dgm:spPr/>
      <dgm:t>
        <a:bodyPr/>
        <a:lstStyle/>
        <a:p>
          <a:endParaRPr lang="en-US"/>
        </a:p>
      </dgm:t>
    </dgm:pt>
    <dgm:pt modelId="{2E7A83C2-F97E-41B6-BE5F-B938BD2A31FB}">
      <dgm:prSet phldrT="[Text]"/>
      <dgm:spPr/>
      <dgm:t>
        <a:bodyPr/>
        <a:lstStyle/>
        <a:p>
          <a:r>
            <a:rPr lang="en-US" dirty="0"/>
            <a:t>Reviewer has </a:t>
          </a:r>
          <a:r>
            <a:rPr lang="en-US" dirty="0">
              <a:solidFill>
                <a:srgbClr val="FF0000"/>
              </a:solidFill>
            </a:rPr>
            <a:t>30 days</a:t>
          </a:r>
          <a:r>
            <a:rPr lang="en-US" dirty="0"/>
            <a:t> to review and issue final decision</a:t>
          </a:r>
        </a:p>
      </dgm:t>
    </dgm:pt>
    <dgm:pt modelId="{4B5CD32D-7A3C-4A8A-AEB0-F57AD0A8B749}" type="parTrans" cxnId="{4FACFA70-3BF5-4565-99DE-2B8F217A8B61}">
      <dgm:prSet/>
      <dgm:spPr/>
      <dgm:t>
        <a:bodyPr/>
        <a:lstStyle/>
        <a:p>
          <a:endParaRPr lang="en-US"/>
        </a:p>
      </dgm:t>
    </dgm:pt>
    <dgm:pt modelId="{CCD5D4F6-FBCF-4C7A-A63F-93DA74D29599}" type="sibTrans" cxnId="{4FACFA70-3BF5-4565-99DE-2B8F217A8B61}">
      <dgm:prSet/>
      <dgm:spPr/>
      <dgm:t>
        <a:bodyPr/>
        <a:lstStyle/>
        <a:p>
          <a:endParaRPr lang="en-US"/>
        </a:p>
      </dgm:t>
    </dgm:pt>
    <dgm:pt modelId="{5A792182-46D9-4CAC-937C-DAEFFD86BA02}">
      <dgm:prSet phldrT="[Text]"/>
      <dgm:spPr/>
      <dgm:t>
        <a:bodyPr/>
        <a:lstStyle/>
        <a:p>
          <a:r>
            <a:rPr lang="en-US" dirty="0"/>
            <a:t>MCO notify member within </a:t>
          </a:r>
          <a:r>
            <a:rPr lang="en-US" dirty="0">
              <a:solidFill>
                <a:srgbClr val="FF0000"/>
              </a:solidFill>
            </a:rPr>
            <a:t>10 business days </a:t>
          </a:r>
          <a:r>
            <a:rPr lang="en-US" dirty="0"/>
            <a:t>of receiving final decision</a:t>
          </a:r>
        </a:p>
      </dgm:t>
    </dgm:pt>
    <dgm:pt modelId="{A7EE50FD-5843-430A-8BF7-E4530DB76B9E}" type="parTrans" cxnId="{E1352A24-73A7-4A76-A398-3EC0287DDE7D}">
      <dgm:prSet/>
      <dgm:spPr/>
      <dgm:t>
        <a:bodyPr/>
        <a:lstStyle/>
        <a:p>
          <a:endParaRPr lang="en-US"/>
        </a:p>
      </dgm:t>
    </dgm:pt>
    <dgm:pt modelId="{A30FE9A3-78BE-4986-A4BC-0BCA592F4181}" type="sibTrans" cxnId="{E1352A24-73A7-4A76-A398-3EC0287DDE7D}">
      <dgm:prSet/>
      <dgm:spPr/>
      <dgm:t>
        <a:bodyPr/>
        <a:lstStyle/>
        <a:p>
          <a:endParaRPr lang="en-US"/>
        </a:p>
      </dgm:t>
    </dgm:pt>
    <dgm:pt modelId="{04B748C9-F119-436F-AF55-57E7FADA2E93}">
      <dgm:prSet phldrT="[Text]"/>
      <dgm:spPr/>
      <dgm:t>
        <a:bodyPr/>
        <a:lstStyle/>
        <a:p>
          <a:r>
            <a:rPr lang="en-US" dirty="0"/>
            <a:t>MCO or provider </a:t>
          </a:r>
          <a:r>
            <a:rPr lang="en-US" dirty="0">
              <a:solidFill>
                <a:schemeClr val="bg1"/>
              </a:solidFill>
            </a:rPr>
            <a:t>has</a:t>
          </a:r>
          <a:r>
            <a:rPr lang="en-US" dirty="0">
              <a:solidFill>
                <a:srgbClr val="FF0000"/>
              </a:solidFill>
            </a:rPr>
            <a:t> 30 days</a:t>
          </a:r>
          <a:r>
            <a:rPr lang="en-US" dirty="0"/>
            <a:t> to request administrative hearing</a:t>
          </a:r>
        </a:p>
      </dgm:t>
    </dgm:pt>
    <dgm:pt modelId="{8D407200-BAB7-4F96-B2F8-4CF6E532B11C}" type="parTrans" cxnId="{550F9C5A-4224-4892-8202-7107DAD50F37}">
      <dgm:prSet/>
      <dgm:spPr/>
      <dgm:t>
        <a:bodyPr/>
        <a:lstStyle/>
        <a:p>
          <a:endParaRPr lang="en-US"/>
        </a:p>
      </dgm:t>
    </dgm:pt>
    <dgm:pt modelId="{7EEBA4AA-7705-49D0-B1C3-260A6D88380C}" type="sibTrans" cxnId="{550F9C5A-4224-4892-8202-7107DAD50F37}">
      <dgm:prSet/>
      <dgm:spPr/>
      <dgm:t>
        <a:bodyPr/>
        <a:lstStyle/>
        <a:p>
          <a:endParaRPr lang="en-US"/>
        </a:p>
      </dgm:t>
    </dgm:pt>
    <dgm:pt modelId="{6958EB30-577C-47D7-A5C9-DDB0792AEF81}" type="pres">
      <dgm:prSet presAssocID="{B4E96E50-848F-475E-8996-71F60BC6E508}" presName="CompostProcess" presStyleCnt="0">
        <dgm:presLayoutVars>
          <dgm:dir/>
          <dgm:resizeHandles val="exact"/>
        </dgm:presLayoutVars>
      </dgm:prSet>
      <dgm:spPr/>
    </dgm:pt>
    <dgm:pt modelId="{6A53E3BF-883D-4640-A478-78E878DCBAAA}" type="pres">
      <dgm:prSet presAssocID="{B4E96E50-848F-475E-8996-71F60BC6E508}" presName="arrow" presStyleLbl="bgShp" presStyleIdx="0" presStyleCnt="1" custScaleX="117275"/>
      <dgm:spPr/>
    </dgm:pt>
    <dgm:pt modelId="{78F5E0D8-DB17-4E3B-9EEC-62435E5F5A11}" type="pres">
      <dgm:prSet presAssocID="{B4E96E50-848F-475E-8996-71F60BC6E508}" presName="linearProcess" presStyleCnt="0"/>
      <dgm:spPr/>
    </dgm:pt>
    <dgm:pt modelId="{D3F26386-194A-4124-9B55-50F8C55FCA04}" type="pres">
      <dgm:prSet presAssocID="{52A52AA1-F7AB-49F8-B453-E4F2E3887DB6}" presName="textNode" presStyleLbl="node1" presStyleIdx="0" presStyleCnt="8">
        <dgm:presLayoutVars>
          <dgm:bulletEnabled val="1"/>
        </dgm:presLayoutVars>
      </dgm:prSet>
      <dgm:spPr/>
    </dgm:pt>
    <dgm:pt modelId="{2B41F1DA-C9B0-494A-B257-EF9B2A03F73F}" type="pres">
      <dgm:prSet presAssocID="{4D1FB3E6-7617-49E5-8D2F-0D714283A219}" presName="sibTrans" presStyleCnt="0"/>
      <dgm:spPr/>
    </dgm:pt>
    <dgm:pt modelId="{27F2415C-B2AF-449D-A7A2-7DDB1E12A1E7}" type="pres">
      <dgm:prSet presAssocID="{7B41107B-B856-4DAE-B44E-BD362CCAC2DB}" presName="textNode" presStyleLbl="node1" presStyleIdx="1" presStyleCnt="8">
        <dgm:presLayoutVars>
          <dgm:bulletEnabled val="1"/>
        </dgm:presLayoutVars>
      </dgm:prSet>
      <dgm:spPr/>
    </dgm:pt>
    <dgm:pt modelId="{4FD007D6-F4E2-45AC-B90B-DFF4C596519B}" type="pres">
      <dgm:prSet presAssocID="{2BDABB20-B3EB-46DA-B343-F84DDE93DC55}" presName="sibTrans" presStyleCnt="0"/>
      <dgm:spPr/>
    </dgm:pt>
    <dgm:pt modelId="{15CA36B7-B060-49FC-BD8B-BB7635FD3E6D}" type="pres">
      <dgm:prSet presAssocID="{392951F0-5589-4F4A-8DF9-383916207CB7}" presName="textNode" presStyleLbl="node1" presStyleIdx="2" presStyleCnt="8">
        <dgm:presLayoutVars>
          <dgm:bulletEnabled val="1"/>
        </dgm:presLayoutVars>
      </dgm:prSet>
      <dgm:spPr/>
    </dgm:pt>
    <dgm:pt modelId="{2893B279-4856-4988-99AC-69D851EC7C76}" type="pres">
      <dgm:prSet presAssocID="{1B09AF29-C445-4079-8E67-6D72B69F0966}" presName="sibTrans" presStyleCnt="0"/>
      <dgm:spPr/>
    </dgm:pt>
    <dgm:pt modelId="{5523CD29-9F5B-4184-A762-1D5BCB5BCF61}" type="pres">
      <dgm:prSet presAssocID="{98DB6B3F-C58E-4AA5-8BD7-81A1641C8DBF}" presName="textNode" presStyleLbl="node1" presStyleIdx="3" presStyleCnt="8">
        <dgm:presLayoutVars>
          <dgm:bulletEnabled val="1"/>
        </dgm:presLayoutVars>
      </dgm:prSet>
      <dgm:spPr/>
    </dgm:pt>
    <dgm:pt modelId="{54336342-ED69-47F7-8ABC-AA76C7F8DE55}" type="pres">
      <dgm:prSet presAssocID="{EE6FF6A5-CDF8-4BA7-AA3F-A0641DF3CBE3}" presName="sibTrans" presStyleCnt="0"/>
      <dgm:spPr/>
    </dgm:pt>
    <dgm:pt modelId="{7FBF4645-2439-4003-9812-92B418287005}" type="pres">
      <dgm:prSet presAssocID="{002435C2-F31F-465B-8105-81AF4200A508}" presName="textNode" presStyleLbl="node1" presStyleIdx="4" presStyleCnt="8">
        <dgm:presLayoutVars>
          <dgm:bulletEnabled val="1"/>
        </dgm:presLayoutVars>
      </dgm:prSet>
      <dgm:spPr/>
    </dgm:pt>
    <dgm:pt modelId="{99D6317F-D2B3-457D-95F9-D6034C51D3F7}" type="pres">
      <dgm:prSet presAssocID="{F8E686F9-2B32-4ECC-A260-EA4164B4623B}" presName="sibTrans" presStyleCnt="0"/>
      <dgm:spPr/>
    </dgm:pt>
    <dgm:pt modelId="{FDB51F67-9DC9-4F77-AB4D-9BFA564A3806}" type="pres">
      <dgm:prSet presAssocID="{2E7A83C2-F97E-41B6-BE5F-B938BD2A31FB}" presName="textNode" presStyleLbl="node1" presStyleIdx="5" presStyleCnt="8">
        <dgm:presLayoutVars>
          <dgm:bulletEnabled val="1"/>
        </dgm:presLayoutVars>
      </dgm:prSet>
      <dgm:spPr/>
    </dgm:pt>
    <dgm:pt modelId="{AC8380BA-9D04-4F65-9621-D3372C884A48}" type="pres">
      <dgm:prSet presAssocID="{CCD5D4F6-FBCF-4C7A-A63F-93DA74D29599}" presName="sibTrans" presStyleCnt="0"/>
      <dgm:spPr/>
    </dgm:pt>
    <dgm:pt modelId="{CF70EEF9-AF18-4BD6-B4AA-EE5DE00EBA4E}" type="pres">
      <dgm:prSet presAssocID="{5A792182-46D9-4CAC-937C-DAEFFD86BA02}" presName="textNode" presStyleLbl="node1" presStyleIdx="6" presStyleCnt="8">
        <dgm:presLayoutVars>
          <dgm:bulletEnabled val="1"/>
        </dgm:presLayoutVars>
      </dgm:prSet>
      <dgm:spPr/>
    </dgm:pt>
    <dgm:pt modelId="{700678BC-E553-4D18-9C3D-DBC3559736D0}" type="pres">
      <dgm:prSet presAssocID="{A30FE9A3-78BE-4986-A4BC-0BCA592F4181}" presName="sibTrans" presStyleCnt="0"/>
      <dgm:spPr/>
    </dgm:pt>
    <dgm:pt modelId="{5D7ED349-253F-405E-939D-BD7298D4D45A}" type="pres">
      <dgm:prSet presAssocID="{04B748C9-F119-436F-AF55-57E7FADA2E93}" presName="textNode" presStyleLbl="node1" presStyleIdx="7" presStyleCnt="8">
        <dgm:presLayoutVars>
          <dgm:bulletEnabled val="1"/>
        </dgm:presLayoutVars>
      </dgm:prSet>
      <dgm:spPr/>
    </dgm:pt>
  </dgm:ptLst>
  <dgm:cxnLst>
    <dgm:cxn modelId="{B180F41C-7020-44F7-AB36-96EF7080B64E}" type="presOf" srcId="{98DB6B3F-C58E-4AA5-8BD7-81A1641C8DBF}" destId="{5523CD29-9F5B-4184-A762-1D5BCB5BCF61}" srcOrd="0" destOrd="0" presId="urn:microsoft.com/office/officeart/2005/8/layout/hProcess9"/>
    <dgm:cxn modelId="{E1352A24-73A7-4A76-A398-3EC0287DDE7D}" srcId="{B4E96E50-848F-475E-8996-71F60BC6E508}" destId="{5A792182-46D9-4CAC-937C-DAEFFD86BA02}" srcOrd="6" destOrd="0" parTransId="{A7EE50FD-5843-430A-8BF7-E4530DB76B9E}" sibTransId="{A30FE9A3-78BE-4986-A4BC-0BCA592F4181}"/>
    <dgm:cxn modelId="{EC005D2D-EAF1-4B9B-874D-504A47D57FEA}" srcId="{B4E96E50-848F-475E-8996-71F60BC6E508}" destId="{392951F0-5589-4F4A-8DF9-383916207CB7}" srcOrd="2" destOrd="0" parTransId="{AA306254-52EF-475F-8D5B-0FAB1A8343C0}" sibTransId="{1B09AF29-C445-4079-8E67-6D72B69F0966}"/>
    <dgm:cxn modelId="{93C10734-FBFE-4DBD-94DA-10BD387A8F41}" type="presOf" srcId="{002435C2-F31F-465B-8105-81AF4200A508}" destId="{7FBF4645-2439-4003-9812-92B418287005}" srcOrd="0" destOrd="0" presId="urn:microsoft.com/office/officeart/2005/8/layout/hProcess9"/>
    <dgm:cxn modelId="{9E6F1A3C-8F22-4DD7-93B3-53E58B1D2828}" srcId="{B4E96E50-848F-475E-8996-71F60BC6E508}" destId="{7B41107B-B856-4DAE-B44E-BD362CCAC2DB}" srcOrd="1" destOrd="0" parTransId="{0B5F8C61-1CDB-448C-A56D-7AF5F0F30BD5}" sibTransId="{2BDABB20-B3EB-46DA-B343-F84DDE93DC55}"/>
    <dgm:cxn modelId="{4FACFA70-3BF5-4565-99DE-2B8F217A8B61}" srcId="{B4E96E50-848F-475E-8996-71F60BC6E508}" destId="{2E7A83C2-F97E-41B6-BE5F-B938BD2A31FB}" srcOrd="5" destOrd="0" parTransId="{4B5CD32D-7A3C-4A8A-AEB0-F57AD0A8B749}" sibTransId="{CCD5D4F6-FBCF-4C7A-A63F-93DA74D29599}"/>
    <dgm:cxn modelId="{9977AD55-0E05-45E6-8464-1A9AD207E6B6}" srcId="{B4E96E50-848F-475E-8996-71F60BC6E508}" destId="{52A52AA1-F7AB-49F8-B453-E4F2E3887DB6}" srcOrd="0" destOrd="0" parTransId="{9EBCCCC0-8067-46E7-8C7B-E001E2F63931}" sibTransId="{4D1FB3E6-7617-49E5-8D2F-0D714283A219}"/>
    <dgm:cxn modelId="{550F9C5A-4224-4892-8202-7107DAD50F37}" srcId="{B4E96E50-848F-475E-8996-71F60BC6E508}" destId="{04B748C9-F119-436F-AF55-57E7FADA2E93}" srcOrd="7" destOrd="0" parTransId="{8D407200-BAB7-4F96-B2F8-4CF6E532B11C}" sibTransId="{7EEBA4AA-7705-49D0-B1C3-260A6D88380C}"/>
    <dgm:cxn modelId="{4A7E4E83-2ED6-446B-8F46-E7C2D3C5303D}" type="presOf" srcId="{2E7A83C2-F97E-41B6-BE5F-B938BD2A31FB}" destId="{FDB51F67-9DC9-4F77-AB4D-9BFA564A3806}" srcOrd="0" destOrd="0" presId="urn:microsoft.com/office/officeart/2005/8/layout/hProcess9"/>
    <dgm:cxn modelId="{8A9E6CBF-6C9A-480F-86F7-291659A568F7}" srcId="{B4E96E50-848F-475E-8996-71F60BC6E508}" destId="{002435C2-F31F-465B-8105-81AF4200A508}" srcOrd="4" destOrd="0" parTransId="{55FA18C4-5ECE-4B7C-9820-D773E490803C}" sibTransId="{F8E686F9-2B32-4ECC-A260-EA4164B4623B}"/>
    <dgm:cxn modelId="{851F23C6-CC14-449C-A428-1640D15B28FD}" type="presOf" srcId="{392951F0-5589-4F4A-8DF9-383916207CB7}" destId="{15CA36B7-B060-49FC-BD8B-BB7635FD3E6D}" srcOrd="0" destOrd="0" presId="urn:microsoft.com/office/officeart/2005/8/layout/hProcess9"/>
    <dgm:cxn modelId="{EE4365D5-46CD-4D70-A30C-82F12AF19F00}" type="presOf" srcId="{5A792182-46D9-4CAC-937C-DAEFFD86BA02}" destId="{CF70EEF9-AF18-4BD6-B4AA-EE5DE00EBA4E}" srcOrd="0" destOrd="0" presId="urn:microsoft.com/office/officeart/2005/8/layout/hProcess9"/>
    <dgm:cxn modelId="{2701F6DF-CB52-452A-9999-453153B51B12}" srcId="{B4E96E50-848F-475E-8996-71F60BC6E508}" destId="{98DB6B3F-C58E-4AA5-8BD7-81A1641C8DBF}" srcOrd="3" destOrd="0" parTransId="{AF16B75B-3168-4ED0-9D00-C6369962C440}" sibTransId="{EE6FF6A5-CDF8-4BA7-AA3F-A0641DF3CBE3}"/>
    <dgm:cxn modelId="{D0642FF8-7358-42AE-B3DD-0675F3DD1859}" type="presOf" srcId="{04B748C9-F119-436F-AF55-57E7FADA2E93}" destId="{5D7ED349-253F-405E-939D-BD7298D4D45A}" srcOrd="0" destOrd="0" presId="urn:microsoft.com/office/officeart/2005/8/layout/hProcess9"/>
    <dgm:cxn modelId="{A38ED8F8-CAD9-4CB0-BCDA-B98E11FA9086}" type="presOf" srcId="{7B41107B-B856-4DAE-B44E-BD362CCAC2DB}" destId="{27F2415C-B2AF-449D-A7A2-7DDB1E12A1E7}" srcOrd="0" destOrd="0" presId="urn:microsoft.com/office/officeart/2005/8/layout/hProcess9"/>
    <dgm:cxn modelId="{82F296FA-D19C-4414-BCF7-12B1B7CF5DC5}" type="presOf" srcId="{B4E96E50-848F-475E-8996-71F60BC6E508}" destId="{6958EB30-577C-47D7-A5C9-DDB0792AEF81}" srcOrd="0" destOrd="0" presId="urn:microsoft.com/office/officeart/2005/8/layout/hProcess9"/>
    <dgm:cxn modelId="{CC7AB5FD-DCFF-4BAA-8D73-9B7DCC24723C}" type="presOf" srcId="{52A52AA1-F7AB-49F8-B453-E4F2E3887DB6}" destId="{D3F26386-194A-4124-9B55-50F8C55FCA04}" srcOrd="0" destOrd="0" presId="urn:microsoft.com/office/officeart/2005/8/layout/hProcess9"/>
    <dgm:cxn modelId="{FB7A0C3E-1607-4C51-ABD4-AE1232812813}" type="presParOf" srcId="{6958EB30-577C-47D7-A5C9-DDB0792AEF81}" destId="{6A53E3BF-883D-4640-A478-78E878DCBAAA}" srcOrd="0" destOrd="0" presId="urn:microsoft.com/office/officeart/2005/8/layout/hProcess9"/>
    <dgm:cxn modelId="{B27D7B63-1ABA-4200-B9CB-DD1417E3F878}" type="presParOf" srcId="{6958EB30-577C-47D7-A5C9-DDB0792AEF81}" destId="{78F5E0D8-DB17-4E3B-9EEC-62435E5F5A11}" srcOrd="1" destOrd="0" presId="urn:microsoft.com/office/officeart/2005/8/layout/hProcess9"/>
    <dgm:cxn modelId="{763A2087-6651-4A09-B0BD-7C55F720914F}" type="presParOf" srcId="{78F5E0D8-DB17-4E3B-9EEC-62435E5F5A11}" destId="{D3F26386-194A-4124-9B55-50F8C55FCA04}" srcOrd="0" destOrd="0" presId="urn:microsoft.com/office/officeart/2005/8/layout/hProcess9"/>
    <dgm:cxn modelId="{04D7EE77-B076-488F-B274-F1B839958B04}" type="presParOf" srcId="{78F5E0D8-DB17-4E3B-9EEC-62435E5F5A11}" destId="{2B41F1DA-C9B0-494A-B257-EF9B2A03F73F}" srcOrd="1" destOrd="0" presId="urn:microsoft.com/office/officeart/2005/8/layout/hProcess9"/>
    <dgm:cxn modelId="{3787D631-7504-44F4-A8E6-4DF3AD2AABF3}" type="presParOf" srcId="{78F5E0D8-DB17-4E3B-9EEC-62435E5F5A11}" destId="{27F2415C-B2AF-449D-A7A2-7DDB1E12A1E7}" srcOrd="2" destOrd="0" presId="urn:microsoft.com/office/officeart/2005/8/layout/hProcess9"/>
    <dgm:cxn modelId="{44D8914E-63EE-4E82-8C4F-9B2D360AC8D5}" type="presParOf" srcId="{78F5E0D8-DB17-4E3B-9EEC-62435E5F5A11}" destId="{4FD007D6-F4E2-45AC-B90B-DFF4C596519B}" srcOrd="3" destOrd="0" presId="urn:microsoft.com/office/officeart/2005/8/layout/hProcess9"/>
    <dgm:cxn modelId="{371CD1EB-1158-4FF2-BCEC-FAC65587748F}" type="presParOf" srcId="{78F5E0D8-DB17-4E3B-9EEC-62435E5F5A11}" destId="{15CA36B7-B060-49FC-BD8B-BB7635FD3E6D}" srcOrd="4" destOrd="0" presId="urn:microsoft.com/office/officeart/2005/8/layout/hProcess9"/>
    <dgm:cxn modelId="{A93AA7FB-0AD8-4D49-924B-76466B3998AE}" type="presParOf" srcId="{78F5E0D8-DB17-4E3B-9EEC-62435E5F5A11}" destId="{2893B279-4856-4988-99AC-69D851EC7C76}" srcOrd="5" destOrd="0" presId="urn:microsoft.com/office/officeart/2005/8/layout/hProcess9"/>
    <dgm:cxn modelId="{2BE1C330-67CD-468D-9C34-4F484FF6EDEA}" type="presParOf" srcId="{78F5E0D8-DB17-4E3B-9EEC-62435E5F5A11}" destId="{5523CD29-9F5B-4184-A762-1D5BCB5BCF61}" srcOrd="6" destOrd="0" presId="urn:microsoft.com/office/officeart/2005/8/layout/hProcess9"/>
    <dgm:cxn modelId="{405174C5-B1D3-495F-95DC-E01C8A7BBF1D}" type="presParOf" srcId="{78F5E0D8-DB17-4E3B-9EEC-62435E5F5A11}" destId="{54336342-ED69-47F7-8ABC-AA76C7F8DE55}" srcOrd="7" destOrd="0" presId="urn:microsoft.com/office/officeart/2005/8/layout/hProcess9"/>
    <dgm:cxn modelId="{FA675051-6185-424E-9A18-568040015045}" type="presParOf" srcId="{78F5E0D8-DB17-4E3B-9EEC-62435E5F5A11}" destId="{7FBF4645-2439-4003-9812-92B418287005}" srcOrd="8" destOrd="0" presId="urn:microsoft.com/office/officeart/2005/8/layout/hProcess9"/>
    <dgm:cxn modelId="{80C77976-6894-434B-BBC0-28E43382F583}" type="presParOf" srcId="{78F5E0D8-DB17-4E3B-9EEC-62435E5F5A11}" destId="{99D6317F-D2B3-457D-95F9-D6034C51D3F7}" srcOrd="9" destOrd="0" presId="urn:microsoft.com/office/officeart/2005/8/layout/hProcess9"/>
    <dgm:cxn modelId="{1F120E3B-10A8-4321-8C3E-86D364418019}" type="presParOf" srcId="{78F5E0D8-DB17-4E3B-9EEC-62435E5F5A11}" destId="{FDB51F67-9DC9-4F77-AB4D-9BFA564A3806}" srcOrd="10" destOrd="0" presId="urn:microsoft.com/office/officeart/2005/8/layout/hProcess9"/>
    <dgm:cxn modelId="{2577B7F2-7C50-42B1-913D-53B780BB2CA7}" type="presParOf" srcId="{78F5E0D8-DB17-4E3B-9EEC-62435E5F5A11}" destId="{AC8380BA-9D04-4F65-9621-D3372C884A48}" srcOrd="11" destOrd="0" presId="urn:microsoft.com/office/officeart/2005/8/layout/hProcess9"/>
    <dgm:cxn modelId="{CCBF3AAD-DA81-4889-A935-7F1A6FF98F3C}" type="presParOf" srcId="{78F5E0D8-DB17-4E3B-9EEC-62435E5F5A11}" destId="{CF70EEF9-AF18-4BD6-B4AA-EE5DE00EBA4E}" srcOrd="12" destOrd="0" presId="urn:microsoft.com/office/officeart/2005/8/layout/hProcess9"/>
    <dgm:cxn modelId="{06D40B3F-7C6F-48C7-81AF-5F30E3F1D342}" type="presParOf" srcId="{78F5E0D8-DB17-4E3B-9EEC-62435E5F5A11}" destId="{700678BC-E553-4D18-9C3D-DBC3559736D0}" srcOrd="13" destOrd="0" presId="urn:microsoft.com/office/officeart/2005/8/layout/hProcess9"/>
    <dgm:cxn modelId="{3167708D-4849-48F1-8B59-2DC399E199D7}" type="presParOf" srcId="{78F5E0D8-DB17-4E3B-9EEC-62435E5F5A11}" destId="{5D7ED349-253F-405E-939D-BD7298D4D45A}"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1DE6E5-78B0-4C87-96CA-75BBA10BAD55}" type="doc">
      <dgm:prSet loTypeId="urn:microsoft.com/office/officeart/2005/8/layout/matrix3" loCatId="matrix" qsTypeId="urn:microsoft.com/office/officeart/2005/8/quickstyle/simple3" qsCatId="simple" csTypeId="urn:microsoft.com/office/officeart/2005/8/colors/colorful5" csCatId="colorful" phldr="1"/>
      <dgm:spPr/>
      <dgm:t>
        <a:bodyPr/>
        <a:lstStyle/>
        <a:p>
          <a:endParaRPr lang="en-US"/>
        </a:p>
      </dgm:t>
    </dgm:pt>
    <dgm:pt modelId="{E486301C-F8F0-4570-A2EC-2DE38876C8C2}">
      <dgm:prSet phldrT="[Text]"/>
      <dgm:spPr/>
      <dgm:t>
        <a:bodyPr/>
        <a:lstStyle/>
        <a:p>
          <a:r>
            <a:rPr lang="en-US" dirty="0"/>
            <a:t>Inpatient </a:t>
          </a:r>
        </a:p>
      </dgm:t>
    </dgm:pt>
    <dgm:pt modelId="{0D8D0ABE-971D-4435-A4AF-25314B794664}" type="parTrans" cxnId="{7086B3E0-926B-4333-A453-D322C1ACF484}">
      <dgm:prSet/>
      <dgm:spPr/>
      <dgm:t>
        <a:bodyPr/>
        <a:lstStyle/>
        <a:p>
          <a:endParaRPr lang="en-US"/>
        </a:p>
      </dgm:t>
    </dgm:pt>
    <dgm:pt modelId="{C1BC34E9-795E-467B-9372-6285DCBCCCA5}" type="sibTrans" cxnId="{7086B3E0-926B-4333-A453-D322C1ACF484}">
      <dgm:prSet/>
      <dgm:spPr/>
      <dgm:t>
        <a:bodyPr/>
        <a:lstStyle/>
        <a:p>
          <a:endParaRPr lang="en-US"/>
        </a:p>
      </dgm:t>
    </dgm:pt>
    <dgm:pt modelId="{7B9C606C-DA49-4B21-8C8A-512F81AD2EA1}">
      <dgm:prSet phldrT="[Text]"/>
      <dgm:spPr/>
      <dgm:t>
        <a:bodyPr/>
        <a:lstStyle/>
        <a:p>
          <a:r>
            <a:rPr lang="en-US" dirty="0"/>
            <a:t>SUD Residential</a:t>
          </a:r>
        </a:p>
      </dgm:t>
    </dgm:pt>
    <dgm:pt modelId="{946941C8-7E30-41B6-9EDA-78165FCF5B7A}" type="parTrans" cxnId="{4386E832-30F7-478D-8E5A-AB10B7A924B2}">
      <dgm:prSet/>
      <dgm:spPr/>
      <dgm:t>
        <a:bodyPr/>
        <a:lstStyle/>
        <a:p>
          <a:endParaRPr lang="en-US"/>
        </a:p>
      </dgm:t>
    </dgm:pt>
    <dgm:pt modelId="{24EA97E8-B448-4C25-8A00-A609F22664CB}" type="sibTrans" cxnId="{4386E832-30F7-478D-8E5A-AB10B7A924B2}">
      <dgm:prSet/>
      <dgm:spPr/>
      <dgm:t>
        <a:bodyPr/>
        <a:lstStyle/>
        <a:p>
          <a:endParaRPr lang="en-US"/>
        </a:p>
      </dgm:t>
    </dgm:pt>
    <dgm:pt modelId="{DF7ECDC4-4AB6-4D80-8C09-D5D9048763F4}">
      <dgm:prSet phldrT="[Text]"/>
      <dgm:spPr/>
      <dgm:t>
        <a:bodyPr/>
        <a:lstStyle/>
        <a:p>
          <a:r>
            <a:rPr lang="en-US" dirty="0"/>
            <a:t>Outpatient </a:t>
          </a:r>
        </a:p>
      </dgm:t>
    </dgm:pt>
    <dgm:pt modelId="{B89EE00C-6F94-41AA-8359-2A442CE2201D}" type="parTrans" cxnId="{AB97DC2B-0A2F-4775-971B-30739577EE51}">
      <dgm:prSet/>
      <dgm:spPr/>
      <dgm:t>
        <a:bodyPr/>
        <a:lstStyle/>
        <a:p>
          <a:endParaRPr lang="en-US"/>
        </a:p>
      </dgm:t>
    </dgm:pt>
    <dgm:pt modelId="{87E9BE8A-5749-466F-B6AC-DDDF8E5E18CE}" type="sibTrans" cxnId="{AB97DC2B-0A2F-4775-971B-30739577EE51}">
      <dgm:prSet/>
      <dgm:spPr/>
      <dgm:t>
        <a:bodyPr/>
        <a:lstStyle/>
        <a:p>
          <a:endParaRPr lang="en-US"/>
        </a:p>
      </dgm:t>
    </dgm:pt>
    <dgm:pt modelId="{F75232B6-C531-4FDC-88A8-7B7E138FCD0D}">
      <dgm:prSet phldrT="[Text]"/>
      <dgm:spPr/>
      <dgm:t>
        <a:bodyPr/>
        <a:lstStyle/>
        <a:p>
          <a:r>
            <a:rPr lang="en-US" dirty="0"/>
            <a:t>Supportive Services</a:t>
          </a:r>
        </a:p>
      </dgm:t>
    </dgm:pt>
    <dgm:pt modelId="{B1F8E87F-4424-4C95-B906-C43E52B1E702}" type="parTrans" cxnId="{75B0D899-9547-453F-8C14-1CA3E294D8B6}">
      <dgm:prSet/>
      <dgm:spPr/>
      <dgm:t>
        <a:bodyPr/>
        <a:lstStyle/>
        <a:p>
          <a:endParaRPr lang="en-US"/>
        </a:p>
      </dgm:t>
    </dgm:pt>
    <dgm:pt modelId="{5C2B738C-60E7-4C7F-BE20-232186FDF836}" type="sibTrans" cxnId="{75B0D899-9547-453F-8C14-1CA3E294D8B6}">
      <dgm:prSet/>
      <dgm:spPr/>
      <dgm:t>
        <a:bodyPr/>
        <a:lstStyle/>
        <a:p>
          <a:endParaRPr lang="en-US"/>
        </a:p>
      </dgm:t>
    </dgm:pt>
    <dgm:pt modelId="{90E13858-EB42-4EAF-9E1B-0E23227F7443}" type="pres">
      <dgm:prSet presAssocID="{071DE6E5-78B0-4C87-96CA-75BBA10BAD55}" presName="matrix" presStyleCnt="0">
        <dgm:presLayoutVars>
          <dgm:chMax val="1"/>
          <dgm:dir/>
          <dgm:resizeHandles val="exact"/>
        </dgm:presLayoutVars>
      </dgm:prSet>
      <dgm:spPr/>
    </dgm:pt>
    <dgm:pt modelId="{8B6F14E3-47C9-4191-9CFF-8D97F41F36C0}" type="pres">
      <dgm:prSet presAssocID="{071DE6E5-78B0-4C87-96CA-75BBA10BAD55}" presName="diamond" presStyleLbl="bgShp" presStyleIdx="0" presStyleCnt="1"/>
      <dgm:spPr/>
    </dgm:pt>
    <dgm:pt modelId="{4A5B0456-BAFA-4963-90EF-C9BA67C18B69}" type="pres">
      <dgm:prSet presAssocID="{071DE6E5-78B0-4C87-96CA-75BBA10BAD55}" presName="quad1" presStyleLbl="node1" presStyleIdx="0" presStyleCnt="4">
        <dgm:presLayoutVars>
          <dgm:chMax val="0"/>
          <dgm:chPref val="0"/>
          <dgm:bulletEnabled val="1"/>
        </dgm:presLayoutVars>
      </dgm:prSet>
      <dgm:spPr/>
    </dgm:pt>
    <dgm:pt modelId="{CBFF07B8-12B5-4670-ADF1-1344CE81562A}" type="pres">
      <dgm:prSet presAssocID="{071DE6E5-78B0-4C87-96CA-75BBA10BAD55}" presName="quad2" presStyleLbl="node1" presStyleIdx="1" presStyleCnt="4">
        <dgm:presLayoutVars>
          <dgm:chMax val="0"/>
          <dgm:chPref val="0"/>
          <dgm:bulletEnabled val="1"/>
        </dgm:presLayoutVars>
      </dgm:prSet>
      <dgm:spPr/>
    </dgm:pt>
    <dgm:pt modelId="{22F6CB95-09DA-4325-ABBB-4D9661323FBB}" type="pres">
      <dgm:prSet presAssocID="{071DE6E5-78B0-4C87-96CA-75BBA10BAD55}" presName="quad3" presStyleLbl="node1" presStyleIdx="2" presStyleCnt="4">
        <dgm:presLayoutVars>
          <dgm:chMax val="0"/>
          <dgm:chPref val="0"/>
          <dgm:bulletEnabled val="1"/>
        </dgm:presLayoutVars>
      </dgm:prSet>
      <dgm:spPr/>
    </dgm:pt>
    <dgm:pt modelId="{41A683B6-83A4-4886-9AC6-3BA84BE25B17}" type="pres">
      <dgm:prSet presAssocID="{071DE6E5-78B0-4C87-96CA-75BBA10BAD55}" presName="quad4" presStyleLbl="node1" presStyleIdx="3" presStyleCnt="4">
        <dgm:presLayoutVars>
          <dgm:chMax val="0"/>
          <dgm:chPref val="0"/>
          <dgm:bulletEnabled val="1"/>
        </dgm:presLayoutVars>
      </dgm:prSet>
      <dgm:spPr/>
    </dgm:pt>
  </dgm:ptLst>
  <dgm:cxnLst>
    <dgm:cxn modelId="{AB97DC2B-0A2F-4775-971B-30739577EE51}" srcId="{071DE6E5-78B0-4C87-96CA-75BBA10BAD55}" destId="{DF7ECDC4-4AB6-4D80-8C09-D5D9048763F4}" srcOrd="2" destOrd="0" parTransId="{B89EE00C-6F94-41AA-8359-2A442CE2201D}" sibTransId="{87E9BE8A-5749-466F-B6AC-DDDF8E5E18CE}"/>
    <dgm:cxn modelId="{4386E832-30F7-478D-8E5A-AB10B7A924B2}" srcId="{071DE6E5-78B0-4C87-96CA-75BBA10BAD55}" destId="{7B9C606C-DA49-4B21-8C8A-512F81AD2EA1}" srcOrd="1" destOrd="0" parTransId="{946941C8-7E30-41B6-9EDA-78165FCF5B7A}" sibTransId="{24EA97E8-B448-4C25-8A00-A609F22664CB}"/>
    <dgm:cxn modelId="{5C290C5C-21C8-4DF5-AA0C-B1BA75825428}" type="presOf" srcId="{7B9C606C-DA49-4B21-8C8A-512F81AD2EA1}" destId="{CBFF07B8-12B5-4670-ADF1-1344CE81562A}" srcOrd="0" destOrd="0" presId="urn:microsoft.com/office/officeart/2005/8/layout/matrix3"/>
    <dgm:cxn modelId="{1BBEAF4A-C735-4B45-8EDA-06B8DDCD72D3}" type="presOf" srcId="{DF7ECDC4-4AB6-4D80-8C09-D5D9048763F4}" destId="{22F6CB95-09DA-4325-ABBB-4D9661323FBB}" srcOrd="0" destOrd="0" presId="urn:microsoft.com/office/officeart/2005/8/layout/matrix3"/>
    <dgm:cxn modelId="{ED75F07C-8533-492D-9852-7779C2F803D7}" type="presOf" srcId="{F75232B6-C531-4FDC-88A8-7B7E138FCD0D}" destId="{41A683B6-83A4-4886-9AC6-3BA84BE25B17}" srcOrd="0" destOrd="0" presId="urn:microsoft.com/office/officeart/2005/8/layout/matrix3"/>
    <dgm:cxn modelId="{F41B5491-E6F0-43A6-9614-4A06FC0E6FF7}" type="presOf" srcId="{E486301C-F8F0-4570-A2EC-2DE38876C8C2}" destId="{4A5B0456-BAFA-4963-90EF-C9BA67C18B69}" srcOrd="0" destOrd="0" presId="urn:microsoft.com/office/officeart/2005/8/layout/matrix3"/>
    <dgm:cxn modelId="{75B0D899-9547-453F-8C14-1CA3E294D8B6}" srcId="{071DE6E5-78B0-4C87-96CA-75BBA10BAD55}" destId="{F75232B6-C531-4FDC-88A8-7B7E138FCD0D}" srcOrd="3" destOrd="0" parTransId="{B1F8E87F-4424-4C95-B906-C43E52B1E702}" sibTransId="{5C2B738C-60E7-4C7F-BE20-232186FDF836}"/>
    <dgm:cxn modelId="{0D9A3FE0-EFBB-441B-8856-5A51FE29D77F}" type="presOf" srcId="{071DE6E5-78B0-4C87-96CA-75BBA10BAD55}" destId="{90E13858-EB42-4EAF-9E1B-0E23227F7443}" srcOrd="0" destOrd="0" presId="urn:microsoft.com/office/officeart/2005/8/layout/matrix3"/>
    <dgm:cxn modelId="{7086B3E0-926B-4333-A453-D322C1ACF484}" srcId="{071DE6E5-78B0-4C87-96CA-75BBA10BAD55}" destId="{E486301C-F8F0-4570-A2EC-2DE38876C8C2}" srcOrd="0" destOrd="0" parTransId="{0D8D0ABE-971D-4435-A4AF-25314B794664}" sibTransId="{C1BC34E9-795E-467B-9372-6285DCBCCCA5}"/>
    <dgm:cxn modelId="{22180D02-B4C0-4300-8411-A82EED07F88D}" type="presParOf" srcId="{90E13858-EB42-4EAF-9E1B-0E23227F7443}" destId="{8B6F14E3-47C9-4191-9CFF-8D97F41F36C0}" srcOrd="0" destOrd="0" presId="urn:microsoft.com/office/officeart/2005/8/layout/matrix3"/>
    <dgm:cxn modelId="{C164D13D-4489-4A1D-9E70-1B13A8E147A4}" type="presParOf" srcId="{90E13858-EB42-4EAF-9E1B-0E23227F7443}" destId="{4A5B0456-BAFA-4963-90EF-C9BA67C18B69}" srcOrd="1" destOrd="0" presId="urn:microsoft.com/office/officeart/2005/8/layout/matrix3"/>
    <dgm:cxn modelId="{A3150B09-6B5B-4C22-AC26-5643C75CC891}" type="presParOf" srcId="{90E13858-EB42-4EAF-9E1B-0E23227F7443}" destId="{CBFF07B8-12B5-4670-ADF1-1344CE81562A}" srcOrd="2" destOrd="0" presId="urn:microsoft.com/office/officeart/2005/8/layout/matrix3"/>
    <dgm:cxn modelId="{0CDD977C-0537-47F5-9A1A-20ED785BDD8A}" type="presParOf" srcId="{90E13858-EB42-4EAF-9E1B-0E23227F7443}" destId="{22F6CB95-09DA-4325-ABBB-4D9661323FBB}" srcOrd="3" destOrd="0" presId="urn:microsoft.com/office/officeart/2005/8/layout/matrix3"/>
    <dgm:cxn modelId="{20444F3C-175F-41FE-9D92-C85427DBDA89}" type="presParOf" srcId="{90E13858-EB42-4EAF-9E1B-0E23227F7443}" destId="{41A683B6-83A4-4886-9AC6-3BA84BE25B1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4AEBA28-575E-40AF-91F3-33F16F59B7C2}" type="doc">
      <dgm:prSet loTypeId="urn:microsoft.com/office/officeart/2005/8/layout/orgChart1" loCatId="hierarchy" qsTypeId="urn:microsoft.com/office/officeart/2005/8/quickstyle/simple5" qsCatId="simple" csTypeId="urn:microsoft.com/office/officeart/2005/8/colors/accent5_5" csCatId="accent5" phldr="1"/>
      <dgm:spPr/>
      <dgm:t>
        <a:bodyPr/>
        <a:lstStyle/>
        <a:p>
          <a:endParaRPr lang="en-US"/>
        </a:p>
      </dgm:t>
    </dgm:pt>
    <dgm:pt modelId="{75AFD4EF-E539-4951-AC64-2A99B89B560C}">
      <dgm:prSet phldrT="[Text]" custT="1"/>
      <dgm:spPr/>
      <dgm:t>
        <a:bodyPr/>
        <a:lstStyle/>
        <a:p>
          <a:r>
            <a:rPr lang="en-US" sz="1800" b="1" dirty="0"/>
            <a:t>TEAMKY Section 1115 Demonstration</a:t>
          </a:r>
        </a:p>
        <a:p>
          <a:r>
            <a:rPr lang="en-US" sz="1700" b="1" dirty="0"/>
            <a:t> (Project Number 11-W-00306/4)</a:t>
          </a:r>
        </a:p>
      </dgm:t>
    </dgm:pt>
    <dgm:pt modelId="{F52EEEA7-7610-4A08-875C-13A37DA41361}" type="parTrans" cxnId="{509A9DFB-58D8-4CC0-96BA-56A0047183DE}">
      <dgm:prSet/>
      <dgm:spPr/>
      <dgm:t>
        <a:bodyPr/>
        <a:lstStyle/>
        <a:p>
          <a:endParaRPr lang="en-US"/>
        </a:p>
      </dgm:t>
    </dgm:pt>
    <dgm:pt modelId="{F1F2D9C5-FC53-47FF-B8B4-43DA958704F8}" type="sibTrans" cxnId="{509A9DFB-58D8-4CC0-96BA-56A0047183DE}">
      <dgm:prSet/>
      <dgm:spPr/>
      <dgm:t>
        <a:bodyPr/>
        <a:lstStyle/>
        <a:p>
          <a:endParaRPr lang="en-US"/>
        </a:p>
      </dgm:t>
    </dgm:pt>
    <dgm:pt modelId="{7AECE751-B9F0-44BF-BDF1-C2B5C0C5781A}">
      <dgm:prSet phldrT="[Text]" custT="1"/>
      <dgm:spPr/>
      <dgm:t>
        <a:bodyPr/>
        <a:lstStyle/>
        <a:p>
          <a:r>
            <a:rPr lang="en-US" sz="1600" b="1" dirty="0"/>
            <a:t>SUD 1115</a:t>
          </a:r>
        </a:p>
        <a:p>
          <a:r>
            <a:rPr lang="en-US" sz="1500" b="1" dirty="0"/>
            <a:t>5-Year Extension</a:t>
          </a:r>
        </a:p>
        <a:p>
          <a:r>
            <a:rPr lang="en-US" sz="1200" b="1" dirty="0"/>
            <a:t>Pending Approval</a:t>
          </a:r>
        </a:p>
      </dgm:t>
    </dgm:pt>
    <dgm:pt modelId="{BEC01322-8BE7-4650-B24D-D758718B8EAF}" type="parTrans" cxnId="{741D3B39-0E48-4CF7-B476-56F2A15F3AE5}">
      <dgm:prSet/>
      <dgm:spPr/>
      <dgm:t>
        <a:bodyPr/>
        <a:lstStyle/>
        <a:p>
          <a:endParaRPr lang="en-US"/>
        </a:p>
      </dgm:t>
    </dgm:pt>
    <dgm:pt modelId="{78EDDD7C-1378-415D-B864-C4F64E68E5E5}" type="sibTrans" cxnId="{741D3B39-0E48-4CF7-B476-56F2A15F3AE5}">
      <dgm:prSet/>
      <dgm:spPr/>
      <dgm:t>
        <a:bodyPr/>
        <a:lstStyle/>
        <a:p>
          <a:endParaRPr lang="en-US"/>
        </a:p>
      </dgm:t>
    </dgm:pt>
    <dgm:pt modelId="{FEB3A3C8-F472-4ACC-8E12-6236FC172DA3}">
      <dgm:prSet phldrT="[Text]" custT="1"/>
      <dgm:spPr/>
      <dgm:t>
        <a:bodyPr/>
        <a:lstStyle/>
        <a:p>
          <a:r>
            <a:rPr lang="en-US" sz="1600" b="1" dirty="0"/>
            <a:t>Out of State FFCY</a:t>
          </a:r>
        </a:p>
        <a:p>
          <a:r>
            <a:rPr lang="en-US" sz="1400" b="1" dirty="0"/>
            <a:t>5-Year Extension</a:t>
          </a:r>
        </a:p>
        <a:p>
          <a:r>
            <a:rPr lang="en-US" sz="1200" b="1" dirty="0"/>
            <a:t>Pending Approval</a:t>
          </a:r>
        </a:p>
      </dgm:t>
    </dgm:pt>
    <dgm:pt modelId="{572148F1-8CF6-45B3-8053-AA8BFA50DB47}" type="parTrans" cxnId="{D8DC23E1-B617-4737-8681-AD4B87D1079D}">
      <dgm:prSet/>
      <dgm:spPr/>
      <dgm:t>
        <a:bodyPr/>
        <a:lstStyle/>
        <a:p>
          <a:endParaRPr lang="en-US"/>
        </a:p>
      </dgm:t>
    </dgm:pt>
    <dgm:pt modelId="{AD4B6BE8-5917-4CE9-9F71-9C0D93FC393C}" type="sibTrans" cxnId="{D8DC23E1-B617-4737-8681-AD4B87D1079D}">
      <dgm:prSet/>
      <dgm:spPr/>
      <dgm:t>
        <a:bodyPr/>
        <a:lstStyle/>
        <a:p>
          <a:endParaRPr lang="en-US"/>
        </a:p>
      </dgm:t>
    </dgm:pt>
    <dgm:pt modelId="{12421D4A-B171-41FF-B419-CB6BD1A14A1B}">
      <dgm:prSet custT="1"/>
      <dgm:spPr/>
      <dgm:t>
        <a:bodyPr/>
        <a:lstStyle/>
        <a:p>
          <a:r>
            <a:rPr lang="en-US" sz="1600" b="1" dirty="0"/>
            <a:t>Recuperative Care Pilot</a:t>
          </a:r>
        </a:p>
        <a:p>
          <a:r>
            <a:rPr lang="en-US" sz="1200" b="1" dirty="0"/>
            <a:t>Pending Approval</a:t>
          </a:r>
        </a:p>
        <a:p>
          <a:endParaRPr lang="en-US" sz="1400" b="1" dirty="0"/>
        </a:p>
      </dgm:t>
    </dgm:pt>
    <dgm:pt modelId="{2054B20F-F7AC-48D2-8D6E-C2C0CC6342EE}" type="parTrans" cxnId="{86AE5726-1133-4DE5-BA62-B259E570D40F}">
      <dgm:prSet/>
      <dgm:spPr/>
      <dgm:t>
        <a:bodyPr/>
        <a:lstStyle/>
        <a:p>
          <a:endParaRPr lang="en-US"/>
        </a:p>
      </dgm:t>
    </dgm:pt>
    <dgm:pt modelId="{3527CCAC-29C2-454C-9EFA-2F088F4D5BE8}" type="sibTrans" cxnId="{86AE5726-1133-4DE5-BA62-B259E570D40F}">
      <dgm:prSet/>
      <dgm:spPr/>
      <dgm:t>
        <a:bodyPr/>
        <a:lstStyle/>
        <a:p>
          <a:endParaRPr lang="en-US"/>
        </a:p>
      </dgm:t>
    </dgm:pt>
    <dgm:pt modelId="{499BAAFD-6E6E-4F6C-AF4B-7F640579717D}">
      <dgm:prSet phldrT="[Text]" custT="1"/>
      <dgm:spPr/>
      <dgm:t>
        <a:bodyPr/>
        <a:lstStyle/>
        <a:p>
          <a:r>
            <a:rPr lang="en-US" sz="1600" b="1" dirty="0"/>
            <a:t>SMI 1115</a:t>
          </a:r>
        </a:p>
        <a:p>
          <a:r>
            <a:rPr lang="en-US" sz="1200" b="1" dirty="0"/>
            <a:t>Pending Approval</a:t>
          </a:r>
        </a:p>
        <a:p>
          <a:endParaRPr lang="en-US" sz="1400" b="1" dirty="0"/>
        </a:p>
      </dgm:t>
    </dgm:pt>
    <dgm:pt modelId="{EC30B283-66EA-4BC1-AF6D-0EA1B7366722}" type="parTrans" cxnId="{8F75F31C-C5D3-485B-861B-3FD81A79F55C}">
      <dgm:prSet/>
      <dgm:spPr/>
      <dgm:t>
        <a:bodyPr/>
        <a:lstStyle/>
        <a:p>
          <a:endParaRPr lang="en-US"/>
        </a:p>
      </dgm:t>
    </dgm:pt>
    <dgm:pt modelId="{4D06F1AF-2796-43F4-8991-C92D2A5CB90C}" type="sibTrans" cxnId="{8F75F31C-C5D3-485B-861B-3FD81A79F55C}">
      <dgm:prSet/>
      <dgm:spPr/>
      <dgm:t>
        <a:bodyPr/>
        <a:lstStyle/>
        <a:p>
          <a:endParaRPr lang="en-US"/>
        </a:p>
      </dgm:t>
    </dgm:pt>
    <dgm:pt modelId="{4ADFDE15-7C2A-4412-AE69-FFBF410D8A84}">
      <dgm:prSet phldrT="[Text]" custT="1"/>
      <dgm:spPr/>
      <dgm:t>
        <a:bodyPr/>
        <a:lstStyle/>
        <a:p>
          <a:r>
            <a:rPr lang="en-US" sz="1400" b="1" dirty="0"/>
            <a:t>Recovery Residence Support Service </a:t>
          </a:r>
          <a:r>
            <a:rPr lang="en-US" sz="1200" b="1" dirty="0"/>
            <a:t>(RRSS) </a:t>
          </a:r>
        </a:p>
      </dgm:t>
    </dgm:pt>
    <dgm:pt modelId="{42C9C038-9622-40E4-A8EF-8B3972BF8993}" type="parTrans" cxnId="{9D8D44C3-1466-49BA-A7C5-89D873A584D7}">
      <dgm:prSet/>
      <dgm:spPr/>
      <dgm:t>
        <a:bodyPr/>
        <a:lstStyle/>
        <a:p>
          <a:endParaRPr lang="en-US"/>
        </a:p>
      </dgm:t>
    </dgm:pt>
    <dgm:pt modelId="{E1A22EC1-F26E-44B9-AF22-6B8AD4ECDC82}" type="sibTrans" cxnId="{9D8D44C3-1466-49BA-A7C5-89D873A584D7}">
      <dgm:prSet/>
      <dgm:spPr/>
      <dgm:t>
        <a:bodyPr/>
        <a:lstStyle/>
        <a:p>
          <a:endParaRPr lang="en-US"/>
        </a:p>
      </dgm:t>
    </dgm:pt>
    <dgm:pt modelId="{CC6F06BB-E2DF-4AA9-9294-A5610DCEA033}">
      <dgm:prSet phldrT="[Text]" custT="1"/>
      <dgm:spPr/>
      <dgm:t>
        <a:bodyPr/>
        <a:lstStyle/>
        <a:p>
          <a:r>
            <a:rPr lang="en-US" sz="1600" b="1" dirty="0"/>
            <a:t>Reentry 1115</a:t>
          </a:r>
        </a:p>
        <a:p>
          <a:r>
            <a:rPr lang="en-US" sz="1200" b="1" dirty="0"/>
            <a:t>~Approval 7/2/24</a:t>
          </a:r>
        </a:p>
      </dgm:t>
    </dgm:pt>
    <dgm:pt modelId="{BFFB4F0A-AF82-4B97-8DF0-3A4E153D776F}" type="parTrans" cxnId="{3DEBBCB6-01F1-4358-9620-4D853149E28B}">
      <dgm:prSet/>
      <dgm:spPr/>
      <dgm:t>
        <a:bodyPr/>
        <a:lstStyle/>
        <a:p>
          <a:endParaRPr lang="en-US"/>
        </a:p>
      </dgm:t>
    </dgm:pt>
    <dgm:pt modelId="{E972E4D9-E435-466E-A048-30B1BDAD423E}" type="sibTrans" cxnId="{3DEBBCB6-01F1-4358-9620-4D853149E28B}">
      <dgm:prSet/>
      <dgm:spPr/>
      <dgm:t>
        <a:bodyPr/>
        <a:lstStyle/>
        <a:p>
          <a:endParaRPr lang="en-US"/>
        </a:p>
      </dgm:t>
    </dgm:pt>
    <dgm:pt modelId="{AB07E813-C975-4CD8-8105-3E0E16F527DD}" type="pres">
      <dgm:prSet presAssocID="{24AEBA28-575E-40AF-91F3-33F16F59B7C2}" presName="hierChild1" presStyleCnt="0">
        <dgm:presLayoutVars>
          <dgm:orgChart val="1"/>
          <dgm:chPref val="1"/>
          <dgm:dir/>
          <dgm:animOne val="branch"/>
          <dgm:animLvl val="lvl"/>
          <dgm:resizeHandles/>
        </dgm:presLayoutVars>
      </dgm:prSet>
      <dgm:spPr/>
    </dgm:pt>
    <dgm:pt modelId="{92086554-B526-4CE8-9599-1D02630D9026}" type="pres">
      <dgm:prSet presAssocID="{75AFD4EF-E539-4951-AC64-2A99B89B560C}" presName="hierRoot1" presStyleCnt="0">
        <dgm:presLayoutVars>
          <dgm:hierBranch val="init"/>
        </dgm:presLayoutVars>
      </dgm:prSet>
      <dgm:spPr/>
    </dgm:pt>
    <dgm:pt modelId="{E473C57A-91A1-4B95-9AA7-F4801BCE47EB}" type="pres">
      <dgm:prSet presAssocID="{75AFD4EF-E539-4951-AC64-2A99B89B560C}" presName="rootComposite1" presStyleCnt="0"/>
      <dgm:spPr/>
    </dgm:pt>
    <dgm:pt modelId="{0421C35E-21E7-4DAE-9898-E439EAD3BF56}" type="pres">
      <dgm:prSet presAssocID="{75AFD4EF-E539-4951-AC64-2A99B89B560C}" presName="rootText1" presStyleLbl="node0" presStyleIdx="0" presStyleCnt="1" custScaleX="165789" custScaleY="146922" custLinFactNeighborY="-26921">
        <dgm:presLayoutVars>
          <dgm:chPref val="3"/>
        </dgm:presLayoutVars>
      </dgm:prSet>
      <dgm:spPr/>
    </dgm:pt>
    <dgm:pt modelId="{D93D3277-71ED-4C5B-852F-A8C39CB6A595}" type="pres">
      <dgm:prSet presAssocID="{75AFD4EF-E539-4951-AC64-2A99B89B560C}" presName="rootConnector1" presStyleLbl="node1" presStyleIdx="0" presStyleCnt="0"/>
      <dgm:spPr/>
    </dgm:pt>
    <dgm:pt modelId="{7E486AAC-01CE-49D2-AA5A-F83B8EDFE350}" type="pres">
      <dgm:prSet presAssocID="{75AFD4EF-E539-4951-AC64-2A99B89B560C}" presName="hierChild2" presStyleCnt="0"/>
      <dgm:spPr/>
    </dgm:pt>
    <dgm:pt modelId="{4CBCFE9C-05DE-4897-A60B-EB7473936335}" type="pres">
      <dgm:prSet presAssocID="{BFFB4F0A-AF82-4B97-8DF0-3A4E153D776F}" presName="Name37" presStyleLbl="parChTrans1D2" presStyleIdx="0" presStyleCnt="5"/>
      <dgm:spPr/>
    </dgm:pt>
    <dgm:pt modelId="{46C9049D-AE4D-469E-B188-6951F966E3F3}" type="pres">
      <dgm:prSet presAssocID="{CC6F06BB-E2DF-4AA9-9294-A5610DCEA033}" presName="hierRoot2" presStyleCnt="0">
        <dgm:presLayoutVars>
          <dgm:hierBranch val="init"/>
        </dgm:presLayoutVars>
      </dgm:prSet>
      <dgm:spPr/>
    </dgm:pt>
    <dgm:pt modelId="{74FB650B-1290-446B-B689-AA8F868DCD40}" type="pres">
      <dgm:prSet presAssocID="{CC6F06BB-E2DF-4AA9-9294-A5610DCEA033}" presName="rootComposite" presStyleCnt="0"/>
      <dgm:spPr/>
    </dgm:pt>
    <dgm:pt modelId="{B85C9E2D-D314-4415-A961-F532AD352BAB}" type="pres">
      <dgm:prSet presAssocID="{CC6F06BB-E2DF-4AA9-9294-A5610DCEA033}" presName="rootText" presStyleLbl="node2" presStyleIdx="0" presStyleCnt="5">
        <dgm:presLayoutVars>
          <dgm:chPref val="3"/>
        </dgm:presLayoutVars>
      </dgm:prSet>
      <dgm:spPr/>
    </dgm:pt>
    <dgm:pt modelId="{A65E2585-D16D-41B4-8648-8963D111C802}" type="pres">
      <dgm:prSet presAssocID="{CC6F06BB-E2DF-4AA9-9294-A5610DCEA033}" presName="rootConnector" presStyleLbl="node2" presStyleIdx="0" presStyleCnt="5"/>
      <dgm:spPr/>
    </dgm:pt>
    <dgm:pt modelId="{89B98579-512B-4A07-85F1-01F46889BAE8}" type="pres">
      <dgm:prSet presAssocID="{CC6F06BB-E2DF-4AA9-9294-A5610DCEA033}" presName="hierChild4" presStyleCnt="0"/>
      <dgm:spPr/>
    </dgm:pt>
    <dgm:pt modelId="{A4218A31-09FD-4593-99BE-DA5AD5062D30}" type="pres">
      <dgm:prSet presAssocID="{CC6F06BB-E2DF-4AA9-9294-A5610DCEA033}" presName="hierChild5" presStyleCnt="0"/>
      <dgm:spPr/>
    </dgm:pt>
    <dgm:pt modelId="{A0BFF00C-69D6-4606-B422-F219CA52BD9A}" type="pres">
      <dgm:prSet presAssocID="{BEC01322-8BE7-4650-B24D-D758718B8EAF}" presName="Name37" presStyleLbl="parChTrans1D2" presStyleIdx="1" presStyleCnt="5"/>
      <dgm:spPr/>
    </dgm:pt>
    <dgm:pt modelId="{47A7F3F0-9C66-4244-85F3-1F2877A65A7A}" type="pres">
      <dgm:prSet presAssocID="{7AECE751-B9F0-44BF-BDF1-C2B5C0C5781A}" presName="hierRoot2" presStyleCnt="0">
        <dgm:presLayoutVars>
          <dgm:hierBranch/>
        </dgm:presLayoutVars>
      </dgm:prSet>
      <dgm:spPr/>
    </dgm:pt>
    <dgm:pt modelId="{D0970D9B-64E9-4DDB-ACC1-AC8B92BAE90B}" type="pres">
      <dgm:prSet presAssocID="{7AECE751-B9F0-44BF-BDF1-C2B5C0C5781A}" presName="rootComposite" presStyleCnt="0"/>
      <dgm:spPr/>
    </dgm:pt>
    <dgm:pt modelId="{7F5C3F74-CC21-44D7-AAAE-CE3827E6A844}" type="pres">
      <dgm:prSet presAssocID="{7AECE751-B9F0-44BF-BDF1-C2B5C0C5781A}" presName="rootText" presStyleLbl="node2" presStyleIdx="1" presStyleCnt="5">
        <dgm:presLayoutVars>
          <dgm:chPref val="3"/>
        </dgm:presLayoutVars>
      </dgm:prSet>
      <dgm:spPr/>
    </dgm:pt>
    <dgm:pt modelId="{50697A42-8CA6-461E-A7BE-07310E96767F}" type="pres">
      <dgm:prSet presAssocID="{7AECE751-B9F0-44BF-BDF1-C2B5C0C5781A}" presName="rootConnector" presStyleLbl="node2" presStyleIdx="1" presStyleCnt="5"/>
      <dgm:spPr/>
    </dgm:pt>
    <dgm:pt modelId="{A1400E44-2483-40CC-8E31-0B0302360211}" type="pres">
      <dgm:prSet presAssocID="{7AECE751-B9F0-44BF-BDF1-C2B5C0C5781A}" presName="hierChild4" presStyleCnt="0"/>
      <dgm:spPr/>
    </dgm:pt>
    <dgm:pt modelId="{4C8606AC-E8B8-4104-AC6E-1965414B8BA0}" type="pres">
      <dgm:prSet presAssocID="{42C9C038-9622-40E4-A8EF-8B3972BF8993}" presName="Name35" presStyleLbl="parChTrans1D3" presStyleIdx="0" presStyleCnt="1"/>
      <dgm:spPr/>
    </dgm:pt>
    <dgm:pt modelId="{4BBF73C3-9A16-4F09-98F1-FAC4E7BD71E0}" type="pres">
      <dgm:prSet presAssocID="{4ADFDE15-7C2A-4412-AE69-FFBF410D8A84}" presName="hierRoot2" presStyleCnt="0">
        <dgm:presLayoutVars>
          <dgm:hierBranch val="init"/>
        </dgm:presLayoutVars>
      </dgm:prSet>
      <dgm:spPr/>
    </dgm:pt>
    <dgm:pt modelId="{2878186F-4918-4267-8BC8-31397EDF33C8}" type="pres">
      <dgm:prSet presAssocID="{4ADFDE15-7C2A-4412-AE69-FFBF410D8A84}" presName="rootComposite" presStyleCnt="0"/>
      <dgm:spPr/>
    </dgm:pt>
    <dgm:pt modelId="{C67EBE4A-96A0-4A38-9D28-324E18ECBEA0}" type="pres">
      <dgm:prSet presAssocID="{4ADFDE15-7C2A-4412-AE69-FFBF410D8A84}" presName="rootText" presStyleLbl="node3" presStyleIdx="0" presStyleCnt="1" custScaleX="71493">
        <dgm:presLayoutVars>
          <dgm:chPref val="3"/>
        </dgm:presLayoutVars>
      </dgm:prSet>
      <dgm:spPr/>
    </dgm:pt>
    <dgm:pt modelId="{E03AC3ED-1766-49B5-BD5E-20BC99742294}" type="pres">
      <dgm:prSet presAssocID="{4ADFDE15-7C2A-4412-AE69-FFBF410D8A84}" presName="rootConnector" presStyleLbl="node3" presStyleIdx="0" presStyleCnt="1"/>
      <dgm:spPr/>
    </dgm:pt>
    <dgm:pt modelId="{AC61399B-ECE9-49B4-AF61-6B68F64EB984}" type="pres">
      <dgm:prSet presAssocID="{4ADFDE15-7C2A-4412-AE69-FFBF410D8A84}" presName="hierChild4" presStyleCnt="0"/>
      <dgm:spPr/>
    </dgm:pt>
    <dgm:pt modelId="{F0F480A5-44E9-4BF1-B41E-F3961512F070}" type="pres">
      <dgm:prSet presAssocID="{4ADFDE15-7C2A-4412-AE69-FFBF410D8A84}" presName="hierChild5" presStyleCnt="0"/>
      <dgm:spPr/>
    </dgm:pt>
    <dgm:pt modelId="{EEC416B4-2E72-4465-B497-45C8D449ACDB}" type="pres">
      <dgm:prSet presAssocID="{7AECE751-B9F0-44BF-BDF1-C2B5C0C5781A}" presName="hierChild5" presStyleCnt="0"/>
      <dgm:spPr/>
    </dgm:pt>
    <dgm:pt modelId="{8CAB4217-E357-4134-9D45-0458A22E64A3}" type="pres">
      <dgm:prSet presAssocID="{572148F1-8CF6-45B3-8053-AA8BFA50DB47}" presName="Name37" presStyleLbl="parChTrans1D2" presStyleIdx="2" presStyleCnt="5"/>
      <dgm:spPr/>
    </dgm:pt>
    <dgm:pt modelId="{953AA328-3492-4256-8D15-A3BD58596C5C}" type="pres">
      <dgm:prSet presAssocID="{FEB3A3C8-F472-4ACC-8E12-6236FC172DA3}" presName="hierRoot2" presStyleCnt="0">
        <dgm:presLayoutVars>
          <dgm:hierBranch val="init"/>
        </dgm:presLayoutVars>
      </dgm:prSet>
      <dgm:spPr/>
    </dgm:pt>
    <dgm:pt modelId="{493B2C6F-FFDC-4F24-AF86-16C0EBDF7701}" type="pres">
      <dgm:prSet presAssocID="{FEB3A3C8-F472-4ACC-8E12-6236FC172DA3}" presName="rootComposite" presStyleCnt="0"/>
      <dgm:spPr/>
    </dgm:pt>
    <dgm:pt modelId="{AFCED5D3-EDFD-4456-9637-DA63552C1FEC}" type="pres">
      <dgm:prSet presAssocID="{FEB3A3C8-F472-4ACC-8E12-6236FC172DA3}" presName="rootText" presStyleLbl="node2" presStyleIdx="2" presStyleCnt="5" custScaleX="113334">
        <dgm:presLayoutVars>
          <dgm:chPref val="3"/>
        </dgm:presLayoutVars>
      </dgm:prSet>
      <dgm:spPr/>
    </dgm:pt>
    <dgm:pt modelId="{8B3B63EC-BCB9-4ECC-9538-6E78EB75042C}" type="pres">
      <dgm:prSet presAssocID="{FEB3A3C8-F472-4ACC-8E12-6236FC172DA3}" presName="rootConnector" presStyleLbl="node2" presStyleIdx="2" presStyleCnt="5"/>
      <dgm:spPr/>
    </dgm:pt>
    <dgm:pt modelId="{4196531B-43A9-48E3-8A7A-0F49CB54739A}" type="pres">
      <dgm:prSet presAssocID="{FEB3A3C8-F472-4ACC-8E12-6236FC172DA3}" presName="hierChild4" presStyleCnt="0"/>
      <dgm:spPr/>
    </dgm:pt>
    <dgm:pt modelId="{7A297EFD-A9CE-4CCA-B989-DA940DBAE22A}" type="pres">
      <dgm:prSet presAssocID="{FEB3A3C8-F472-4ACC-8E12-6236FC172DA3}" presName="hierChild5" presStyleCnt="0"/>
      <dgm:spPr/>
    </dgm:pt>
    <dgm:pt modelId="{775FF850-7701-437B-B8A4-9C65F541B654}" type="pres">
      <dgm:prSet presAssocID="{EC30B283-66EA-4BC1-AF6D-0EA1B7366722}" presName="Name37" presStyleLbl="parChTrans1D2" presStyleIdx="3" presStyleCnt="5"/>
      <dgm:spPr/>
    </dgm:pt>
    <dgm:pt modelId="{F07B7001-3A16-4C47-A99E-AD382880500D}" type="pres">
      <dgm:prSet presAssocID="{499BAAFD-6E6E-4F6C-AF4B-7F640579717D}" presName="hierRoot2" presStyleCnt="0">
        <dgm:presLayoutVars>
          <dgm:hierBranch val="init"/>
        </dgm:presLayoutVars>
      </dgm:prSet>
      <dgm:spPr/>
    </dgm:pt>
    <dgm:pt modelId="{94674AD1-CBA0-4613-BF86-A1F616F6B663}" type="pres">
      <dgm:prSet presAssocID="{499BAAFD-6E6E-4F6C-AF4B-7F640579717D}" presName="rootComposite" presStyleCnt="0"/>
      <dgm:spPr/>
    </dgm:pt>
    <dgm:pt modelId="{E81B10F2-81E9-4780-951C-8C81203E6222}" type="pres">
      <dgm:prSet presAssocID="{499BAAFD-6E6E-4F6C-AF4B-7F640579717D}" presName="rootText" presStyleLbl="node2" presStyleIdx="3" presStyleCnt="5">
        <dgm:presLayoutVars>
          <dgm:chPref val="3"/>
        </dgm:presLayoutVars>
      </dgm:prSet>
      <dgm:spPr/>
    </dgm:pt>
    <dgm:pt modelId="{03992662-C013-4D1E-9A21-602B88FFC4A8}" type="pres">
      <dgm:prSet presAssocID="{499BAAFD-6E6E-4F6C-AF4B-7F640579717D}" presName="rootConnector" presStyleLbl="node2" presStyleIdx="3" presStyleCnt="5"/>
      <dgm:spPr/>
    </dgm:pt>
    <dgm:pt modelId="{48686970-16E3-469A-A75F-5A15CA9D6C4C}" type="pres">
      <dgm:prSet presAssocID="{499BAAFD-6E6E-4F6C-AF4B-7F640579717D}" presName="hierChild4" presStyleCnt="0"/>
      <dgm:spPr/>
    </dgm:pt>
    <dgm:pt modelId="{5EBD53D9-338F-4262-80D1-0CC446814DAE}" type="pres">
      <dgm:prSet presAssocID="{499BAAFD-6E6E-4F6C-AF4B-7F640579717D}" presName="hierChild5" presStyleCnt="0"/>
      <dgm:spPr/>
    </dgm:pt>
    <dgm:pt modelId="{0533C29B-19F4-42F0-A9AB-E1C279BF7856}" type="pres">
      <dgm:prSet presAssocID="{2054B20F-F7AC-48D2-8D6E-C2C0CC6342EE}" presName="Name37" presStyleLbl="parChTrans1D2" presStyleIdx="4" presStyleCnt="5"/>
      <dgm:spPr/>
    </dgm:pt>
    <dgm:pt modelId="{D9766CED-0CF8-4C4D-B60E-D1DC9D23833F}" type="pres">
      <dgm:prSet presAssocID="{12421D4A-B171-41FF-B419-CB6BD1A14A1B}" presName="hierRoot2" presStyleCnt="0">
        <dgm:presLayoutVars>
          <dgm:hierBranch val="init"/>
        </dgm:presLayoutVars>
      </dgm:prSet>
      <dgm:spPr/>
    </dgm:pt>
    <dgm:pt modelId="{CA932445-BED6-409C-9AAF-A8C1EEF91A0F}" type="pres">
      <dgm:prSet presAssocID="{12421D4A-B171-41FF-B419-CB6BD1A14A1B}" presName="rootComposite" presStyleCnt="0"/>
      <dgm:spPr/>
    </dgm:pt>
    <dgm:pt modelId="{BF61B57B-8616-484E-95CB-EF584604DDBF}" type="pres">
      <dgm:prSet presAssocID="{12421D4A-B171-41FF-B419-CB6BD1A14A1B}" presName="rootText" presStyleLbl="node2" presStyleIdx="4" presStyleCnt="5" custScaleX="113174">
        <dgm:presLayoutVars>
          <dgm:chPref val="3"/>
        </dgm:presLayoutVars>
      </dgm:prSet>
      <dgm:spPr/>
    </dgm:pt>
    <dgm:pt modelId="{D756D725-8935-404A-9592-9AD3C4750AA6}" type="pres">
      <dgm:prSet presAssocID="{12421D4A-B171-41FF-B419-CB6BD1A14A1B}" presName="rootConnector" presStyleLbl="node2" presStyleIdx="4" presStyleCnt="5"/>
      <dgm:spPr/>
    </dgm:pt>
    <dgm:pt modelId="{0FA8AA70-90D2-4A7F-A77D-0D948FF03E0C}" type="pres">
      <dgm:prSet presAssocID="{12421D4A-B171-41FF-B419-CB6BD1A14A1B}" presName="hierChild4" presStyleCnt="0"/>
      <dgm:spPr/>
    </dgm:pt>
    <dgm:pt modelId="{4E89BCEE-D958-4AE0-9D4B-D4D6E7E6550E}" type="pres">
      <dgm:prSet presAssocID="{12421D4A-B171-41FF-B419-CB6BD1A14A1B}" presName="hierChild5" presStyleCnt="0"/>
      <dgm:spPr/>
    </dgm:pt>
    <dgm:pt modelId="{90F63CEC-6BAE-43CE-BCFC-278D53D699C2}" type="pres">
      <dgm:prSet presAssocID="{75AFD4EF-E539-4951-AC64-2A99B89B560C}" presName="hierChild3" presStyleCnt="0"/>
      <dgm:spPr/>
    </dgm:pt>
  </dgm:ptLst>
  <dgm:cxnLst>
    <dgm:cxn modelId="{0F2CD103-1186-42E1-B67B-3BB748EDB795}" type="presOf" srcId="{CC6F06BB-E2DF-4AA9-9294-A5610DCEA033}" destId="{B85C9E2D-D314-4415-A961-F532AD352BAB}" srcOrd="0" destOrd="0" presId="urn:microsoft.com/office/officeart/2005/8/layout/orgChart1"/>
    <dgm:cxn modelId="{34092D0A-8E9A-4E09-B186-AEA1F76C1B0D}" type="presOf" srcId="{572148F1-8CF6-45B3-8053-AA8BFA50DB47}" destId="{8CAB4217-E357-4134-9D45-0458A22E64A3}" srcOrd="0" destOrd="0" presId="urn:microsoft.com/office/officeart/2005/8/layout/orgChart1"/>
    <dgm:cxn modelId="{E3F9630A-A8C1-4E27-9219-5AE2668F5EE1}" type="presOf" srcId="{4ADFDE15-7C2A-4412-AE69-FFBF410D8A84}" destId="{C67EBE4A-96A0-4A38-9D28-324E18ECBEA0}" srcOrd="0" destOrd="0" presId="urn:microsoft.com/office/officeart/2005/8/layout/orgChart1"/>
    <dgm:cxn modelId="{1B12510C-6714-4D92-B652-DC33761EE50D}" type="presOf" srcId="{7AECE751-B9F0-44BF-BDF1-C2B5C0C5781A}" destId="{7F5C3F74-CC21-44D7-AAAE-CE3827E6A844}" srcOrd="0" destOrd="0" presId="urn:microsoft.com/office/officeart/2005/8/layout/orgChart1"/>
    <dgm:cxn modelId="{9203140F-353F-474C-A728-C9BF26194C3F}" type="presOf" srcId="{12421D4A-B171-41FF-B419-CB6BD1A14A1B}" destId="{D756D725-8935-404A-9592-9AD3C4750AA6}" srcOrd="1" destOrd="0" presId="urn:microsoft.com/office/officeart/2005/8/layout/orgChart1"/>
    <dgm:cxn modelId="{8F75F31C-C5D3-485B-861B-3FD81A79F55C}" srcId="{75AFD4EF-E539-4951-AC64-2A99B89B560C}" destId="{499BAAFD-6E6E-4F6C-AF4B-7F640579717D}" srcOrd="3" destOrd="0" parTransId="{EC30B283-66EA-4BC1-AF6D-0EA1B7366722}" sibTransId="{4D06F1AF-2796-43F4-8991-C92D2A5CB90C}"/>
    <dgm:cxn modelId="{86AE5726-1133-4DE5-BA62-B259E570D40F}" srcId="{75AFD4EF-E539-4951-AC64-2A99B89B560C}" destId="{12421D4A-B171-41FF-B419-CB6BD1A14A1B}" srcOrd="4" destOrd="0" parTransId="{2054B20F-F7AC-48D2-8D6E-C2C0CC6342EE}" sibTransId="{3527CCAC-29C2-454C-9EFA-2F088F4D5BE8}"/>
    <dgm:cxn modelId="{D0885F27-01FF-4C20-85D6-ADF3C012DA57}" type="presOf" srcId="{75AFD4EF-E539-4951-AC64-2A99B89B560C}" destId="{0421C35E-21E7-4DAE-9898-E439EAD3BF56}" srcOrd="0" destOrd="0" presId="urn:microsoft.com/office/officeart/2005/8/layout/orgChart1"/>
    <dgm:cxn modelId="{741D3B39-0E48-4CF7-B476-56F2A15F3AE5}" srcId="{75AFD4EF-E539-4951-AC64-2A99B89B560C}" destId="{7AECE751-B9F0-44BF-BDF1-C2B5C0C5781A}" srcOrd="1" destOrd="0" parTransId="{BEC01322-8BE7-4650-B24D-D758718B8EAF}" sibTransId="{78EDDD7C-1378-415D-B864-C4F64E68E5E5}"/>
    <dgm:cxn modelId="{4E06E248-C501-4AB0-8F2A-8D4EB0037595}" type="presOf" srcId="{42C9C038-9622-40E4-A8EF-8B3972BF8993}" destId="{4C8606AC-E8B8-4104-AC6E-1965414B8BA0}" srcOrd="0" destOrd="0" presId="urn:microsoft.com/office/officeart/2005/8/layout/orgChart1"/>
    <dgm:cxn modelId="{A18C6069-EA39-44D4-AF15-7E3F1E4F2B0A}" type="presOf" srcId="{12421D4A-B171-41FF-B419-CB6BD1A14A1B}" destId="{BF61B57B-8616-484E-95CB-EF584604DDBF}" srcOrd="0" destOrd="0" presId="urn:microsoft.com/office/officeart/2005/8/layout/orgChart1"/>
    <dgm:cxn modelId="{3D967B4D-54DB-45BA-8FD4-9F1C9B325212}" type="presOf" srcId="{EC30B283-66EA-4BC1-AF6D-0EA1B7366722}" destId="{775FF850-7701-437B-B8A4-9C65F541B654}" srcOrd="0" destOrd="0" presId="urn:microsoft.com/office/officeart/2005/8/layout/orgChart1"/>
    <dgm:cxn modelId="{9D9CB87F-C643-4820-95C1-7526367EDC90}" type="presOf" srcId="{499BAAFD-6E6E-4F6C-AF4B-7F640579717D}" destId="{03992662-C013-4D1E-9A21-602B88FFC4A8}" srcOrd="1" destOrd="0" presId="urn:microsoft.com/office/officeart/2005/8/layout/orgChart1"/>
    <dgm:cxn modelId="{8F85BF89-D7D3-4474-B775-7ED638A3A125}" type="presOf" srcId="{BEC01322-8BE7-4650-B24D-D758718B8EAF}" destId="{A0BFF00C-69D6-4606-B422-F219CA52BD9A}" srcOrd="0" destOrd="0" presId="urn:microsoft.com/office/officeart/2005/8/layout/orgChart1"/>
    <dgm:cxn modelId="{A59E7B90-48DF-424D-AB13-23C005899608}" type="presOf" srcId="{FEB3A3C8-F472-4ACC-8E12-6236FC172DA3}" destId="{8B3B63EC-BCB9-4ECC-9538-6E78EB75042C}" srcOrd="1" destOrd="0" presId="urn:microsoft.com/office/officeart/2005/8/layout/orgChart1"/>
    <dgm:cxn modelId="{4A2AB395-286B-41C4-8AFF-550646E8A900}" type="presOf" srcId="{CC6F06BB-E2DF-4AA9-9294-A5610DCEA033}" destId="{A65E2585-D16D-41B4-8648-8963D111C802}" srcOrd="1" destOrd="0" presId="urn:microsoft.com/office/officeart/2005/8/layout/orgChart1"/>
    <dgm:cxn modelId="{9D5DD896-56AE-4E04-9CD7-4705CC85FC28}" type="presOf" srcId="{2054B20F-F7AC-48D2-8D6E-C2C0CC6342EE}" destId="{0533C29B-19F4-42F0-A9AB-E1C279BF7856}" srcOrd="0" destOrd="0" presId="urn:microsoft.com/office/officeart/2005/8/layout/orgChart1"/>
    <dgm:cxn modelId="{E855AFAA-61CB-43D0-AD99-03976DE5EA9C}" type="presOf" srcId="{BFFB4F0A-AF82-4B97-8DF0-3A4E153D776F}" destId="{4CBCFE9C-05DE-4897-A60B-EB7473936335}" srcOrd="0" destOrd="0" presId="urn:microsoft.com/office/officeart/2005/8/layout/orgChart1"/>
    <dgm:cxn modelId="{CD273EAB-B1FC-4010-833D-C49CA07685CA}" type="presOf" srcId="{FEB3A3C8-F472-4ACC-8E12-6236FC172DA3}" destId="{AFCED5D3-EDFD-4456-9637-DA63552C1FEC}" srcOrd="0" destOrd="0" presId="urn:microsoft.com/office/officeart/2005/8/layout/orgChart1"/>
    <dgm:cxn modelId="{3DEBBCB6-01F1-4358-9620-4D853149E28B}" srcId="{75AFD4EF-E539-4951-AC64-2A99B89B560C}" destId="{CC6F06BB-E2DF-4AA9-9294-A5610DCEA033}" srcOrd="0" destOrd="0" parTransId="{BFFB4F0A-AF82-4B97-8DF0-3A4E153D776F}" sibTransId="{E972E4D9-E435-466E-A048-30B1BDAD423E}"/>
    <dgm:cxn modelId="{604170BD-7B19-4310-A776-2CB84B97FE46}" type="presOf" srcId="{75AFD4EF-E539-4951-AC64-2A99B89B560C}" destId="{D93D3277-71ED-4C5B-852F-A8C39CB6A595}" srcOrd="1" destOrd="0" presId="urn:microsoft.com/office/officeart/2005/8/layout/orgChart1"/>
    <dgm:cxn modelId="{9D8D44C3-1466-49BA-A7C5-89D873A584D7}" srcId="{7AECE751-B9F0-44BF-BDF1-C2B5C0C5781A}" destId="{4ADFDE15-7C2A-4412-AE69-FFBF410D8A84}" srcOrd="0" destOrd="0" parTransId="{42C9C038-9622-40E4-A8EF-8B3972BF8993}" sibTransId="{E1A22EC1-F26E-44B9-AF22-6B8AD4ECDC82}"/>
    <dgm:cxn modelId="{41043CCC-AE13-48FA-A3FC-F31869952DBB}" type="presOf" srcId="{24AEBA28-575E-40AF-91F3-33F16F59B7C2}" destId="{AB07E813-C975-4CD8-8105-3E0E16F527DD}" srcOrd="0" destOrd="0" presId="urn:microsoft.com/office/officeart/2005/8/layout/orgChart1"/>
    <dgm:cxn modelId="{80E557CF-0D80-4C91-8455-C7CDB8B0A818}" type="presOf" srcId="{499BAAFD-6E6E-4F6C-AF4B-7F640579717D}" destId="{E81B10F2-81E9-4780-951C-8C81203E6222}" srcOrd="0" destOrd="0" presId="urn:microsoft.com/office/officeart/2005/8/layout/orgChart1"/>
    <dgm:cxn modelId="{C13D67D5-693D-44D1-A91D-2F9FE781220C}" type="presOf" srcId="{7AECE751-B9F0-44BF-BDF1-C2B5C0C5781A}" destId="{50697A42-8CA6-461E-A7BE-07310E96767F}" srcOrd="1" destOrd="0" presId="urn:microsoft.com/office/officeart/2005/8/layout/orgChart1"/>
    <dgm:cxn modelId="{D8DC23E1-B617-4737-8681-AD4B87D1079D}" srcId="{75AFD4EF-E539-4951-AC64-2A99B89B560C}" destId="{FEB3A3C8-F472-4ACC-8E12-6236FC172DA3}" srcOrd="2" destOrd="0" parTransId="{572148F1-8CF6-45B3-8053-AA8BFA50DB47}" sibTransId="{AD4B6BE8-5917-4CE9-9F71-9C0D93FC393C}"/>
    <dgm:cxn modelId="{4956A1E1-72A1-4BFC-902A-F491AF58D2EF}" type="presOf" srcId="{4ADFDE15-7C2A-4412-AE69-FFBF410D8A84}" destId="{E03AC3ED-1766-49B5-BD5E-20BC99742294}" srcOrd="1" destOrd="0" presId="urn:microsoft.com/office/officeart/2005/8/layout/orgChart1"/>
    <dgm:cxn modelId="{509A9DFB-58D8-4CC0-96BA-56A0047183DE}" srcId="{24AEBA28-575E-40AF-91F3-33F16F59B7C2}" destId="{75AFD4EF-E539-4951-AC64-2A99B89B560C}" srcOrd="0" destOrd="0" parTransId="{F52EEEA7-7610-4A08-875C-13A37DA41361}" sibTransId="{F1F2D9C5-FC53-47FF-B8B4-43DA958704F8}"/>
    <dgm:cxn modelId="{F1D7CB6B-A0BF-4DA3-B6AB-78D475048E3C}" type="presParOf" srcId="{AB07E813-C975-4CD8-8105-3E0E16F527DD}" destId="{92086554-B526-4CE8-9599-1D02630D9026}" srcOrd="0" destOrd="0" presId="urn:microsoft.com/office/officeart/2005/8/layout/orgChart1"/>
    <dgm:cxn modelId="{0702334E-C856-45D4-A4BD-E36238632A78}" type="presParOf" srcId="{92086554-B526-4CE8-9599-1D02630D9026}" destId="{E473C57A-91A1-4B95-9AA7-F4801BCE47EB}" srcOrd="0" destOrd="0" presId="urn:microsoft.com/office/officeart/2005/8/layout/orgChart1"/>
    <dgm:cxn modelId="{A59A70C1-3FF9-4FA5-8398-A2ABC6D1A42D}" type="presParOf" srcId="{E473C57A-91A1-4B95-9AA7-F4801BCE47EB}" destId="{0421C35E-21E7-4DAE-9898-E439EAD3BF56}" srcOrd="0" destOrd="0" presId="urn:microsoft.com/office/officeart/2005/8/layout/orgChart1"/>
    <dgm:cxn modelId="{1B5863C2-1854-43A2-B41C-FDDDD706D628}" type="presParOf" srcId="{E473C57A-91A1-4B95-9AA7-F4801BCE47EB}" destId="{D93D3277-71ED-4C5B-852F-A8C39CB6A595}" srcOrd="1" destOrd="0" presId="urn:microsoft.com/office/officeart/2005/8/layout/orgChart1"/>
    <dgm:cxn modelId="{A9496EE4-7B39-4C8D-B9E0-91610623ACDE}" type="presParOf" srcId="{92086554-B526-4CE8-9599-1D02630D9026}" destId="{7E486AAC-01CE-49D2-AA5A-F83B8EDFE350}" srcOrd="1" destOrd="0" presId="urn:microsoft.com/office/officeart/2005/8/layout/orgChart1"/>
    <dgm:cxn modelId="{314BC569-5154-4154-A7D9-1946C0545F81}" type="presParOf" srcId="{7E486AAC-01CE-49D2-AA5A-F83B8EDFE350}" destId="{4CBCFE9C-05DE-4897-A60B-EB7473936335}" srcOrd="0" destOrd="0" presId="urn:microsoft.com/office/officeart/2005/8/layout/orgChart1"/>
    <dgm:cxn modelId="{651DA226-EAAA-44EC-8062-AB704071CC2E}" type="presParOf" srcId="{7E486AAC-01CE-49D2-AA5A-F83B8EDFE350}" destId="{46C9049D-AE4D-469E-B188-6951F966E3F3}" srcOrd="1" destOrd="0" presId="urn:microsoft.com/office/officeart/2005/8/layout/orgChart1"/>
    <dgm:cxn modelId="{A96E74C8-C6EC-41E6-9C4D-C95913C0F084}" type="presParOf" srcId="{46C9049D-AE4D-469E-B188-6951F966E3F3}" destId="{74FB650B-1290-446B-B689-AA8F868DCD40}" srcOrd="0" destOrd="0" presId="urn:microsoft.com/office/officeart/2005/8/layout/orgChart1"/>
    <dgm:cxn modelId="{B60C993A-F310-4452-B4DC-98182096AB1D}" type="presParOf" srcId="{74FB650B-1290-446B-B689-AA8F868DCD40}" destId="{B85C9E2D-D314-4415-A961-F532AD352BAB}" srcOrd="0" destOrd="0" presId="urn:microsoft.com/office/officeart/2005/8/layout/orgChart1"/>
    <dgm:cxn modelId="{1E011C64-3C6A-4235-A592-D876379F5E58}" type="presParOf" srcId="{74FB650B-1290-446B-B689-AA8F868DCD40}" destId="{A65E2585-D16D-41B4-8648-8963D111C802}" srcOrd="1" destOrd="0" presId="urn:microsoft.com/office/officeart/2005/8/layout/orgChart1"/>
    <dgm:cxn modelId="{5BA6B974-4FFE-4390-94CF-5DC8E9E477AE}" type="presParOf" srcId="{46C9049D-AE4D-469E-B188-6951F966E3F3}" destId="{89B98579-512B-4A07-85F1-01F46889BAE8}" srcOrd="1" destOrd="0" presId="urn:microsoft.com/office/officeart/2005/8/layout/orgChart1"/>
    <dgm:cxn modelId="{9C742F0C-7AD2-4D65-BED3-1B77FECDF1B0}" type="presParOf" srcId="{46C9049D-AE4D-469E-B188-6951F966E3F3}" destId="{A4218A31-09FD-4593-99BE-DA5AD5062D30}" srcOrd="2" destOrd="0" presId="urn:microsoft.com/office/officeart/2005/8/layout/orgChart1"/>
    <dgm:cxn modelId="{7C66D038-9258-45D3-8AFA-AE173B987537}" type="presParOf" srcId="{7E486AAC-01CE-49D2-AA5A-F83B8EDFE350}" destId="{A0BFF00C-69D6-4606-B422-F219CA52BD9A}" srcOrd="2" destOrd="0" presId="urn:microsoft.com/office/officeart/2005/8/layout/orgChart1"/>
    <dgm:cxn modelId="{50FB6060-5006-4C47-8AE8-C4899677C126}" type="presParOf" srcId="{7E486AAC-01CE-49D2-AA5A-F83B8EDFE350}" destId="{47A7F3F0-9C66-4244-85F3-1F2877A65A7A}" srcOrd="3" destOrd="0" presId="urn:microsoft.com/office/officeart/2005/8/layout/orgChart1"/>
    <dgm:cxn modelId="{4ADC0EA4-54A6-4638-B513-1F3C0EA75C03}" type="presParOf" srcId="{47A7F3F0-9C66-4244-85F3-1F2877A65A7A}" destId="{D0970D9B-64E9-4DDB-ACC1-AC8B92BAE90B}" srcOrd="0" destOrd="0" presId="urn:microsoft.com/office/officeart/2005/8/layout/orgChart1"/>
    <dgm:cxn modelId="{3332F6AD-B6AD-4EFC-926E-8EF9FB8AA72E}" type="presParOf" srcId="{D0970D9B-64E9-4DDB-ACC1-AC8B92BAE90B}" destId="{7F5C3F74-CC21-44D7-AAAE-CE3827E6A844}" srcOrd="0" destOrd="0" presId="urn:microsoft.com/office/officeart/2005/8/layout/orgChart1"/>
    <dgm:cxn modelId="{AA99BFA5-1217-4C55-B008-CB4846958C2B}" type="presParOf" srcId="{D0970D9B-64E9-4DDB-ACC1-AC8B92BAE90B}" destId="{50697A42-8CA6-461E-A7BE-07310E96767F}" srcOrd="1" destOrd="0" presId="urn:microsoft.com/office/officeart/2005/8/layout/orgChart1"/>
    <dgm:cxn modelId="{5D515550-2689-47B0-BC36-A0026BE19353}" type="presParOf" srcId="{47A7F3F0-9C66-4244-85F3-1F2877A65A7A}" destId="{A1400E44-2483-40CC-8E31-0B0302360211}" srcOrd="1" destOrd="0" presId="urn:microsoft.com/office/officeart/2005/8/layout/orgChart1"/>
    <dgm:cxn modelId="{25561E4B-B93E-4F7F-953F-BFDD14C24A36}" type="presParOf" srcId="{A1400E44-2483-40CC-8E31-0B0302360211}" destId="{4C8606AC-E8B8-4104-AC6E-1965414B8BA0}" srcOrd="0" destOrd="0" presId="urn:microsoft.com/office/officeart/2005/8/layout/orgChart1"/>
    <dgm:cxn modelId="{05BA75FF-DB89-4CA9-A149-13BC801E0427}" type="presParOf" srcId="{A1400E44-2483-40CC-8E31-0B0302360211}" destId="{4BBF73C3-9A16-4F09-98F1-FAC4E7BD71E0}" srcOrd="1" destOrd="0" presId="urn:microsoft.com/office/officeart/2005/8/layout/orgChart1"/>
    <dgm:cxn modelId="{358C5CDC-23B2-4E21-BD43-F99B49A01CD3}" type="presParOf" srcId="{4BBF73C3-9A16-4F09-98F1-FAC4E7BD71E0}" destId="{2878186F-4918-4267-8BC8-31397EDF33C8}" srcOrd="0" destOrd="0" presId="urn:microsoft.com/office/officeart/2005/8/layout/orgChart1"/>
    <dgm:cxn modelId="{6437AC37-2A5F-4E9B-AC00-99F68A0A43A4}" type="presParOf" srcId="{2878186F-4918-4267-8BC8-31397EDF33C8}" destId="{C67EBE4A-96A0-4A38-9D28-324E18ECBEA0}" srcOrd="0" destOrd="0" presId="urn:microsoft.com/office/officeart/2005/8/layout/orgChart1"/>
    <dgm:cxn modelId="{2539F102-8834-44AC-8682-F5D5E1F37B6E}" type="presParOf" srcId="{2878186F-4918-4267-8BC8-31397EDF33C8}" destId="{E03AC3ED-1766-49B5-BD5E-20BC99742294}" srcOrd="1" destOrd="0" presId="urn:microsoft.com/office/officeart/2005/8/layout/orgChart1"/>
    <dgm:cxn modelId="{85421205-DCFB-4638-9518-5F6246118E0E}" type="presParOf" srcId="{4BBF73C3-9A16-4F09-98F1-FAC4E7BD71E0}" destId="{AC61399B-ECE9-49B4-AF61-6B68F64EB984}" srcOrd="1" destOrd="0" presId="urn:microsoft.com/office/officeart/2005/8/layout/orgChart1"/>
    <dgm:cxn modelId="{B5AEA3F6-AD71-4E40-949A-5C125B7C4604}" type="presParOf" srcId="{4BBF73C3-9A16-4F09-98F1-FAC4E7BD71E0}" destId="{F0F480A5-44E9-4BF1-B41E-F3961512F070}" srcOrd="2" destOrd="0" presId="urn:microsoft.com/office/officeart/2005/8/layout/orgChart1"/>
    <dgm:cxn modelId="{87276B03-DE4C-461E-AAB2-5D2825613229}" type="presParOf" srcId="{47A7F3F0-9C66-4244-85F3-1F2877A65A7A}" destId="{EEC416B4-2E72-4465-B497-45C8D449ACDB}" srcOrd="2" destOrd="0" presId="urn:microsoft.com/office/officeart/2005/8/layout/orgChart1"/>
    <dgm:cxn modelId="{B5C3B325-B047-4B39-ABB2-F97C33316533}" type="presParOf" srcId="{7E486AAC-01CE-49D2-AA5A-F83B8EDFE350}" destId="{8CAB4217-E357-4134-9D45-0458A22E64A3}" srcOrd="4" destOrd="0" presId="urn:microsoft.com/office/officeart/2005/8/layout/orgChart1"/>
    <dgm:cxn modelId="{61FC7221-1D69-48EE-AF49-3332A853D9EB}" type="presParOf" srcId="{7E486AAC-01CE-49D2-AA5A-F83B8EDFE350}" destId="{953AA328-3492-4256-8D15-A3BD58596C5C}" srcOrd="5" destOrd="0" presId="urn:microsoft.com/office/officeart/2005/8/layout/orgChart1"/>
    <dgm:cxn modelId="{EFF559CE-320E-4959-8BFD-048DBFAB63D4}" type="presParOf" srcId="{953AA328-3492-4256-8D15-A3BD58596C5C}" destId="{493B2C6F-FFDC-4F24-AF86-16C0EBDF7701}" srcOrd="0" destOrd="0" presId="urn:microsoft.com/office/officeart/2005/8/layout/orgChart1"/>
    <dgm:cxn modelId="{1E53AE19-B3A7-4DE0-8613-68A7B27E0AE8}" type="presParOf" srcId="{493B2C6F-FFDC-4F24-AF86-16C0EBDF7701}" destId="{AFCED5D3-EDFD-4456-9637-DA63552C1FEC}" srcOrd="0" destOrd="0" presId="urn:microsoft.com/office/officeart/2005/8/layout/orgChart1"/>
    <dgm:cxn modelId="{811E5DC7-9E01-4BCE-9AD6-7FB49549542B}" type="presParOf" srcId="{493B2C6F-FFDC-4F24-AF86-16C0EBDF7701}" destId="{8B3B63EC-BCB9-4ECC-9538-6E78EB75042C}" srcOrd="1" destOrd="0" presId="urn:microsoft.com/office/officeart/2005/8/layout/orgChart1"/>
    <dgm:cxn modelId="{59C8A92C-D050-4D60-BD17-BEC48CD1B038}" type="presParOf" srcId="{953AA328-3492-4256-8D15-A3BD58596C5C}" destId="{4196531B-43A9-48E3-8A7A-0F49CB54739A}" srcOrd="1" destOrd="0" presId="urn:microsoft.com/office/officeart/2005/8/layout/orgChart1"/>
    <dgm:cxn modelId="{4D15A71C-0805-4D3A-88DD-6E09953A24B7}" type="presParOf" srcId="{953AA328-3492-4256-8D15-A3BD58596C5C}" destId="{7A297EFD-A9CE-4CCA-B989-DA940DBAE22A}" srcOrd="2" destOrd="0" presId="urn:microsoft.com/office/officeart/2005/8/layout/orgChart1"/>
    <dgm:cxn modelId="{9F130C75-B6CA-40C7-A5F8-D814CBDB7084}" type="presParOf" srcId="{7E486AAC-01CE-49D2-AA5A-F83B8EDFE350}" destId="{775FF850-7701-437B-B8A4-9C65F541B654}" srcOrd="6" destOrd="0" presId="urn:microsoft.com/office/officeart/2005/8/layout/orgChart1"/>
    <dgm:cxn modelId="{4C0F6EBA-1B84-4996-8AFF-36801BBABD13}" type="presParOf" srcId="{7E486AAC-01CE-49D2-AA5A-F83B8EDFE350}" destId="{F07B7001-3A16-4C47-A99E-AD382880500D}" srcOrd="7" destOrd="0" presId="urn:microsoft.com/office/officeart/2005/8/layout/orgChart1"/>
    <dgm:cxn modelId="{C3A2D2CF-3943-47F9-834B-3C6248C99FC4}" type="presParOf" srcId="{F07B7001-3A16-4C47-A99E-AD382880500D}" destId="{94674AD1-CBA0-4613-BF86-A1F616F6B663}" srcOrd="0" destOrd="0" presId="urn:microsoft.com/office/officeart/2005/8/layout/orgChart1"/>
    <dgm:cxn modelId="{9DF30B23-1781-4BB2-B402-3FFA8CE70A8F}" type="presParOf" srcId="{94674AD1-CBA0-4613-BF86-A1F616F6B663}" destId="{E81B10F2-81E9-4780-951C-8C81203E6222}" srcOrd="0" destOrd="0" presId="urn:microsoft.com/office/officeart/2005/8/layout/orgChart1"/>
    <dgm:cxn modelId="{4B558AC4-98A5-442D-A7AF-19A29478D565}" type="presParOf" srcId="{94674AD1-CBA0-4613-BF86-A1F616F6B663}" destId="{03992662-C013-4D1E-9A21-602B88FFC4A8}" srcOrd="1" destOrd="0" presId="urn:microsoft.com/office/officeart/2005/8/layout/orgChart1"/>
    <dgm:cxn modelId="{51465489-478A-409C-8F29-5459051FB9A7}" type="presParOf" srcId="{F07B7001-3A16-4C47-A99E-AD382880500D}" destId="{48686970-16E3-469A-A75F-5A15CA9D6C4C}" srcOrd="1" destOrd="0" presId="urn:microsoft.com/office/officeart/2005/8/layout/orgChart1"/>
    <dgm:cxn modelId="{F39A8028-FB4B-4F80-B7F1-0FC37C141BBD}" type="presParOf" srcId="{F07B7001-3A16-4C47-A99E-AD382880500D}" destId="{5EBD53D9-338F-4262-80D1-0CC446814DAE}" srcOrd="2" destOrd="0" presId="urn:microsoft.com/office/officeart/2005/8/layout/orgChart1"/>
    <dgm:cxn modelId="{A7A860D6-69D2-4BAD-BDF8-F078238ECFA4}" type="presParOf" srcId="{7E486AAC-01CE-49D2-AA5A-F83B8EDFE350}" destId="{0533C29B-19F4-42F0-A9AB-E1C279BF7856}" srcOrd="8" destOrd="0" presId="urn:microsoft.com/office/officeart/2005/8/layout/orgChart1"/>
    <dgm:cxn modelId="{CA40FDC1-77C8-4C65-B19D-39067B9421E1}" type="presParOf" srcId="{7E486AAC-01CE-49D2-AA5A-F83B8EDFE350}" destId="{D9766CED-0CF8-4C4D-B60E-D1DC9D23833F}" srcOrd="9" destOrd="0" presId="urn:microsoft.com/office/officeart/2005/8/layout/orgChart1"/>
    <dgm:cxn modelId="{10B7D23B-73B1-4951-ADBB-FF31354BF1B2}" type="presParOf" srcId="{D9766CED-0CF8-4C4D-B60E-D1DC9D23833F}" destId="{CA932445-BED6-409C-9AAF-A8C1EEF91A0F}" srcOrd="0" destOrd="0" presId="urn:microsoft.com/office/officeart/2005/8/layout/orgChart1"/>
    <dgm:cxn modelId="{E9A80666-796C-4A36-974C-2A697F52D14A}" type="presParOf" srcId="{CA932445-BED6-409C-9AAF-A8C1EEF91A0F}" destId="{BF61B57B-8616-484E-95CB-EF584604DDBF}" srcOrd="0" destOrd="0" presId="urn:microsoft.com/office/officeart/2005/8/layout/orgChart1"/>
    <dgm:cxn modelId="{A0EA6D2E-BA1A-4CED-A003-D508FD2DCAF3}" type="presParOf" srcId="{CA932445-BED6-409C-9AAF-A8C1EEF91A0F}" destId="{D756D725-8935-404A-9592-9AD3C4750AA6}" srcOrd="1" destOrd="0" presId="urn:microsoft.com/office/officeart/2005/8/layout/orgChart1"/>
    <dgm:cxn modelId="{3B5C1B06-1D12-42F1-8BF8-2C9BF8942062}" type="presParOf" srcId="{D9766CED-0CF8-4C4D-B60E-D1DC9D23833F}" destId="{0FA8AA70-90D2-4A7F-A77D-0D948FF03E0C}" srcOrd="1" destOrd="0" presId="urn:microsoft.com/office/officeart/2005/8/layout/orgChart1"/>
    <dgm:cxn modelId="{0A1F90F7-5524-4A17-9ACE-0AD9FB57F932}" type="presParOf" srcId="{D9766CED-0CF8-4C4D-B60E-D1DC9D23833F}" destId="{4E89BCEE-D958-4AE0-9D4B-D4D6E7E6550E}" srcOrd="2" destOrd="0" presId="urn:microsoft.com/office/officeart/2005/8/layout/orgChart1"/>
    <dgm:cxn modelId="{8F82E512-7806-4DD7-82C3-E7D3BBA66CDC}" type="presParOf" srcId="{92086554-B526-4CE8-9599-1D02630D9026}" destId="{90F63CEC-6BAE-43CE-BCFC-278D53D699C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4F489B-140D-4D86-AA9D-D8BD1365D6B5}"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B584C431-D15D-4E70-8763-0144AF430E85}">
      <dgm:prSet/>
      <dgm:spPr>
        <a:gradFill rotWithShape="0">
          <a:gsLst>
            <a:gs pos="25000">
              <a:srgbClr val="003865"/>
            </a:gs>
            <a:gs pos="0">
              <a:srgbClr val="003865"/>
            </a:gs>
            <a:gs pos="50000">
              <a:srgbClr val="003865"/>
            </a:gs>
            <a:gs pos="100000">
              <a:srgbClr val="003865"/>
            </a:gs>
          </a:gsLst>
        </a:gradFill>
      </dgm:spPr>
      <dgm:t>
        <a:bodyPr/>
        <a:lstStyle/>
        <a:p>
          <a:r>
            <a:rPr lang="en-US" dirty="0"/>
            <a:t>Approximately 7,150 dentures</a:t>
          </a:r>
        </a:p>
      </dgm:t>
    </dgm:pt>
    <dgm:pt modelId="{8B93667D-6462-4105-8908-6B4DEEB4D0BE}" type="parTrans" cxnId="{33CCC441-156F-4ED4-BF78-C84BD16EB2B4}">
      <dgm:prSet/>
      <dgm:spPr/>
      <dgm:t>
        <a:bodyPr/>
        <a:lstStyle/>
        <a:p>
          <a:endParaRPr lang="en-US"/>
        </a:p>
      </dgm:t>
    </dgm:pt>
    <dgm:pt modelId="{0BD09328-0E81-4501-86AF-6C1D80726FC7}" type="sibTrans" cxnId="{33CCC441-156F-4ED4-BF78-C84BD16EB2B4}">
      <dgm:prSet/>
      <dgm:spPr/>
      <dgm:t>
        <a:bodyPr/>
        <a:lstStyle/>
        <a:p>
          <a:endParaRPr lang="en-US"/>
        </a:p>
      </dgm:t>
    </dgm:pt>
    <dgm:pt modelId="{5D7C6281-1F9A-4312-8AF5-4C09AB6F23E1}">
      <dgm:prSet/>
      <dgm:spPr>
        <a:gradFill rotWithShape="0">
          <a:gsLst>
            <a:gs pos="0">
              <a:srgbClr val="61B3E3"/>
            </a:gs>
            <a:gs pos="0">
              <a:srgbClr val="64B3E1"/>
            </a:gs>
            <a:gs pos="0">
              <a:srgbClr val="73B2D7"/>
            </a:gs>
            <a:gs pos="0">
              <a:srgbClr val="87B1CA"/>
            </a:gs>
            <a:gs pos="0">
              <a:schemeClr val="accent3">
                <a:hueOff val="0"/>
                <a:satOff val="0"/>
                <a:lumOff val="0"/>
                <a:alphaOff val="0"/>
                <a:satMod val="103000"/>
                <a:lumMod val="102000"/>
                <a:tint val="94000"/>
              </a:schemeClr>
            </a:gs>
            <a:gs pos="2000">
              <a:srgbClr val="5EB3E4"/>
            </a:gs>
          </a:gsLst>
        </a:gradFill>
      </dgm:spPr>
      <dgm:t>
        <a:bodyPr/>
        <a:lstStyle/>
        <a:p>
          <a:r>
            <a:rPr lang="en-US" dirty="0"/>
            <a:t>Over 2,500 crowns</a:t>
          </a:r>
        </a:p>
      </dgm:t>
    </dgm:pt>
    <dgm:pt modelId="{A3FB7731-62FF-466A-851B-C87AA0AB82C1}" type="parTrans" cxnId="{8B6311B5-7BC7-44AF-BFA5-2EFC11278179}">
      <dgm:prSet/>
      <dgm:spPr/>
      <dgm:t>
        <a:bodyPr/>
        <a:lstStyle/>
        <a:p>
          <a:endParaRPr lang="en-US"/>
        </a:p>
      </dgm:t>
    </dgm:pt>
    <dgm:pt modelId="{2C216EA6-77D7-4956-94A1-A2AA5B7B3AC5}" type="sibTrans" cxnId="{8B6311B5-7BC7-44AF-BFA5-2EFC11278179}">
      <dgm:prSet/>
      <dgm:spPr/>
      <dgm:t>
        <a:bodyPr/>
        <a:lstStyle/>
        <a:p>
          <a:endParaRPr lang="en-US"/>
        </a:p>
      </dgm:t>
    </dgm:pt>
    <dgm:pt modelId="{B0E9509A-F3EB-4E90-8EDE-61399028D97E}">
      <dgm:prSet/>
      <dgm:spPr>
        <a:gradFill rotWithShape="0">
          <a:gsLst>
            <a:gs pos="100000">
              <a:srgbClr val="CDC935"/>
            </a:gs>
            <a:gs pos="100000">
              <a:srgbClr val="CDC935"/>
            </a:gs>
            <a:gs pos="100000">
              <a:schemeClr val="accent4">
                <a:hueOff val="0"/>
                <a:satOff val="0"/>
                <a:lumOff val="0"/>
                <a:alphaOff val="0"/>
                <a:lumMod val="99000"/>
                <a:satMod val="120000"/>
                <a:shade val="78000"/>
              </a:schemeClr>
            </a:gs>
          </a:gsLst>
        </a:gradFill>
      </dgm:spPr>
      <dgm:t>
        <a:bodyPr/>
        <a:lstStyle/>
        <a:p>
          <a:r>
            <a:rPr lang="en-US" dirty="0"/>
            <a:t>831 root canals</a:t>
          </a:r>
        </a:p>
      </dgm:t>
    </dgm:pt>
    <dgm:pt modelId="{1BFA2E46-C5F7-4537-B9D1-C9CD763C75DA}" type="parTrans" cxnId="{D6B5FEAB-5121-4BC1-BD77-7A16A8056923}">
      <dgm:prSet/>
      <dgm:spPr/>
      <dgm:t>
        <a:bodyPr/>
        <a:lstStyle/>
        <a:p>
          <a:endParaRPr lang="en-US"/>
        </a:p>
      </dgm:t>
    </dgm:pt>
    <dgm:pt modelId="{9264899B-DAE9-476C-BE09-6BBB510081C3}" type="sibTrans" cxnId="{D6B5FEAB-5121-4BC1-BD77-7A16A8056923}">
      <dgm:prSet/>
      <dgm:spPr/>
      <dgm:t>
        <a:bodyPr/>
        <a:lstStyle/>
        <a:p>
          <a:endParaRPr lang="en-US"/>
        </a:p>
      </dgm:t>
    </dgm:pt>
    <dgm:pt modelId="{4F94D2A7-CD0F-4792-AED8-50E69A9C7C70}">
      <dgm:prSet/>
      <dgm:spPr>
        <a:gradFill rotWithShape="0">
          <a:gsLst>
            <a:gs pos="99000">
              <a:srgbClr val="4F859F"/>
            </a:gs>
            <a:gs pos="100000">
              <a:srgbClr val="6B896B"/>
            </a:gs>
            <a:gs pos="100000">
              <a:schemeClr val="accent5">
                <a:hueOff val="0"/>
                <a:satOff val="0"/>
                <a:lumOff val="0"/>
                <a:alphaOff val="0"/>
                <a:lumMod val="99000"/>
                <a:satMod val="120000"/>
                <a:shade val="78000"/>
              </a:schemeClr>
            </a:gs>
          </a:gsLst>
        </a:gradFill>
      </dgm:spPr>
      <dgm:t>
        <a:bodyPr/>
        <a:lstStyle/>
        <a:p>
          <a:r>
            <a:rPr lang="en-US" dirty="0"/>
            <a:t>150 hearing aids</a:t>
          </a:r>
        </a:p>
      </dgm:t>
    </dgm:pt>
    <dgm:pt modelId="{635C05E7-9A25-4B2E-A1E7-99A27D52460B}" type="parTrans" cxnId="{94A1F221-2299-4878-9ABB-9DC68AD9FCED}">
      <dgm:prSet/>
      <dgm:spPr/>
      <dgm:t>
        <a:bodyPr/>
        <a:lstStyle/>
        <a:p>
          <a:endParaRPr lang="en-US"/>
        </a:p>
      </dgm:t>
    </dgm:pt>
    <dgm:pt modelId="{9CBC9F64-4F0C-4011-81E2-BD930A78D553}" type="sibTrans" cxnId="{94A1F221-2299-4878-9ABB-9DC68AD9FCED}">
      <dgm:prSet/>
      <dgm:spPr/>
      <dgm:t>
        <a:bodyPr/>
        <a:lstStyle/>
        <a:p>
          <a:endParaRPr lang="en-US"/>
        </a:p>
      </dgm:t>
    </dgm:pt>
    <dgm:pt modelId="{65446F87-50CA-4EFE-B716-8752B2A82ECC}">
      <dgm:prSet/>
      <dgm:spPr/>
      <dgm:t>
        <a:bodyPr/>
        <a:lstStyle/>
        <a:p>
          <a:r>
            <a:rPr lang="en-US" dirty="0"/>
            <a:t>113,100 pairs of glasses</a:t>
          </a:r>
        </a:p>
      </dgm:t>
    </dgm:pt>
    <dgm:pt modelId="{0EAD8854-6604-4841-8F74-8BE1F8570AC3}" type="parTrans" cxnId="{AE07A637-82A6-4694-86D6-E03514266453}">
      <dgm:prSet/>
      <dgm:spPr/>
      <dgm:t>
        <a:bodyPr/>
        <a:lstStyle/>
        <a:p>
          <a:endParaRPr lang="en-US"/>
        </a:p>
      </dgm:t>
    </dgm:pt>
    <dgm:pt modelId="{4B789376-C220-410E-8318-7B89B70FAFCA}" type="sibTrans" cxnId="{AE07A637-82A6-4694-86D6-E03514266453}">
      <dgm:prSet/>
      <dgm:spPr/>
      <dgm:t>
        <a:bodyPr/>
        <a:lstStyle/>
        <a:p>
          <a:endParaRPr lang="en-US"/>
        </a:p>
      </dgm:t>
    </dgm:pt>
    <dgm:pt modelId="{34C451B3-3259-4D16-A7DD-E9F7C5B5167D}" type="pres">
      <dgm:prSet presAssocID="{D34F489B-140D-4D86-AA9D-D8BD1365D6B5}" presName="linear" presStyleCnt="0">
        <dgm:presLayoutVars>
          <dgm:dir/>
          <dgm:animLvl val="lvl"/>
          <dgm:resizeHandles val="exact"/>
        </dgm:presLayoutVars>
      </dgm:prSet>
      <dgm:spPr/>
    </dgm:pt>
    <dgm:pt modelId="{F07CAE00-A6FA-4899-AE86-A9AEAC84F2AD}" type="pres">
      <dgm:prSet presAssocID="{B584C431-D15D-4E70-8763-0144AF430E85}" presName="parentLin" presStyleCnt="0"/>
      <dgm:spPr/>
    </dgm:pt>
    <dgm:pt modelId="{9BB63082-AFFD-4C3C-9708-F06C1B361908}" type="pres">
      <dgm:prSet presAssocID="{B584C431-D15D-4E70-8763-0144AF430E85}" presName="parentLeftMargin" presStyleLbl="node1" presStyleIdx="0" presStyleCnt="5"/>
      <dgm:spPr/>
    </dgm:pt>
    <dgm:pt modelId="{8C890997-8131-4A5B-84E1-3B4E109027F9}" type="pres">
      <dgm:prSet presAssocID="{B584C431-D15D-4E70-8763-0144AF430E85}" presName="parentText" presStyleLbl="node1" presStyleIdx="0" presStyleCnt="5">
        <dgm:presLayoutVars>
          <dgm:chMax val="0"/>
          <dgm:bulletEnabled val="1"/>
        </dgm:presLayoutVars>
      </dgm:prSet>
      <dgm:spPr/>
    </dgm:pt>
    <dgm:pt modelId="{FF8B7410-6E87-42A6-9DAC-73A2AAB2AA0C}" type="pres">
      <dgm:prSet presAssocID="{B584C431-D15D-4E70-8763-0144AF430E85}" presName="negativeSpace" presStyleCnt="0"/>
      <dgm:spPr/>
    </dgm:pt>
    <dgm:pt modelId="{D3A30D1E-BE07-476C-9E79-0D29B1E42423}" type="pres">
      <dgm:prSet presAssocID="{B584C431-D15D-4E70-8763-0144AF430E85}" presName="childText" presStyleLbl="conFgAcc1" presStyleIdx="0" presStyleCnt="5">
        <dgm:presLayoutVars>
          <dgm:bulletEnabled val="1"/>
        </dgm:presLayoutVars>
      </dgm:prSet>
      <dgm:spPr/>
    </dgm:pt>
    <dgm:pt modelId="{178A38D1-D30C-46B7-8147-11F96F2B04BD}" type="pres">
      <dgm:prSet presAssocID="{0BD09328-0E81-4501-86AF-6C1D80726FC7}" presName="spaceBetweenRectangles" presStyleCnt="0"/>
      <dgm:spPr/>
    </dgm:pt>
    <dgm:pt modelId="{F757A591-0477-43BE-B2BB-9C1D4C74053A}" type="pres">
      <dgm:prSet presAssocID="{5D7C6281-1F9A-4312-8AF5-4C09AB6F23E1}" presName="parentLin" presStyleCnt="0"/>
      <dgm:spPr/>
    </dgm:pt>
    <dgm:pt modelId="{032B8776-1CD3-42A2-A0FF-74C721F26139}" type="pres">
      <dgm:prSet presAssocID="{5D7C6281-1F9A-4312-8AF5-4C09AB6F23E1}" presName="parentLeftMargin" presStyleLbl="node1" presStyleIdx="0" presStyleCnt="5"/>
      <dgm:spPr/>
    </dgm:pt>
    <dgm:pt modelId="{18494796-D3C5-47E4-A6F4-A17FEA6A6917}" type="pres">
      <dgm:prSet presAssocID="{5D7C6281-1F9A-4312-8AF5-4C09AB6F23E1}" presName="parentText" presStyleLbl="node1" presStyleIdx="1" presStyleCnt="5">
        <dgm:presLayoutVars>
          <dgm:chMax val="0"/>
          <dgm:bulletEnabled val="1"/>
        </dgm:presLayoutVars>
      </dgm:prSet>
      <dgm:spPr/>
    </dgm:pt>
    <dgm:pt modelId="{97F34011-EE1D-4916-9DF6-E0FEE2C76170}" type="pres">
      <dgm:prSet presAssocID="{5D7C6281-1F9A-4312-8AF5-4C09AB6F23E1}" presName="negativeSpace" presStyleCnt="0"/>
      <dgm:spPr/>
    </dgm:pt>
    <dgm:pt modelId="{EFD5D9A5-0F16-48FC-9529-037486BFCBD3}" type="pres">
      <dgm:prSet presAssocID="{5D7C6281-1F9A-4312-8AF5-4C09AB6F23E1}" presName="childText" presStyleLbl="conFgAcc1" presStyleIdx="1" presStyleCnt="5">
        <dgm:presLayoutVars>
          <dgm:bulletEnabled val="1"/>
        </dgm:presLayoutVars>
      </dgm:prSet>
      <dgm:spPr/>
    </dgm:pt>
    <dgm:pt modelId="{57173303-1B7F-47D0-8C9E-C41BDADBE6E8}" type="pres">
      <dgm:prSet presAssocID="{2C216EA6-77D7-4956-94A1-A2AA5B7B3AC5}" presName="spaceBetweenRectangles" presStyleCnt="0"/>
      <dgm:spPr/>
    </dgm:pt>
    <dgm:pt modelId="{BC8A30AE-93FD-49AA-BBF6-8A7BEDBF4AAE}" type="pres">
      <dgm:prSet presAssocID="{B0E9509A-F3EB-4E90-8EDE-61399028D97E}" presName="parentLin" presStyleCnt="0"/>
      <dgm:spPr/>
    </dgm:pt>
    <dgm:pt modelId="{44E9BE32-208B-4D4E-8068-0B1F0C3CF04C}" type="pres">
      <dgm:prSet presAssocID="{B0E9509A-F3EB-4E90-8EDE-61399028D97E}" presName="parentLeftMargin" presStyleLbl="node1" presStyleIdx="1" presStyleCnt="5"/>
      <dgm:spPr/>
    </dgm:pt>
    <dgm:pt modelId="{0027840E-D1F0-4B9C-ACCB-1462C76AE222}" type="pres">
      <dgm:prSet presAssocID="{B0E9509A-F3EB-4E90-8EDE-61399028D97E}" presName="parentText" presStyleLbl="node1" presStyleIdx="2" presStyleCnt="5">
        <dgm:presLayoutVars>
          <dgm:chMax val="0"/>
          <dgm:bulletEnabled val="1"/>
        </dgm:presLayoutVars>
      </dgm:prSet>
      <dgm:spPr/>
    </dgm:pt>
    <dgm:pt modelId="{90A97CC4-0055-44CD-88D1-0A47149C5C33}" type="pres">
      <dgm:prSet presAssocID="{B0E9509A-F3EB-4E90-8EDE-61399028D97E}" presName="negativeSpace" presStyleCnt="0"/>
      <dgm:spPr/>
    </dgm:pt>
    <dgm:pt modelId="{7DFF5C88-7439-451E-9C0D-CCCCEA9765AB}" type="pres">
      <dgm:prSet presAssocID="{B0E9509A-F3EB-4E90-8EDE-61399028D97E}" presName="childText" presStyleLbl="conFgAcc1" presStyleIdx="2" presStyleCnt="5">
        <dgm:presLayoutVars>
          <dgm:bulletEnabled val="1"/>
        </dgm:presLayoutVars>
      </dgm:prSet>
      <dgm:spPr/>
    </dgm:pt>
    <dgm:pt modelId="{F0B92055-6672-4D3E-822F-93EA64E1AD1C}" type="pres">
      <dgm:prSet presAssocID="{9264899B-DAE9-476C-BE09-6BBB510081C3}" presName="spaceBetweenRectangles" presStyleCnt="0"/>
      <dgm:spPr/>
    </dgm:pt>
    <dgm:pt modelId="{7DBEFA41-70B9-4B2E-93C9-919C8B6D680E}" type="pres">
      <dgm:prSet presAssocID="{4F94D2A7-CD0F-4792-AED8-50E69A9C7C70}" presName="parentLin" presStyleCnt="0"/>
      <dgm:spPr/>
    </dgm:pt>
    <dgm:pt modelId="{29361464-B861-4A2E-BDB6-85DC536F898E}" type="pres">
      <dgm:prSet presAssocID="{4F94D2A7-CD0F-4792-AED8-50E69A9C7C70}" presName="parentLeftMargin" presStyleLbl="node1" presStyleIdx="2" presStyleCnt="5"/>
      <dgm:spPr/>
    </dgm:pt>
    <dgm:pt modelId="{0DD971B4-D889-4E70-90D1-1FDC5A3FA631}" type="pres">
      <dgm:prSet presAssocID="{4F94D2A7-CD0F-4792-AED8-50E69A9C7C70}" presName="parentText" presStyleLbl="node1" presStyleIdx="3" presStyleCnt="5">
        <dgm:presLayoutVars>
          <dgm:chMax val="0"/>
          <dgm:bulletEnabled val="1"/>
        </dgm:presLayoutVars>
      </dgm:prSet>
      <dgm:spPr/>
    </dgm:pt>
    <dgm:pt modelId="{CC3CDAD9-86A3-45AE-AD48-C59D060EC8A1}" type="pres">
      <dgm:prSet presAssocID="{4F94D2A7-CD0F-4792-AED8-50E69A9C7C70}" presName="negativeSpace" presStyleCnt="0"/>
      <dgm:spPr/>
    </dgm:pt>
    <dgm:pt modelId="{20B74EB4-0B99-4285-AB80-CBBD3DB836A6}" type="pres">
      <dgm:prSet presAssocID="{4F94D2A7-CD0F-4792-AED8-50E69A9C7C70}" presName="childText" presStyleLbl="conFgAcc1" presStyleIdx="3" presStyleCnt="5">
        <dgm:presLayoutVars>
          <dgm:bulletEnabled val="1"/>
        </dgm:presLayoutVars>
      </dgm:prSet>
      <dgm:spPr/>
    </dgm:pt>
    <dgm:pt modelId="{D937090B-4A93-45FD-B0EC-58BEE219A2C0}" type="pres">
      <dgm:prSet presAssocID="{9CBC9F64-4F0C-4011-81E2-BD930A78D553}" presName="spaceBetweenRectangles" presStyleCnt="0"/>
      <dgm:spPr/>
    </dgm:pt>
    <dgm:pt modelId="{DDEDDBC5-296B-4F6F-A8E3-D8FD457061DD}" type="pres">
      <dgm:prSet presAssocID="{65446F87-50CA-4EFE-B716-8752B2A82ECC}" presName="parentLin" presStyleCnt="0"/>
      <dgm:spPr/>
    </dgm:pt>
    <dgm:pt modelId="{057391F7-BAF5-404E-A262-DB8B7981D6D0}" type="pres">
      <dgm:prSet presAssocID="{65446F87-50CA-4EFE-B716-8752B2A82ECC}" presName="parentLeftMargin" presStyleLbl="node1" presStyleIdx="3" presStyleCnt="5"/>
      <dgm:spPr/>
    </dgm:pt>
    <dgm:pt modelId="{25C088D9-00DC-4E7A-BE18-15D40DD8F41A}" type="pres">
      <dgm:prSet presAssocID="{65446F87-50CA-4EFE-B716-8752B2A82ECC}" presName="parentText" presStyleLbl="node1" presStyleIdx="4" presStyleCnt="5">
        <dgm:presLayoutVars>
          <dgm:chMax val="0"/>
          <dgm:bulletEnabled val="1"/>
        </dgm:presLayoutVars>
      </dgm:prSet>
      <dgm:spPr/>
    </dgm:pt>
    <dgm:pt modelId="{72902F09-451C-43DB-BF67-593B187782E3}" type="pres">
      <dgm:prSet presAssocID="{65446F87-50CA-4EFE-B716-8752B2A82ECC}" presName="negativeSpace" presStyleCnt="0"/>
      <dgm:spPr/>
    </dgm:pt>
    <dgm:pt modelId="{933FE5EE-8F56-4215-992B-5F16EE467710}" type="pres">
      <dgm:prSet presAssocID="{65446F87-50CA-4EFE-B716-8752B2A82ECC}" presName="childText" presStyleLbl="conFgAcc1" presStyleIdx="4" presStyleCnt="5">
        <dgm:presLayoutVars>
          <dgm:bulletEnabled val="1"/>
        </dgm:presLayoutVars>
      </dgm:prSet>
      <dgm:spPr/>
    </dgm:pt>
  </dgm:ptLst>
  <dgm:cxnLst>
    <dgm:cxn modelId="{FF5E6403-F4FE-4ECB-B5C9-B5C86D2A1C02}" type="presOf" srcId="{65446F87-50CA-4EFE-B716-8752B2A82ECC}" destId="{057391F7-BAF5-404E-A262-DB8B7981D6D0}" srcOrd="0" destOrd="0" presId="urn:microsoft.com/office/officeart/2005/8/layout/list1"/>
    <dgm:cxn modelId="{94A1F221-2299-4878-9ABB-9DC68AD9FCED}" srcId="{D34F489B-140D-4D86-AA9D-D8BD1365D6B5}" destId="{4F94D2A7-CD0F-4792-AED8-50E69A9C7C70}" srcOrd="3" destOrd="0" parTransId="{635C05E7-9A25-4B2E-A1E7-99A27D52460B}" sibTransId="{9CBC9F64-4F0C-4011-81E2-BD930A78D553}"/>
    <dgm:cxn modelId="{1A960C2D-E4CC-478D-B971-6D99FCA7946A}" type="presOf" srcId="{4F94D2A7-CD0F-4792-AED8-50E69A9C7C70}" destId="{29361464-B861-4A2E-BDB6-85DC536F898E}" srcOrd="0" destOrd="0" presId="urn:microsoft.com/office/officeart/2005/8/layout/list1"/>
    <dgm:cxn modelId="{AE07A637-82A6-4694-86D6-E03514266453}" srcId="{D34F489B-140D-4D86-AA9D-D8BD1365D6B5}" destId="{65446F87-50CA-4EFE-B716-8752B2A82ECC}" srcOrd="4" destOrd="0" parTransId="{0EAD8854-6604-4841-8F74-8BE1F8570AC3}" sibTransId="{4B789376-C220-410E-8318-7B89B70FAFCA}"/>
    <dgm:cxn modelId="{33CCC441-156F-4ED4-BF78-C84BD16EB2B4}" srcId="{D34F489B-140D-4D86-AA9D-D8BD1365D6B5}" destId="{B584C431-D15D-4E70-8763-0144AF430E85}" srcOrd="0" destOrd="0" parTransId="{8B93667D-6462-4105-8908-6B4DEEB4D0BE}" sibTransId="{0BD09328-0E81-4501-86AF-6C1D80726FC7}"/>
    <dgm:cxn modelId="{52707B7E-80FD-4CB5-8C92-538F3920E7CC}" type="presOf" srcId="{5D7C6281-1F9A-4312-8AF5-4C09AB6F23E1}" destId="{032B8776-1CD3-42A2-A0FF-74C721F26139}" srcOrd="0" destOrd="0" presId="urn:microsoft.com/office/officeart/2005/8/layout/list1"/>
    <dgm:cxn modelId="{DAFF0280-A738-40C2-A41A-6A4A2901AABF}" type="presOf" srcId="{B0E9509A-F3EB-4E90-8EDE-61399028D97E}" destId="{0027840E-D1F0-4B9C-ACCB-1462C76AE222}" srcOrd="1" destOrd="0" presId="urn:microsoft.com/office/officeart/2005/8/layout/list1"/>
    <dgm:cxn modelId="{137B8D82-A427-40C9-BFDC-B9D96770BED1}" type="presOf" srcId="{B584C431-D15D-4E70-8763-0144AF430E85}" destId="{8C890997-8131-4A5B-84E1-3B4E109027F9}" srcOrd="1" destOrd="0" presId="urn:microsoft.com/office/officeart/2005/8/layout/list1"/>
    <dgm:cxn modelId="{332F03A4-58C5-42B4-A34D-6286D86C0EED}" type="presOf" srcId="{4F94D2A7-CD0F-4792-AED8-50E69A9C7C70}" destId="{0DD971B4-D889-4E70-90D1-1FDC5A3FA631}" srcOrd="1" destOrd="0" presId="urn:microsoft.com/office/officeart/2005/8/layout/list1"/>
    <dgm:cxn modelId="{D6B5FEAB-5121-4BC1-BD77-7A16A8056923}" srcId="{D34F489B-140D-4D86-AA9D-D8BD1365D6B5}" destId="{B0E9509A-F3EB-4E90-8EDE-61399028D97E}" srcOrd="2" destOrd="0" parTransId="{1BFA2E46-C5F7-4537-B9D1-C9CD763C75DA}" sibTransId="{9264899B-DAE9-476C-BE09-6BBB510081C3}"/>
    <dgm:cxn modelId="{8B6311B5-7BC7-44AF-BFA5-2EFC11278179}" srcId="{D34F489B-140D-4D86-AA9D-D8BD1365D6B5}" destId="{5D7C6281-1F9A-4312-8AF5-4C09AB6F23E1}" srcOrd="1" destOrd="0" parTransId="{A3FB7731-62FF-466A-851B-C87AA0AB82C1}" sibTransId="{2C216EA6-77D7-4956-94A1-A2AA5B7B3AC5}"/>
    <dgm:cxn modelId="{6634F3C1-F7C0-4818-B948-3882E5C7437E}" type="presOf" srcId="{65446F87-50CA-4EFE-B716-8752B2A82ECC}" destId="{25C088D9-00DC-4E7A-BE18-15D40DD8F41A}" srcOrd="1" destOrd="0" presId="urn:microsoft.com/office/officeart/2005/8/layout/list1"/>
    <dgm:cxn modelId="{7E67BBD3-270F-4A3E-ACE6-7289163FAC0F}" type="presOf" srcId="{5D7C6281-1F9A-4312-8AF5-4C09AB6F23E1}" destId="{18494796-D3C5-47E4-A6F4-A17FEA6A6917}" srcOrd="1" destOrd="0" presId="urn:microsoft.com/office/officeart/2005/8/layout/list1"/>
    <dgm:cxn modelId="{C9C0AED8-EDFD-47EC-89A8-5FBC22E41A2B}" type="presOf" srcId="{B0E9509A-F3EB-4E90-8EDE-61399028D97E}" destId="{44E9BE32-208B-4D4E-8068-0B1F0C3CF04C}" srcOrd="0" destOrd="0" presId="urn:microsoft.com/office/officeart/2005/8/layout/list1"/>
    <dgm:cxn modelId="{CFE844F7-8E8D-4FA5-9067-5A5305666DD1}" type="presOf" srcId="{B584C431-D15D-4E70-8763-0144AF430E85}" destId="{9BB63082-AFFD-4C3C-9708-F06C1B361908}" srcOrd="0" destOrd="0" presId="urn:microsoft.com/office/officeart/2005/8/layout/list1"/>
    <dgm:cxn modelId="{DC6D9DF9-D6D5-4DAF-AE13-1F0BA770E507}" type="presOf" srcId="{D34F489B-140D-4D86-AA9D-D8BD1365D6B5}" destId="{34C451B3-3259-4D16-A7DD-E9F7C5B5167D}" srcOrd="0" destOrd="0" presId="urn:microsoft.com/office/officeart/2005/8/layout/list1"/>
    <dgm:cxn modelId="{D5EB73E1-655A-4E17-8EF4-F7736292B9AD}" type="presParOf" srcId="{34C451B3-3259-4D16-A7DD-E9F7C5B5167D}" destId="{F07CAE00-A6FA-4899-AE86-A9AEAC84F2AD}" srcOrd="0" destOrd="0" presId="urn:microsoft.com/office/officeart/2005/8/layout/list1"/>
    <dgm:cxn modelId="{9E44BB35-AC27-442D-9007-091E976A5372}" type="presParOf" srcId="{F07CAE00-A6FA-4899-AE86-A9AEAC84F2AD}" destId="{9BB63082-AFFD-4C3C-9708-F06C1B361908}" srcOrd="0" destOrd="0" presId="urn:microsoft.com/office/officeart/2005/8/layout/list1"/>
    <dgm:cxn modelId="{DEB8B1EE-A62A-4D31-B64E-06706DEEF6A1}" type="presParOf" srcId="{F07CAE00-A6FA-4899-AE86-A9AEAC84F2AD}" destId="{8C890997-8131-4A5B-84E1-3B4E109027F9}" srcOrd="1" destOrd="0" presId="urn:microsoft.com/office/officeart/2005/8/layout/list1"/>
    <dgm:cxn modelId="{9E36549D-9CEE-45CD-BF46-04DA206A3CD5}" type="presParOf" srcId="{34C451B3-3259-4D16-A7DD-E9F7C5B5167D}" destId="{FF8B7410-6E87-42A6-9DAC-73A2AAB2AA0C}" srcOrd="1" destOrd="0" presId="urn:microsoft.com/office/officeart/2005/8/layout/list1"/>
    <dgm:cxn modelId="{BFC66045-C973-4656-B578-558123DDF61E}" type="presParOf" srcId="{34C451B3-3259-4D16-A7DD-E9F7C5B5167D}" destId="{D3A30D1E-BE07-476C-9E79-0D29B1E42423}" srcOrd="2" destOrd="0" presId="urn:microsoft.com/office/officeart/2005/8/layout/list1"/>
    <dgm:cxn modelId="{8F834B4A-0D0B-4EC5-8585-DDDADF31D7A1}" type="presParOf" srcId="{34C451B3-3259-4D16-A7DD-E9F7C5B5167D}" destId="{178A38D1-D30C-46B7-8147-11F96F2B04BD}" srcOrd="3" destOrd="0" presId="urn:microsoft.com/office/officeart/2005/8/layout/list1"/>
    <dgm:cxn modelId="{7414F7C7-F188-486C-951D-A029AA9A8FAB}" type="presParOf" srcId="{34C451B3-3259-4D16-A7DD-E9F7C5B5167D}" destId="{F757A591-0477-43BE-B2BB-9C1D4C74053A}" srcOrd="4" destOrd="0" presId="urn:microsoft.com/office/officeart/2005/8/layout/list1"/>
    <dgm:cxn modelId="{2CD9CBF4-60EA-43CB-BE0B-6DED739103D0}" type="presParOf" srcId="{F757A591-0477-43BE-B2BB-9C1D4C74053A}" destId="{032B8776-1CD3-42A2-A0FF-74C721F26139}" srcOrd="0" destOrd="0" presId="urn:microsoft.com/office/officeart/2005/8/layout/list1"/>
    <dgm:cxn modelId="{896FC8EC-90BB-4868-980B-364DAF4DE0F6}" type="presParOf" srcId="{F757A591-0477-43BE-B2BB-9C1D4C74053A}" destId="{18494796-D3C5-47E4-A6F4-A17FEA6A6917}" srcOrd="1" destOrd="0" presId="urn:microsoft.com/office/officeart/2005/8/layout/list1"/>
    <dgm:cxn modelId="{720F0AE7-BF14-4814-BFBA-64EDA60C509A}" type="presParOf" srcId="{34C451B3-3259-4D16-A7DD-E9F7C5B5167D}" destId="{97F34011-EE1D-4916-9DF6-E0FEE2C76170}" srcOrd="5" destOrd="0" presId="urn:microsoft.com/office/officeart/2005/8/layout/list1"/>
    <dgm:cxn modelId="{FCA49CC9-F7AB-4647-BA0B-17276D06D201}" type="presParOf" srcId="{34C451B3-3259-4D16-A7DD-E9F7C5B5167D}" destId="{EFD5D9A5-0F16-48FC-9529-037486BFCBD3}" srcOrd="6" destOrd="0" presId="urn:microsoft.com/office/officeart/2005/8/layout/list1"/>
    <dgm:cxn modelId="{AF710038-ACED-4EE7-8746-1A410AC12319}" type="presParOf" srcId="{34C451B3-3259-4D16-A7DD-E9F7C5B5167D}" destId="{57173303-1B7F-47D0-8C9E-C41BDADBE6E8}" srcOrd="7" destOrd="0" presId="urn:microsoft.com/office/officeart/2005/8/layout/list1"/>
    <dgm:cxn modelId="{7DB5CDA2-5367-44B8-897D-BB033F1D6228}" type="presParOf" srcId="{34C451B3-3259-4D16-A7DD-E9F7C5B5167D}" destId="{BC8A30AE-93FD-49AA-BBF6-8A7BEDBF4AAE}" srcOrd="8" destOrd="0" presId="urn:microsoft.com/office/officeart/2005/8/layout/list1"/>
    <dgm:cxn modelId="{13204D82-7932-466C-8DAC-EDBC43519179}" type="presParOf" srcId="{BC8A30AE-93FD-49AA-BBF6-8A7BEDBF4AAE}" destId="{44E9BE32-208B-4D4E-8068-0B1F0C3CF04C}" srcOrd="0" destOrd="0" presId="urn:microsoft.com/office/officeart/2005/8/layout/list1"/>
    <dgm:cxn modelId="{7534917B-DEAE-4A92-9A3A-DE1E7D836DD9}" type="presParOf" srcId="{BC8A30AE-93FD-49AA-BBF6-8A7BEDBF4AAE}" destId="{0027840E-D1F0-4B9C-ACCB-1462C76AE222}" srcOrd="1" destOrd="0" presId="urn:microsoft.com/office/officeart/2005/8/layout/list1"/>
    <dgm:cxn modelId="{35256D88-CE90-4C1C-8FF8-5A4469E7F297}" type="presParOf" srcId="{34C451B3-3259-4D16-A7DD-E9F7C5B5167D}" destId="{90A97CC4-0055-44CD-88D1-0A47149C5C33}" srcOrd="9" destOrd="0" presId="urn:microsoft.com/office/officeart/2005/8/layout/list1"/>
    <dgm:cxn modelId="{9E8DB4ED-C29E-48D3-8F14-9776D4324145}" type="presParOf" srcId="{34C451B3-3259-4D16-A7DD-E9F7C5B5167D}" destId="{7DFF5C88-7439-451E-9C0D-CCCCEA9765AB}" srcOrd="10" destOrd="0" presId="urn:microsoft.com/office/officeart/2005/8/layout/list1"/>
    <dgm:cxn modelId="{A14AA01A-6712-46D9-8EF9-DB4122734DCD}" type="presParOf" srcId="{34C451B3-3259-4D16-A7DD-E9F7C5B5167D}" destId="{F0B92055-6672-4D3E-822F-93EA64E1AD1C}" srcOrd="11" destOrd="0" presId="urn:microsoft.com/office/officeart/2005/8/layout/list1"/>
    <dgm:cxn modelId="{C43E76DC-CD1A-4D85-B944-54400834342D}" type="presParOf" srcId="{34C451B3-3259-4D16-A7DD-E9F7C5B5167D}" destId="{7DBEFA41-70B9-4B2E-93C9-919C8B6D680E}" srcOrd="12" destOrd="0" presId="urn:microsoft.com/office/officeart/2005/8/layout/list1"/>
    <dgm:cxn modelId="{D214C894-14FD-4A83-94D4-54DFC442D302}" type="presParOf" srcId="{7DBEFA41-70B9-4B2E-93C9-919C8B6D680E}" destId="{29361464-B861-4A2E-BDB6-85DC536F898E}" srcOrd="0" destOrd="0" presId="urn:microsoft.com/office/officeart/2005/8/layout/list1"/>
    <dgm:cxn modelId="{4762EF48-01AE-4D0E-B51A-1DDD429FF03D}" type="presParOf" srcId="{7DBEFA41-70B9-4B2E-93C9-919C8B6D680E}" destId="{0DD971B4-D889-4E70-90D1-1FDC5A3FA631}" srcOrd="1" destOrd="0" presId="urn:microsoft.com/office/officeart/2005/8/layout/list1"/>
    <dgm:cxn modelId="{19BE5DAE-087E-4CC2-87AE-488C18D4AD5D}" type="presParOf" srcId="{34C451B3-3259-4D16-A7DD-E9F7C5B5167D}" destId="{CC3CDAD9-86A3-45AE-AD48-C59D060EC8A1}" srcOrd="13" destOrd="0" presId="urn:microsoft.com/office/officeart/2005/8/layout/list1"/>
    <dgm:cxn modelId="{3FAB7162-A66C-4D29-B417-54C041AC0911}" type="presParOf" srcId="{34C451B3-3259-4D16-A7DD-E9F7C5B5167D}" destId="{20B74EB4-0B99-4285-AB80-CBBD3DB836A6}" srcOrd="14" destOrd="0" presId="urn:microsoft.com/office/officeart/2005/8/layout/list1"/>
    <dgm:cxn modelId="{7F61A435-7E5F-4677-A274-06CE3539FDCB}" type="presParOf" srcId="{34C451B3-3259-4D16-A7DD-E9F7C5B5167D}" destId="{D937090B-4A93-45FD-B0EC-58BEE219A2C0}" srcOrd="15" destOrd="0" presId="urn:microsoft.com/office/officeart/2005/8/layout/list1"/>
    <dgm:cxn modelId="{E88BD881-E241-4F8E-B4EA-06E388F4226F}" type="presParOf" srcId="{34C451B3-3259-4D16-A7DD-E9F7C5B5167D}" destId="{DDEDDBC5-296B-4F6F-A8E3-D8FD457061DD}" srcOrd="16" destOrd="0" presId="urn:microsoft.com/office/officeart/2005/8/layout/list1"/>
    <dgm:cxn modelId="{90D56D74-9BF6-49FB-A755-DCEB5D8C865B}" type="presParOf" srcId="{DDEDDBC5-296B-4F6F-A8E3-D8FD457061DD}" destId="{057391F7-BAF5-404E-A262-DB8B7981D6D0}" srcOrd="0" destOrd="0" presId="urn:microsoft.com/office/officeart/2005/8/layout/list1"/>
    <dgm:cxn modelId="{03B7C349-4C5B-4A53-8FB7-F5F0AF17AD0B}" type="presParOf" srcId="{DDEDDBC5-296B-4F6F-A8E3-D8FD457061DD}" destId="{25C088D9-00DC-4E7A-BE18-15D40DD8F41A}" srcOrd="1" destOrd="0" presId="urn:microsoft.com/office/officeart/2005/8/layout/list1"/>
    <dgm:cxn modelId="{335ED49B-39E4-4E48-9194-5C82A489A820}" type="presParOf" srcId="{34C451B3-3259-4D16-A7DD-E9F7C5B5167D}" destId="{72902F09-451C-43DB-BF67-593B187782E3}" srcOrd="17" destOrd="0" presId="urn:microsoft.com/office/officeart/2005/8/layout/list1"/>
    <dgm:cxn modelId="{383FD86E-40FD-4C68-9486-DFCE4F8234EE}" type="presParOf" srcId="{34C451B3-3259-4D16-A7DD-E9F7C5B5167D}" destId="{933FE5EE-8F56-4215-992B-5F16EE46771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3F94F9-37B0-48B5-B491-D2D7D670BF46}" type="doc">
      <dgm:prSet loTypeId="urn:microsoft.com/office/officeart/2005/8/layout/chevron1" loCatId="process" qsTypeId="urn:microsoft.com/office/officeart/2005/8/quickstyle/simple1" qsCatId="simple" csTypeId="urn:microsoft.com/office/officeart/2005/8/colors/accent1_2" csCatId="accent1" phldr="1"/>
      <dgm:spPr/>
    </dgm:pt>
    <dgm:pt modelId="{BA92167E-906C-448E-B7EC-7D4D9000E556}">
      <dgm:prSet phldrT="[Text]" custT="1"/>
      <dgm:spPr>
        <a:solidFill>
          <a:srgbClr val="6BB5DD"/>
        </a:solidFill>
      </dgm:spPr>
      <dgm:t>
        <a:bodyPr/>
        <a:lstStyle/>
        <a:p>
          <a:r>
            <a:rPr lang="en-US" sz="1600" dirty="0"/>
            <a:t>May</a:t>
          </a:r>
        </a:p>
      </dgm:t>
    </dgm:pt>
    <dgm:pt modelId="{A70FE8F6-2127-46D3-B0DA-8547435A35E9}" type="parTrans" cxnId="{E91827BD-0530-4366-8797-A38F4C963FA4}">
      <dgm:prSet/>
      <dgm:spPr/>
      <dgm:t>
        <a:bodyPr/>
        <a:lstStyle/>
        <a:p>
          <a:endParaRPr lang="en-US" sz="3600"/>
        </a:p>
      </dgm:t>
    </dgm:pt>
    <dgm:pt modelId="{4ECA76F0-3985-4741-B3C9-0EE3A37C4553}" type="sibTrans" cxnId="{E91827BD-0530-4366-8797-A38F4C963FA4}">
      <dgm:prSet/>
      <dgm:spPr/>
      <dgm:t>
        <a:bodyPr/>
        <a:lstStyle/>
        <a:p>
          <a:endParaRPr lang="en-US" sz="3600"/>
        </a:p>
      </dgm:t>
    </dgm:pt>
    <dgm:pt modelId="{0ED900F7-C801-4110-A21A-3EAF4513C67C}">
      <dgm:prSet phldrT="[Text]" custT="1"/>
      <dgm:spPr>
        <a:solidFill>
          <a:srgbClr val="003865"/>
        </a:solidFill>
      </dgm:spPr>
      <dgm:t>
        <a:bodyPr/>
        <a:lstStyle/>
        <a:p>
          <a:r>
            <a:rPr lang="en-US" sz="1600" dirty="0"/>
            <a:t>Jun</a:t>
          </a:r>
        </a:p>
      </dgm:t>
    </dgm:pt>
    <dgm:pt modelId="{88037B86-D631-4AF1-8607-4FD7AB1E6660}" type="parTrans" cxnId="{59EA4F93-1842-48FE-858C-A1E3712E5414}">
      <dgm:prSet/>
      <dgm:spPr/>
      <dgm:t>
        <a:bodyPr/>
        <a:lstStyle/>
        <a:p>
          <a:endParaRPr lang="en-US" sz="3600"/>
        </a:p>
      </dgm:t>
    </dgm:pt>
    <dgm:pt modelId="{B095FF7F-27F8-4A0A-8669-1A0E74ABB8CA}" type="sibTrans" cxnId="{59EA4F93-1842-48FE-858C-A1E3712E5414}">
      <dgm:prSet/>
      <dgm:spPr/>
      <dgm:t>
        <a:bodyPr/>
        <a:lstStyle/>
        <a:p>
          <a:endParaRPr lang="en-US" sz="3600"/>
        </a:p>
      </dgm:t>
    </dgm:pt>
    <dgm:pt modelId="{218CF159-6EBA-453E-BF94-C060CA9B41AA}">
      <dgm:prSet phldrT="[Text]" custT="1"/>
      <dgm:spPr>
        <a:solidFill>
          <a:srgbClr val="ADC084"/>
        </a:solidFill>
      </dgm:spPr>
      <dgm:t>
        <a:bodyPr/>
        <a:lstStyle/>
        <a:p>
          <a:r>
            <a:rPr lang="en-US" sz="1600" dirty="0"/>
            <a:t>Jul</a:t>
          </a:r>
        </a:p>
      </dgm:t>
    </dgm:pt>
    <dgm:pt modelId="{50BE0A62-29B4-42C8-AE48-C9E7A72511C0}" type="parTrans" cxnId="{A82B57A5-9DE8-41AC-8AA0-610C6B81D0AD}">
      <dgm:prSet/>
      <dgm:spPr/>
      <dgm:t>
        <a:bodyPr/>
        <a:lstStyle/>
        <a:p>
          <a:endParaRPr lang="en-US" sz="3600"/>
        </a:p>
      </dgm:t>
    </dgm:pt>
    <dgm:pt modelId="{7E4B4D56-F8DE-40F4-9CF9-F40011F375F3}" type="sibTrans" cxnId="{A82B57A5-9DE8-41AC-8AA0-610C6B81D0AD}">
      <dgm:prSet/>
      <dgm:spPr/>
      <dgm:t>
        <a:bodyPr/>
        <a:lstStyle/>
        <a:p>
          <a:endParaRPr lang="en-US" sz="3600"/>
        </a:p>
      </dgm:t>
    </dgm:pt>
    <dgm:pt modelId="{76CABD19-75E9-4D89-80AB-AB1B28281C6A}">
      <dgm:prSet phldrT="[Text]" custT="1"/>
      <dgm:spPr>
        <a:solidFill>
          <a:srgbClr val="0D616C"/>
        </a:solidFill>
      </dgm:spPr>
      <dgm:t>
        <a:bodyPr/>
        <a:lstStyle/>
        <a:p>
          <a:r>
            <a:rPr lang="en-US" sz="1600" dirty="0"/>
            <a:t>Aug</a:t>
          </a:r>
        </a:p>
      </dgm:t>
    </dgm:pt>
    <dgm:pt modelId="{E449DA4A-558A-4F96-9836-046A56CF6CC9}" type="parTrans" cxnId="{BFBAB105-B899-4D2E-8EA2-6A77DA9B1DAF}">
      <dgm:prSet/>
      <dgm:spPr/>
      <dgm:t>
        <a:bodyPr/>
        <a:lstStyle/>
        <a:p>
          <a:endParaRPr lang="en-US" sz="3600"/>
        </a:p>
      </dgm:t>
    </dgm:pt>
    <dgm:pt modelId="{20DC44DA-054E-45FC-8C45-B8ABD432FEB1}" type="sibTrans" cxnId="{BFBAB105-B899-4D2E-8EA2-6A77DA9B1DAF}">
      <dgm:prSet/>
      <dgm:spPr/>
      <dgm:t>
        <a:bodyPr/>
        <a:lstStyle/>
        <a:p>
          <a:endParaRPr lang="en-US" sz="3600"/>
        </a:p>
      </dgm:t>
    </dgm:pt>
    <dgm:pt modelId="{D8996BFB-F62F-49A0-BABF-84E45E86C167}">
      <dgm:prSet phldrT="[Text]" custT="1"/>
      <dgm:spPr>
        <a:solidFill>
          <a:srgbClr val="6BB5DD"/>
        </a:solidFill>
      </dgm:spPr>
      <dgm:t>
        <a:bodyPr/>
        <a:lstStyle/>
        <a:p>
          <a:r>
            <a:rPr lang="en-US" sz="1600" dirty="0"/>
            <a:t>Sep</a:t>
          </a:r>
        </a:p>
      </dgm:t>
    </dgm:pt>
    <dgm:pt modelId="{E075BEC7-93E6-48B3-AA28-C8AFD02E83CC}" type="parTrans" cxnId="{154FC68A-AC77-4DD5-979B-3FD23362FE81}">
      <dgm:prSet/>
      <dgm:spPr/>
      <dgm:t>
        <a:bodyPr/>
        <a:lstStyle/>
        <a:p>
          <a:endParaRPr lang="en-US" sz="3600"/>
        </a:p>
      </dgm:t>
    </dgm:pt>
    <dgm:pt modelId="{22EA6760-ADEB-42CE-AD70-016853D2DCEF}" type="sibTrans" cxnId="{154FC68A-AC77-4DD5-979B-3FD23362FE81}">
      <dgm:prSet/>
      <dgm:spPr/>
      <dgm:t>
        <a:bodyPr/>
        <a:lstStyle/>
        <a:p>
          <a:endParaRPr lang="en-US" sz="3600"/>
        </a:p>
      </dgm:t>
    </dgm:pt>
    <dgm:pt modelId="{891D301F-5A3E-4AD3-8D5F-BDF2951C4FD2}">
      <dgm:prSet phldrT="[Text]" custT="1"/>
      <dgm:spPr>
        <a:solidFill>
          <a:srgbClr val="003865"/>
        </a:solidFill>
      </dgm:spPr>
      <dgm:t>
        <a:bodyPr/>
        <a:lstStyle/>
        <a:p>
          <a:r>
            <a:rPr lang="en-US" sz="1600" dirty="0"/>
            <a:t>Oct</a:t>
          </a:r>
        </a:p>
      </dgm:t>
    </dgm:pt>
    <dgm:pt modelId="{E0E4122D-ED34-486D-B75F-7C13A09B9E3E}" type="parTrans" cxnId="{A3310AFF-69A2-4A29-B066-CE7BAFAB5382}">
      <dgm:prSet/>
      <dgm:spPr/>
      <dgm:t>
        <a:bodyPr/>
        <a:lstStyle/>
        <a:p>
          <a:endParaRPr lang="en-US" sz="3600"/>
        </a:p>
      </dgm:t>
    </dgm:pt>
    <dgm:pt modelId="{4E155F0C-35E2-4CA7-A51C-81AA8D0B016C}" type="sibTrans" cxnId="{A3310AFF-69A2-4A29-B066-CE7BAFAB5382}">
      <dgm:prSet/>
      <dgm:spPr/>
      <dgm:t>
        <a:bodyPr/>
        <a:lstStyle/>
        <a:p>
          <a:endParaRPr lang="en-US" sz="3600"/>
        </a:p>
      </dgm:t>
    </dgm:pt>
    <dgm:pt modelId="{C4C85479-2DD7-4FCA-A0AB-0104A921B788}">
      <dgm:prSet phldrT="[Text]" custT="1"/>
      <dgm:spPr>
        <a:solidFill>
          <a:srgbClr val="ADC084"/>
        </a:solidFill>
      </dgm:spPr>
      <dgm:t>
        <a:bodyPr/>
        <a:lstStyle/>
        <a:p>
          <a:r>
            <a:rPr lang="en-US" sz="1600" dirty="0"/>
            <a:t>Nov</a:t>
          </a:r>
        </a:p>
      </dgm:t>
    </dgm:pt>
    <dgm:pt modelId="{85B4A608-F9CE-4E97-9250-ABA0C1E15553}" type="parTrans" cxnId="{5AEEB856-FBE9-4AA0-96F0-407A0F236A37}">
      <dgm:prSet/>
      <dgm:spPr/>
      <dgm:t>
        <a:bodyPr/>
        <a:lstStyle/>
        <a:p>
          <a:endParaRPr lang="en-US" sz="3600"/>
        </a:p>
      </dgm:t>
    </dgm:pt>
    <dgm:pt modelId="{AB85DC12-A306-409C-BD8A-D1C0CB715650}" type="sibTrans" cxnId="{5AEEB856-FBE9-4AA0-96F0-407A0F236A37}">
      <dgm:prSet/>
      <dgm:spPr/>
      <dgm:t>
        <a:bodyPr/>
        <a:lstStyle/>
        <a:p>
          <a:endParaRPr lang="en-US" sz="3600"/>
        </a:p>
      </dgm:t>
    </dgm:pt>
    <dgm:pt modelId="{620DB2CE-7478-43B2-9B4C-2EA5BDEB07D5}">
      <dgm:prSet phldrT="[Text]" custT="1"/>
      <dgm:spPr>
        <a:solidFill>
          <a:srgbClr val="0D616C"/>
        </a:solidFill>
      </dgm:spPr>
      <dgm:t>
        <a:bodyPr/>
        <a:lstStyle/>
        <a:p>
          <a:r>
            <a:rPr lang="en-US" sz="1600" dirty="0"/>
            <a:t>Dec</a:t>
          </a:r>
        </a:p>
      </dgm:t>
    </dgm:pt>
    <dgm:pt modelId="{0FCBC43D-BE90-49FC-BB57-DD26D6CDA4C9}" type="parTrans" cxnId="{249255BC-3EFB-4AB0-88DD-0D0976906D3D}">
      <dgm:prSet/>
      <dgm:spPr/>
      <dgm:t>
        <a:bodyPr/>
        <a:lstStyle/>
        <a:p>
          <a:endParaRPr lang="en-US" sz="3600"/>
        </a:p>
      </dgm:t>
    </dgm:pt>
    <dgm:pt modelId="{191D1958-74EA-42E5-8ECB-E14D637BE655}" type="sibTrans" cxnId="{249255BC-3EFB-4AB0-88DD-0D0976906D3D}">
      <dgm:prSet/>
      <dgm:spPr/>
      <dgm:t>
        <a:bodyPr/>
        <a:lstStyle/>
        <a:p>
          <a:endParaRPr lang="en-US" sz="3600"/>
        </a:p>
      </dgm:t>
    </dgm:pt>
    <dgm:pt modelId="{2932BBE3-C71E-4717-92D4-EFA26D2F0DA3}">
      <dgm:prSet phldrT="[Text]" custT="1"/>
      <dgm:spPr>
        <a:solidFill>
          <a:srgbClr val="6BB5DD"/>
        </a:solidFill>
      </dgm:spPr>
      <dgm:t>
        <a:bodyPr/>
        <a:lstStyle/>
        <a:p>
          <a:r>
            <a:rPr lang="en-US" sz="1600" dirty="0"/>
            <a:t>Jan</a:t>
          </a:r>
        </a:p>
      </dgm:t>
    </dgm:pt>
    <dgm:pt modelId="{FBBA6D72-7C16-4E7F-A4B8-D84B20E68D34}" type="parTrans" cxnId="{A4A780F6-8047-4EF0-95DE-86C629EAD3A5}">
      <dgm:prSet/>
      <dgm:spPr/>
      <dgm:t>
        <a:bodyPr/>
        <a:lstStyle/>
        <a:p>
          <a:endParaRPr lang="en-US" sz="3600"/>
        </a:p>
      </dgm:t>
    </dgm:pt>
    <dgm:pt modelId="{238A1001-D0B1-4BA5-AB88-204EAE2AB375}" type="sibTrans" cxnId="{A4A780F6-8047-4EF0-95DE-86C629EAD3A5}">
      <dgm:prSet/>
      <dgm:spPr/>
      <dgm:t>
        <a:bodyPr/>
        <a:lstStyle/>
        <a:p>
          <a:endParaRPr lang="en-US" sz="3600"/>
        </a:p>
      </dgm:t>
    </dgm:pt>
    <dgm:pt modelId="{EF67A346-BA62-49EF-8467-E6E9711F70A0}">
      <dgm:prSet phldrT="[Text]" custT="1"/>
      <dgm:spPr>
        <a:solidFill>
          <a:srgbClr val="003865"/>
        </a:solidFill>
      </dgm:spPr>
      <dgm:t>
        <a:bodyPr/>
        <a:lstStyle/>
        <a:p>
          <a:r>
            <a:rPr lang="en-US" sz="1600" dirty="0"/>
            <a:t>Feb</a:t>
          </a:r>
        </a:p>
      </dgm:t>
    </dgm:pt>
    <dgm:pt modelId="{F163F557-2E3C-4C94-BC1C-A5201F216B4B}" type="parTrans" cxnId="{BAABD627-AB4A-4A6E-A821-0AA590B76B6A}">
      <dgm:prSet/>
      <dgm:spPr/>
      <dgm:t>
        <a:bodyPr/>
        <a:lstStyle/>
        <a:p>
          <a:endParaRPr lang="en-US" sz="3600"/>
        </a:p>
      </dgm:t>
    </dgm:pt>
    <dgm:pt modelId="{E34DB09A-C9C5-4A00-ADA0-AFA75914E127}" type="sibTrans" cxnId="{BAABD627-AB4A-4A6E-A821-0AA590B76B6A}">
      <dgm:prSet/>
      <dgm:spPr/>
      <dgm:t>
        <a:bodyPr/>
        <a:lstStyle/>
        <a:p>
          <a:endParaRPr lang="en-US" sz="3600"/>
        </a:p>
      </dgm:t>
    </dgm:pt>
    <dgm:pt modelId="{FF063622-B876-4EF9-B9F7-E81DB1AF747D}">
      <dgm:prSet phldrT="[Text]" custT="1"/>
      <dgm:spPr>
        <a:solidFill>
          <a:srgbClr val="ADC084"/>
        </a:solidFill>
      </dgm:spPr>
      <dgm:t>
        <a:bodyPr/>
        <a:lstStyle/>
        <a:p>
          <a:r>
            <a:rPr lang="en-US" sz="1600" dirty="0"/>
            <a:t>Mar</a:t>
          </a:r>
        </a:p>
      </dgm:t>
    </dgm:pt>
    <dgm:pt modelId="{72CBE40E-F984-49C2-BA81-529C301C18E3}" type="parTrans" cxnId="{EC33E430-55CF-4354-A4B7-A5A110128F93}">
      <dgm:prSet/>
      <dgm:spPr/>
      <dgm:t>
        <a:bodyPr/>
        <a:lstStyle/>
        <a:p>
          <a:endParaRPr lang="en-US" sz="3600"/>
        </a:p>
      </dgm:t>
    </dgm:pt>
    <dgm:pt modelId="{EAA9EEBE-0169-4053-9A7F-EC49544DA179}" type="sibTrans" cxnId="{EC33E430-55CF-4354-A4B7-A5A110128F93}">
      <dgm:prSet/>
      <dgm:spPr/>
      <dgm:t>
        <a:bodyPr/>
        <a:lstStyle/>
        <a:p>
          <a:endParaRPr lang="en-US" sz="3600"/>
        </a:p>
      </dgm:t>
    </dgm:pt>
    <dgm:pt modelId="{C97C0BCA-5751-49C3-8438-8ED087E9EDE0}">
      <dgm:prSet phldrT="[Text]" custT="1"/>
      <dgm:spPr>
        <a:solidFill>
          <a:srgbClr val="0D616C"/>
        </a:solidFill>
      </dgm:spPr>
      <dgm:t>
        <a:bodyPr/>
        <a:lstStyle/>
        <a:p>
          <a:r>
            <a:rPr lang="en-US" sz="1600" dirty="0"/>
            <a:t>Apr</a:t>
          </a:r>
        </a:p>
      </dgm:t>
    </dgm:pt>
    <dgm:pt modelId="{FEED488E-9EAC-436D-A429-023713325F1D}" type="parTrans" cxnId="{E4BDBFC8-130E-464B-9823-CB88C2A05C08}">
      <dgm:prSet/>
      <dgm:spPr/>
      <dgm:t>
        <a:bodyPr/>
        <a:lstStyle/>
        <a:p>
          <a:endParaRPr lang="en-US" sz="3600"/>
        </a:p>
      </dgm:t>
    </dgm:pt>
    <dgm:pt modelId="{BFA92B1B-FFA1-462E-A295-202C624FE444}" type="sibTrans" cxnId="{E4BDBFC8-130E-464B-9823-CB88C2A05C08}">
      <dgm:prSet/>
      <dgm:spPr/>
      <dgm:t>
        <a:bodyPr/>
        <a:lstStyle/>
        <a:p>
          <a:endParaRPr lang="en-US" sz="3600"/>
        </a:p>
      </dgm:t>
    </dgm:pt>
    <dgm:pt modelId="{E23495C0-27F9-47F9-B310-6501605E2BEF}">
      <dgm:prSet phldrT="[Text]" custT="1"/>
      <dgm:spPr>
        <a:solidFill>
          <a:srgbClr val="6BB5DD"/>
        </a:solidFill>
      </dgm:spPr>
      <dgm:t>
        <a:bodyPr/>
        <a:lstStyle/>
        <a:p>
          <a:r>
            <a:rPr lang="en-US" sz="1600" dirty="0"/>
            <a:t>May</a:t>
          </a:r>
        </a:p>
      </dgm:t>
    </dgm:pt>
    <dgm:pt modelId="{7BA86C49-7258-482D-A456-EEC87A529ACA}" type="parTrans" cxnId="{26375128-5B0B-41F7-9235-C5F88B9B76EC}">
      <dgm:prSet/>
      <dgm:spPr/>
      <dgm:t>
        <a:bodyPr/>
        <a:lstStyle/>
        <a:p>
          <a:endParaRPr lang="en-US" sz="2400"/>
        </a:p>
      </dgm:t>
    </dgm:pt>
    <dgm:pt modelId="{4F273789-4030-42D0-8AC1-B8B8FEC54798}" type="sibTrans" cxnId="{26375128-5B0B-41F7-9235-C5F88B9B76EC}">
      <dgm:prSet/>
      <dgm:spPr/>
      <dgm:t>
        <a:bodyPr/>
        <a:lstStyle/>
        <a:p>
          <a:endParaRPr lang="en-US" sz="2400"/>
        </a:p>
      </dgm:t>
    </dgm:pt>
    <dgm:pt modelId="{EE854F08-E2F8-4825-BBC5-2F17BACA4340}">
      <dgm:prSet phldrT="[Text]" custT="1"/>
      <dgm:spPr>
        <a:solidFill>
          <a:srgbClr val="003865"/>
        </a:solidFill>
      </dgm:spPr>
      <dgm:t>
        <a:bodyPr/>
        <a:lstStyle/>
        <a:p>
          <a:r>
            <a:rPr lang="en-US" sz="1600" dirty="0"/>
            <a:t>Jun</a:t>
          </a:r>
        </a:p>
      </dgm:t>
    </dgm:pt>
    <dgm:pt modelId="{62FEDC10-E2CE-4D85-9209-7D88ABD49DC0}" type="parTrans" cxnId="{2639AA37-1831-4E42-8311-4A2A930D0841}">
      <dgm:prSet/>
      <dgm:spPr/>
      <dgm:t>
        <a:bodyPr/>
        <a:lstStyle/>
        <a:p>
          <a:endParaRPr lang="en-US"/>
        </a:p>
      </dgm:t>
    </dgm:pt>
    <dgm:pt modelId="{F4F7B0A0-576E-491C-B557-920F7A21E0E9}" type="sibTrans" cxnId="{2639AA37-1831-4E42-8311-4A2A930D0841}">
      <dgm:prSet/>
      <dgm:spPr/>
      <dgm:t>
        <a:bodyPr/>
        <a:lstStyle/>
        <a:p>
          <a:endParaRPr lang="en-US"/>
        </a:p>
      </dgm:t>
    </dgm:pt>
    <dgm:pt modelId="{837A5FDB-1486-408C-9992-1F3D688B703D}" type="pres">
      <dgm:prSet presAssocID="{833F94F9-37B0-48B5-B491-D2D7D670BF46}" presName="Name0" presStyleCnt="0">
        <dgm:presLayoutVars>
          <dgm:dir/>
          <dgm:animLvl val="lvl"/>
          <dgm:resizeHandles val="exact"/>
        </dgm:presLayoutVars>
      </dgm:prSet>
      <dgm:spPr/>
    </dgm:pt>
    <dgm:pt modelId="{B356E980-FD6C-4A15-86EE-E921EB4BC06A}" type="pres">
      <dgm:prSet presAssocID="{BA92167E-906C-448E-B7EC-7D4D9000E556}" presName="parTxOnly" presStyleLbl="node1" presStyleIdx="0" presStyleCnt="14">
        <dgm:presLayoutVars>
          <dgm:chMax val="0"/>
          <dgm:chPref val="0"/>
          <dgm:bulletEnabled val="1"/>
        </dgm:presLayoutVars>
      </dgm:prSet>
      <dgm:spPr/>
    </dgm:pt>
    <dgm:pt modelId="{B75C97AA-39CA-4412-9583-1E2EC7D285FB}" type="pres">
      <dgm:prSet presAssocID="{4ECA76F0-3985-4741-B3C9-0EE3A37C4553}" presName="parTxOnlySpace" presStyleCnt="0"/>
      <dgm:spPr/>
    </dgm:pt>
    <dgm:pt modelId="{7D9109AE-2C28-4E69-AAB5-57B24A69AA3F}" type="pres">
      <dgm:prSet presAssocID="{0ED900F7-C801-4110-A21A-3EAF4513C67C}" presName="parTxOnly" presStyleLbl="node1" presStyleIdx="1" presStyleCnt="14">
        <dgm:presLayoutVars>
          <dgm:chMax val="0"/>
          <dgm:chPref val="0"/>
          <dgm:bulletEnabled val="1"/>
        </dgm:presLayoutVars>
      </dgm:prSet>
      <dgm:spPr/>
    </dgm:pt>
    <dgm:pt modelId="{D0B1C3D9-25B7-4839-BBDA-72D91D673BF9}" type="pres">
      <dgm:prSet presAssocID="{B095FF7F-27F8-4A0A-8669-1A0E74ABB8CA}" presName="parTxOnlySpace" presStyleCnt="0"/>
      <dgm:spPr/>
    </dgm:pt>
    <dgm:pt modelId="{9B1B9903-B7B4-436F-80F0-F996D0E7816C}" type="pres">
      <dgm:prSet presAssocID="{218CF159-6EBA-453E-BF94-C060CA9B41AA}" presName="parTxOnly" presStyleLbl="node1" presStyleIdx="2" presStyleCnt="14">
        <dgm:presLayoutVars>
          <dgm:chMax val="0"/>
          <dgm:chPref val="0"/>
          <dgm:bulletEnabled val="1"/>
        </dgm:presLayoutVars>
      </dgm:prSet>
      <dgm:spPr/>
    </dgm:pt>
    <dgm:pt modelId="{7CBCF744-5F4F-4CC1-8EA6-F0EE2400399A}" type="pres">
      <dgm:prSet presAssocID="{7E4B4D56-F8DE-40F4-9CF9-F40011F375F3}" presName="parTxOnlySpace" presStyleCnt="0"/>
      <dgm:spPr/>
    </dgm:pt>
    <dgm:pt modelId="{043E3599-0A50-402C-8E26-64615DF38539}" type="pres">
      <dgm:prSet presAssocID="{76CABD19-75E9-4D89-80AB-AB1B28281C6A}" presName="parTxOnly" presStyleLbl="node1" presStyleIdx="3" presStyleCnt="14">
        <dgm:presLayoutVars>
          <dgm:chMax val="0"/>
          <dgm:chPref val="0"/>
          <dgm:bulletEnabled val="1"/>
        </dgm:presLayoutVars>
      </dgm:prSet>
      <dgm:spPr/>
    </dgm:pt>
    <dgm:pt modelId="{8132F088-A88D-4D71-B4A3-E2D284984BE6}" type="pres">
      <dgm:prSet presAssocID="{20DC44DA-054E-45FC-8C45-B8ABD432FEB1}" presName="parTxOnlySpace" presStyleCnt="0"/>
      <dgm:spPr/>
    </dgm:pt>
    <dgm:pt modelId="{F37BE562-B3FE-497B-AF25-2FC8154B43AA}" type="pres">
      <dgm:prSet presAssocID="{D8996BFB-F62F-49A0-BABF-84E45E86C167}" presName="parTxOnly" presStyleLbl="node1" presStyleIdx="4" presStyleCnt="14">
        <dgm:presLayoutVars>
          <dgm:chMax val="0"/>
          <dgm:chPref val="0"/>
          <dgm:bulletEnabled val="1"/>
        </dgm:presLayoutVars>
      </dgm:prSet>
      <dgm:spPr/>
    </dgm:pt>
    <dgm:pt modelId="{CDA2D3FC-67B3-4FF6-A0E0-67C8383467FD}" type="pres">
      <dgm:prSet presAssocID="{22EA6760-ADEB-42CE-AD70-016853D2DCEF}" presName="parTxOnlySpace" presStyleCnt="0"/>
      <dgm:spPr/>
    </dgm:pt>
    <dgm:pt modelId="{F5567D22-07BA-4BF0-8FDC-4EE51CB15785}" type="pres">
      <dgm:prSet presAssocID="{891D301F-5A3E-4AD3-8D5F-BDF2951C4FD2}" presName="parTxOnly" presStyleLbl="node1" presStyleIdx="5" presStyleCnt="14">
        <dgm:presLayoutVars>
          <dgm:chMax val="0"/>
          <dgm:chPref val="0"/>
          <dgm:bulletEnabled val="1"/>
        </dgm:presLayoutVars>
      </dgm:prSet>
      <dgm:spPr/>
    </dgm:pt>
    <dgm:pt modelId="{ECB5B2FB-FE3B-42B0-8DB1-F2F22CEB757A}" type="pres">
      <dgm:prSet presAssocID="{4E155F0C-35E2-4CA7-A51C-81AA8D0B016C}" presName="parTxOnlySpace" presStyleCnt="0"/>
      <dgm:spPr/>
    </dgm:pt>
    <dgm:pt modelId="{EA6171F2-4817-401C-BF13-AE3FE30844EC}" type="pres">
      <dgm:prSet presAssocID="{C4C85479-2DD7-4FCA-A0AB-0104A921B788}" presName="parTxOnly" presStyleLbl="node1" presStyleIdx="6" presStyleCnt="14">
        <dgm:presLayoutVars>
          <dgm:chMax val="0"/>
          <dgm:chPref val="0"/>
          <dgm:bulletEnabled val="1"/>
        </dgm:presLayoutVars>
      </dgm:prSet>
      <dgm:spPr/>
    </dgm:pt>
    <dgm:pt modelId="{AE7FA33E-CE79-4475-88F4-92C882014FA2}" type="pres">
      <dgm:prSet presAssocID="{AB85DC12-A306-409C-BD8A-D1C0CB715650}" presName="parTxOnlySpace" presStyleCnt="0"/>
      <dgm:spPr/>
    </dgm:pt>
    <dgm:pt modelId="{BD8FDC01-A7AF-4B83-AF08-298029D9500F}" type="pres">
      <dgm:prSet presAssocID="{620DB2CE-7478-43B2-9B4C-2EA5BDEB07D5}" presName="parTxOnly" presStyleLbl="node1" presStyleIdx="7" presStyleCnt="14">
        <dgm:presLayoutVars>
          <dgm:chMax val="0"/>
          <dgm:chPref val="0"/>
          <dgm:bulletEnabled val="1"/>
        </dgm:presLayoutVars>
      </dgm:prSet>
      <dgm:spPr/>
    </dgm:pt>
    <dgm:pt modelId="{1BD05EC3-2288-432C-9AC8-8DBB17EFF27B}" type="pres">
      <dgm:prSet presAssocID="{191D1958-74EA-42E5-8ECB-E14D637BE655}" presName="parTxOnlySpace" presStyleCnt="0"/>
      <dgm:spPr/>
    </dgm:pt>
    <dgm:pt modelId="{8960072B-1C1E-4D97-80BD-6D509538FC7F}" type="pres">
      <dgm:prSet presAssocID="{2932BBE3-C71E-4717-92D4-EFA26D2F0DA3}" presName="parTxOnly" presStyleLbl="node1" presStyleIdx="8" presStyleCnt="14">
        <dgm:presLayoutVars>
          <dgm:chMax val="0"/>
          <dgm:chPref val="0"/>
          <dgm:bulletEnabled val="1"/>
        </dgm:presLayoutVars>
      </dgm:prSet>
      <dgm:spPr/>
    </dgm:pt>
    <dgm:pt modelId="{25097D88-C918-43BC-B0D5-738E256603C0}" type="pres">
      <dgm:prSet presAssocID="{238A1001-D0B1-4BA5-AB88-204EAE2AB375}" presName="parTxOnlySpace" presStyleCnt="0"/>
      <dgm:spPr/>
    </dgm:pt>
    <dgm:pt modelId="{3EC35AF7-27FB-44EE-91CF-C2B3CBA2DD83}" type="pres">
      <dgm:prSet presAssocID="{EF67A346-BA62-49EF-8467-E6E9711F70A0}" presName="parTxOnly" presStyleLbl="node1" presStyleIdx="9" presStyleCnt="14">
        <dgm:presLayoutVars>
          <dgm:chMax val="0"/>
          <dgm:chPref val="0"/>
          <dgm:bulletEnabled val="1"/>
        </dgm:presLayoutVars>
      </dgm:prSet>
      <dgm:spPr/>
    </dgm:pt>
    <dgm:pt modelId="{FBA9C11F-4915-453C-ADC6-3F7CFBE60297}" type="pres">
      <dgm:prSet presAssocID="{E34DB09A-C9C5-4A00-ADA0-AFA75914E127}" presName="parTxOnlySpace" presStyleCnt="0"/>
      <dgm:spPr/>
    </dgm:pt>
    <dgm:pt modelId="{0506A725-48D4-4F19-86D3-9AE310188404}" type="pres">
      <dgm:prSet presAssocID="{FF063622-B876-4EF9-B9F7-E81DB1AF747D}" presName="parTxOnly" presStyleLbl="node1" presStyleIdx="10" presStyleCnt="14">
        <dgm:presLayoutVars>
          <dgm:chMax val="0"/>
          <dgm:chPref val="0"/>
          <dgm:bulletEnabled val="1"/>
        </dgm:presLayoutVars>
      </dgm:prSet>
      <dgm:spPr/>
    </dgm:pt>
    <dgm:pt modelId="{DBDF0A2C-49E6-4C02-A814-E3CF3C254C1D}" type="pres">
      <dgm:prSet presAssocID="{EAA9EEBE-0169-4053-9A7F-EC49544DA179}" presName="parTxOnlySpace" presStyleCnt="0"/>
      <dgm:spPr/>
    </dgm:pt>
    <dgm:pt modelId="{EE1BD5F9-CFFA-464A-A088-FEFB367B8B76}" type="pres">
      <dgm:prSet presAssocID="{C97C0BCA-5751-49C3-8438-8ED087E9EDE0}" presName="parTxOnly" presStyleLbl="node1" presStyleIdx="11" presStyleCnt="14">
        <dgm:presLayoutVars>
          <dgm:chMax val="0"/>
          <dgm:chPref val="0"/>
          <dgm:bulletEnabled val="1"/>
        </dgm:presLayoutVars>
      </dgm:prSet>
      <dgm:spPr/>
    </dgm:pt>
    <dgm:pt modelId="{EE832720-5F2D-4DCE-948B-4FFB9FB1BF57}" type="pres">
      <dgm:prSet presAssocID="{BFA92B1B-FFA1-462E-A295-202C624FE444}" presName="parTxOnlySpace" presStyleCnt="0"/>
      <dgm:spPr/>
    </dgm:pt>
    <dgm:pt modelId="{6ECC479C-97D9-4EA2-B303-5F254384F5CD}" type="pres">
      <dgm:prSet presAssocID="{E23495C0-27F9-47F9-B310-6501605E2BEF}" presName="parTxOnly" presStyleLbl="node1" presStyleIdx="12" presStyleCnt="14">
        <dgm:presLayoutVars>
          <dgm:chMax val="0"/>
          <dgm:chPref val="0"/>
          <dgm:bulletEnabled val="1"/>
        </dgm:presLayoutVars>
      </dgm:prSet>
      <dgm:spPr/>
    </dgm:pt>
    <dgm:pt modelId="{46AF7A1F-669A-45FF-8B38-3CB9FB37A478}" type="pres">
      <dgm:prSet presAssocID="{4F273789-4030-42D0-8AC1-B8B8FEC54798}" presName="parTxOnlySpace" presStyleCnt="0"/>
      <dgm:spPr/>
    </dgm:pt>
    <dgm:pt modelId="{8983429F-1679-4422-9E69-11C633939EE6}" type="pres">
      <dgm:prSet presAssocID="{EE854F08-E2F8-4825-BBC5-2F17BACA4340}" presName="parTxOnly" presStyleLbl="node1" presStyleIdx="13" presStyleCnt="14">
        <dgm:presLayoutVars>
          <dgm:chMax val="0"/>
          <dgm:chPref val="0"/>
          <dgm:bulletEnabled val="1"/>
        </dgm:presLayoutVars>
      </dgm:prSet>
      <dgm:spPr/>
    </dgm:pt>
  </dgm:ptLst>
  <dgm:cxnLst>
    <dgm:cxn modelId="{BFBAB105-B899-4D2E-8EA2-6A77DA9B1DAF}" srcId="{833F94F9-37B0-48B5-B491-D2D7D670BF46}" destId="{76CABD19-75E9-4D89-80AB-AB1B28281C6A}" srcOrd="3" destOrd="0" parTransId="{E449DA4A-558A-4F96-9836-046A56CF6CC9}" sibTransId="{20DC44DA-054E-45FC-8C45-B8ABD432FEB1}"/>
    <dgm:cxn modelId="{4E5FC908-EF22-4EEC-B1DE-D9D067990256}" type="presOf" srcId="{218CF159-6EBA-453E-BF94-C060CA9B41AA}" destId="{9B1B9903-B7B4-436F-80F0-F996D0E7816C}" srcOrd="0" destOrd="0" presId="urn:microsoft.com/office/officeart/2005/8/layout/chevron1"/>
    <dgm:cxn modelId="{BAABD627-AB4A-4A6E-A821-0AA590B76B6A}" srcId="{833F94F9-37B0-48B5-B491-D2D7D670BF46}" destId="{EF67A346-BA62-49EF-8467-E6E9711F70A0}" srcOrd="9" destOrd="0" parTransId="{F163F557-2E3C-4C94-BC1C-A5201F216B4B}" sibTransId="{E34DB09A-C9C5-4A00-ADA0-AFA75914E127}"/>
    <dgm:cxn modelId="{26375128-5B0B-41F7-9235-C5F88B9B76EC}" srcId="{833F94F9-37B0-48B5-B491-D2D7D670BF46}" destId="{E23495C0-27F9-47F9-B310-6501605E2BEF}" srcOrd="12" destOrd="0" parTransId="{7BA86C49-7258-482D-A456-EEC87A529ACA}" sibTransId="{4F273789-4030-42D0-8AC1-B8B8FEC54798}"/>
    <dgm:cxn modelId="{EC33E430-55CF-4354-A4B7-A5A110128F93}" srcId="{833F94F9-37B0-48B5-B491-D2D7D670BF46}" destId="{FF063622-B876-4EF9-B9F7-E81DB1AF747D}" srcOrd="10" destOrd="0" parTransId="{72CBE40E-F984-49C2-BA81-529C301C18E3}" sibTransId="{EAA9EEBE-0169-4053-9A7F-EC49544DA179}"/>
    <dgm:cxn modelId="{2639AA37-1831-4E42-8311-4A2A930D0841}" srcId="{833F94F9-37B0-48B5-B491-D2D7D670BF46}" destId="{EE854F08-E2F8-4825-BBC5-2F17BACA4340}" srcOrd="13" destOrd="0" parTransId="{62FEDC10-E2CE-4D85-9209-7D88ABD49DC0}" sibTransId="{F4F7B0A0-576E-491C-B557-920F7A21E0E9}"/>
    <dgm:cxn modelId="{3C150145-96B9-4445-9C13-94A349EE5AB1}" type="presOf" srcId="{EF67A346-BA62-49EF-8467-E6E9711F70A0}" destId="{3EC35AF7-27FB-44EE-91CF-C2B3CBA2DD83}" srcOrd="0" destOrd="0" presId="urn:microsoft.com/office/officeart/2005/8/layout/chevron1"/>
    <dgm:cxn modelId="{0F9A7B49-B4BF-47BB-94E9-1DE0EDD56A52}" type="presOf" srcId="{C97C0BCA-5751-49C3-8438-8ED087E9EDE0}" destId="{EE1BD5F9-CFFA-464A-A088-FEFB367B8B76}" srcOrd="0" destOrd="0" presId="urn:microsoft.com/office/officeart/2005/8/layout/chevron1"/>
    <dgm:cxn modelId="{4893EA49-9454-4AFA-A2E7-8511FBB83A3C}" type="presOf" srcId="{620DB2CE-7478-43B2-9B4C-2EA5BDEB07D5}" destId="{BD8FDC01-A7AF-4B83-AF08-298029D9500F}" srcOrd="0" destOrd="0" presId="urn:microsoft.com/office/officeart/2005/8/layout/chevron1"/>
    <dgm:cxn modelId="{4FDE2B6E-9EE5-4D1C-A77E-B8EC7DDBDEE9}" type="presOf" srcId="{D8996BFB-F62F-49A0-BABF-84E45E86C167}" destId="{F37BE562-B3FE-497B-AF25-2FC8154B43AA}" srcOrd="0" destOrd="0" presId="urn:microsoft.com/office/officeart/2005/8/layout/chevron1"/>
    <dgm:cxn modelId="{DFC1DB73-A178-4BAD-97B1-AE942D1E88A9}" type="presOf" srcId="{C4C85479-2DD7-4FCA-A0AB-0104A921B788}" destId="{EA6171F2-4817-401C-BF13-AE3FE30844EC}" srcOrd="0" destOrd="0" presId="urn:microsoft.com/office/officeart/2005/8/layout/chevron1"/>
    <dgm:cxn modelId="{5AEEB856-FBE9-4AA0-96F0-407A0F236A37}" srcId="{833F94F9-37B0-48B5-B491-D2D7D670BF46}" destId="{C4C85479-2DD7-4FCA-A0AB-0104A921B788}" srcOrd="6" destOrd="0" parTransId="{85B4A608-F9CE-4E97-9250-ABA0C1E15553}" sibTransId="{AB85DC12-A306-409C-BD8A-D1C0CB715650}"/>
    <dgm:cxn modelId="{154FC68A-AC77-4DD5-979B-3FD23362FE81}" srcId="{833F94F9-37B0-48B5-B491-D2D7D670BF46}" destId="{D8996BFB-F62F-49A0-BABF-84E45E86C167}" srcOrd="4" destOrd="0" parTransId="{E075BEC7-93E6-48B3-AA28-C8AFD02E83CC}" sibTransId="{22EA6760-ADEB-42CE-AD70-016853D2DCEF}"/>
    <dgm:cxn modelId="{61B2FB91-B945-468C-9F0F-D41BDC170237}" type="presOf" srcId="{BA92167E-906C-448E-B7EC-7D4D9000E556}" destId="{B356E980-FD6C-4A15-86EE-E921EB4BC06A}" srcOrd="0" destOrd="0" presId="urn:microsoft.com/office/officeart/2005/8/layout/chevron1"/>
    <dgm:cxn modelId="{59EA4F93-1842-48FE-858C-A1E3712E5414}" srcId="{833F94F9-37B0-48B5-B491-D2D7D670BF46}" destId="{0ED900F7-C801-4110-A21A-3EAF4513C67C}" srcOrd="1" destOrd="0" parTransId="{88037B86-D631-4AF1-8607-4FD7AB1E6660}" sibTransId="{B095FF7F-27F8-4A0A-8669-1A0E74ABB8CA}"/>
    <dgm:cxn modelId="{89A8039A-78FD-47FC-92CD-86AED871A61A}" type="presOf" srcId="{FF063622-B876-4EF9-B9F7-E81DB1AF747D}" destId="{0506A725-48D4-4F19-86D3-9AE310188404}" srcOrd="0" destOrd="0" presId="urn:microsoft.com/office/officeart/2005/8/layout/chevron1"/>
    <dgm:cxn modelId="{A82B57A5-9DE8-41AC-8AA0-610C6B81D0AD}" srcId="{833F94F9-37B0-48B5-B491-D2D7D670BF46}" destId="{218CF159-6EBA-453E-BF94-C060CA9B41AA}" srcOrd="2" destOrd="0" parTransId="{50BE0A62-29B4-42C8-AE48-C9E7A72511C0}" sibTransId="{7E4B4D56-F8DE-40F4-9CF9-F40011F375F3}"/>
    <dgm:cxn modelId="{45597DAC-85EB-4A97-9F6B-C15D6F5B6D4E}" type="presOf" srcId="{76CABD19-75E9-4D89-80AB-AB1B28281C6A}" destId="{043E3599-0A50-402C-8E26-64615DF38539}" srcOrd="0" destOrd="0" presId="urn:microsoft.com/office/officeart/2005/8/layout/chevron1"/>
    <dgm:cxn modelId="{249255BC-3EFB-4AB0-88DD-0D0976906D3D}" srcId="{833F94F9-37B0-48B5-B491-D2D7D670BF46}" destId="{620DB2CE-7478-43B2-9B4C-2EA5BDEB07D5}" srcOrd="7" destOrd="0" parTransId="{0FCBC43D-BE90-49FC-BB57-DD26D6CDA4C9}" sibTransId="{191D1958-74EA-42E5-8ECB-E14D637BE655}"/>
    <dgm:cxn modelId="{E91827BD-0530-4366-8797-A38F4C963FA4}" srcId="{833F94F9-37B0-48B5-B491-D2D7D670BF46}" destId="{BA92167E-906C-448E-B7EC-7D4D9000E556}" srcOrd="0" destOrd="0" parTransId="{A70FE8F6-2127-46D3-B0DA-8547435A35E9}" sibTransId="{4ECA76F0-3985-4741-B3C9-0EE3A37C4553}"/>
    <dgm:cxn modelId="{21E68DBE-6838-42D0-8753-3EC345D73A65}" type="presOf" srcId="{2932BBE3-C71E-4717-92D4-EFA26D2F0DA3}" destId="{8960072B-1C1E-4D97-80BD-6D509538FC7F}" srcOrd="0" destOrd="0" presId="urn:microsoft.com/office/officeart/2005/8/layout/chevron1"/>
    <dgm:cxn modelId="{E4BDBFC8-130E-464B-9823-CB88C2A05C08}" srcId="{833F94F9-37B0-48B5-B491-D2D7D670BF46}" destId="{C97C0BCA-5751-49C3-8438-8ED087E9EDE0}" srcOrd="11" destOrd="0" parTransId="{FEED488E-9EAC-436D-A429-023713325F1D}" sibTransId="{BFA92B1B-FFA1-462E-A295-202C624FE444}"/>
    <dgm:cxn modelId="{524B85CA-3471-4EC3-BF12-167C91BEC835}" type="presOf" srcId="{E23495C0-27F9-47F9-B310-6501605E2BEF}" destId="{6ECC479C-97D9-4EA2-B303-5F254384F5CD}" srcOrd="0" destOrd="0" presId="urn:microsoft.com/office/officeart/2005/8/layout/chevron1"/>
    <dgm:cxn modelId="{553BDAD5-7A71-4B18-93C9-AFE95F7E29B5}" type="presOf" srcId="{891D301F-5A3E-4AD3-8D5F-BDF2951C4FD2}" destId="{F5567D22-07BA-4BF0-8FDC-4EE51CB15785}" srcOrd="0" destOrd="0" presId="urn:microsoft.com/office/officeart/2005/8/layout/chevron1"/>
    <dgm:cxn modelId="{F94A5FDB-5DCD-4EF3-A8AC-8FE38B49148E}" type="presOf" srcId="{0ED900F7-C801-4110-A21A-3EAF4513C67C}" destId="{7D9109AE-2C28-4E69-AAB5-57B24A69AA3F}" srcOrd="0" destOrd="0" presId="urn:microsoft.com/office/officeart/2005/8/layout/chevron1"/>
    <dgm:cxn modelId="{BA5932E2-5B5F-4640-A52C-09C062A7CC42}" type="presOf" srcId="{EE854F08-E2F8-4825-BBC5-2F17BACA4340}" destId="{8983429F-1679-4422-9E69-11C633939EE6}" srcOrd="0" destOrd="0" presId="urn:microsoft.com/office/officeart/2005/8/layout/chevron1"/>
    <dgm:cxn modelId="{0D8312EC-B6C7-4460-A95E-378E6BC7A349}" type="presOf" srcId="{833F94F9-37B0-48B5-B491-D2D7D670BF46}" destId="{837A5FDB-1486-408C-9992-1F3D688B703D}" srcOrd="0" destOrd="0" presId="urn:microsoft.com/office/officeart/2005/8/layout/chevron1"/>
    <dgm:cxn modelId="{A4A780F6-8047-4EF0-95DE-86C629EAD3A5}" srcId="{833F94F9-37B0-48B5-B491-D2D7D670BF46}" destId="{2932BBE3-C71E-4717-92D4-EFA26D2F0DA3}" srcOrd="8" destOrd="0" parTransId="{FBBA6D72-7C16-4E7F-A4B8-D84B20E68D34}" sibTransId="{238A1001-D0B1-4BA5-AB88-204EAE2AB375}"/>
    <dgm:cxn modelId="{A3310AFF-69A2-4A29-B066-CE7BAFAB5382}" srcId="{833F94F9-37B0-48B5-B491-D2D7D670BF46}" destId="{891D301F-5A3E-4AD3-8D5F-BDF2951C4FD2}" srcOrd="5" destOrd="0" parTransId="{E0E4122D-ED34-486D-B75F-7C13A09B9E3E}" sibTransId="{4E155F0C-35E2-4CA7-A51C-81AA8D0B016C}"/>
    <dgm:cxn modelId="{DBB1BF6B-FBE5-498D-AF2E-1ABF6E3D7A3A}" type="presParOf" srcId="{837A5FDB-1486-408C-9992-1F3D688B703D}" destId="{B356E980-FD6C-4A15-86EE-E921EB4BC06A}" srcOrd="0" destOrd="0" presId="urn:microsoft.com/office/officeart/2005/8/layout/chevron1"/>
    <dgm:cxn modelId="{C8BA3998-5633-4C62-BC9E-E80916265DF3}" type="presParOf" srcId="{837A5FDB-1486-408C-9992-1F3D688B703D}" destId="{B75C97AA-39CA-4412-9583-1E2EC7D285FB}" srcOrd="1" destOrd="0" presId="urn:microsoft.com/office/officeart/2005/8/layout/chevron1"/>
    <dgm:cxn modelId="{0E977501-EAE3-4ABA-9581-09F3D6C74E52}" type="presParOf" srcId="{837A5FDB-1486-408C-9992-1F3D688B703D}" destId="{7D9109AE-2C28-4E69-AAB5-57B24A69AA3F}" srcOrd="2" destOrd="0" presId="urn:microsoft.com/office/officeart/2005/8/layout/chevron1"/>
    <dgm:cxn modelId="{3F3CB0B0-BDC8-4550-958E-4B7B607A585D}" type="presParOf" srcId="{837A5FDB-1486-408C-9992-1F3D688B703D}" destId="{D0B1C3D9-25B7-4839-BBDA-72D91D673BF9}" srcOrd="3" destOrd="0" presId="urn:microsoft.com/office/officeart/2005/8/layout/chevron1"/>
    <dgm:cxn modelId="{CF009CAC-04B9-485C-9B16-8AFBB546DC69}" type="presParOf" srcId="{837A5FDB-1486-408C-9992-1F3D688B703D}" destId="{9B1B9903-B7B4-436F-80F0-F996D0E7816C}" srcOrd="4" destOrd="0" presId="urn:microsoft.com/office/officeart/2005/8/layout/chevron1"/>
    <dgm:cxn modelId="{97F4C50C-DFA7-4F80-AE24-EFCD7955D1F9}" type="presParOf" srcId="{837A5FDB-1486-408C-9992-1F3D688B703D}" destId="{7CBCF744-5F4F-4CC1-8EA6-F0EE2400399A}" srcOrd="5" destOrd="0" presId="urn:microsoft.com/office/officeart/2005/8/layout/chevron1"/>
    <dgm:cxn modelId="{8AC819E5-B49A-4E34-8712-FC3B2A9E8153}" type="presParOf" srcId="{837A5FDB-1486-408C-9992-1F3D688B703D}" destId="{043E3599-0A50-402C-8E26-64615DF38539}" srcOrd="6" destOrd="0" presId="urn:microsoft.com/office/officeart/2005/8/layout/chevron1"/>
    <dgm:cxn modelId="{2013CA4F-337F-4770-B820-BFFD74D4DA16}" type="presParOf" srcId="{837A5FDB-1486-408C-9992-1F3D688B703D}" destId="{8132F088-A88D-4D71-B4A3-E2D284984BE6}" srcOrd="7" destOrd="0" presId="urn:microsoft.com/office/officeart/2005/8/layout/chevron1"/>
    <dgm:cxn modelId="{E2106822-20AF-401F-8130-FF310483426F}" type="presParOf" srcId="{837A5FDB-1486-408C-9992-1F3D688B703D}" destId="{F37BE562-B3FE-497B-AF25-2FC8154B43AA}" srcOrd="8" destOrd="0" presId="urn:microsoft.com/office/officeart/2005/8/layout/chevron1"/>
    <dgm:cxn modelId="{D435AD92-6DDE-43FA-BDFB-7F30DCEBE507}" type="presParOf" srcId="{837A5FDB-1486-408C-9992-1F3D688B703D}" destId="{CDA2D3FC-67B3-4FF6-A0E0-67C8383467FD}" srcOrd="9" destOrd="0" presId="urn:microsoft.com/office/officeart/2005/8/layout/chevron1"/>
    <dgm:cxn modelId="{B587A50C-8DC4-4E00-B815-6328BFA727D4}" type="presParOf" srcId="{837A5FDB-1486-408C-9992-1F3D688B703D}" destId="{F5567D22-07BA-4BF0-8FDC-4EE51CB15785}" srcOrd="10" destOrd="0" presId="urn:microsoft.com/office/officeart/2005/8/layout/chevron1"/>
    <dgm:cxn modelId="{0A285311-3011-439B-8D68-2E953DCDA3FA}" type="presParOf" srcId="{837A5FDB-1486-408C-9992-1F3D688B703D}" destId="{ECB5B2FB-FE3B-42B0-8DB1-F2F22CEB757A}" srcOrd="11" destOrd="0" presId="urn:microsoft.com/office/officeart/2005/8/layout/chevron1"/>
    <dgm:cxn modelId="{A9492A61-EABD-4AA7-9EF9-CE6E21A1589E}" type="presParOf" srcId="{837A5FDB-1486-408C-9992-1F3D688B703D}" destId="{EA6171F2-4817-401C-BF13-AE3FE30844EC}" srcOrd="12" destOrd="0" presId="urn:microsoft.com/office/officeart/2005/8/layout/chevron1"/>
    <dgm:cxn modelId="{B3F67298-A142-4F2E-ADF2-CCEE7DA72480}" type="presParOf" srcId="{837A5FDB-1486-408C-9992-1F3D688B703D}" destId="{AE7FA33E-CE79-4475-88F4-92C882014FA2}" srcOrd="13" destOrd="0" presId="urn:microsoft.com/office/officeart/2005/8/layout/chevron1"/>
    <dgm:cxn modelId="{7B0284BE-2DCD-4603-A09B-D92D20C30708}" type="presParOf" srcId="{837A5FDB-1486-408C-9992-1F3D688B703D}" destId="{BD8FDC01-A7AF-4B83-AF08-298029D9500F}" srcOrd="14" destOrd="0" presId="urn:microsoft.com/office/officeart/2005/8/layout/chevron1"/>
    <dgm:cxn modelId="{7DCCE640-EB12-498F-9D5F-915FA0CEF010}" type="presParOf" srcId="{837A5FDB-1486-408C-9992-1F3D688B703D}" destId="{1BD05EC3-2288-432C-9AC8-8DBB17EFF27B}" srcOrd="15" destOrd="0" presId="urn:microsoft.com/office/officeart/2005/8/layout/chevron1"/>
    <dgm:cxn modelId="{1CCDADD7-59A1-47D3-AF67-9A0988E07C81}" type="presParOf" srcId="{837A5FDB-1486-408C-9992-1F3D688B703D}" destId="{8960072B-1C1E-4D97-80BD-6D509538FC7F}" srcOrd="16" destOrd="0" presId="urn:microsoft.com/office/officeart/2005/8/layout/chevron1"/>
    <dgm:cxn modelId="{E2063018-B06C-4362-AF7D-487A56722946}" type="presParOf" srcId="{837A5FDB-1486-408C-9992-1F3D688B703D}" destId="{25097D88-C918-43BC-B0D5-738E256603C0}" srcOrd="17" destOrd="0" presId="urn:microsoft.com/office/officeart/2005/8/layout/chevron1"/>
    <dgm:cxn modelId="{679C4423-42CB-4216-A5E5-5F3B4756C6C2}" type="presParOf" srcId="{837A5FDB-1486-408C-9992-1F3D688B703D}" destId="{3EC35AF7-27FB-44EE-91CF-C2B3CBA2DD83}" srcOrd="18" destOrd="0" presId="urn:microsoft.com/office/officeart/2005/8/layout/chevron1"/>
    <dgm:cxn modelId="{CA7E4991-6D94-43A4-922F-86DBA1788FDC}" type="presParOf" srcId="{837A5FDB-1486-408C-9992-1F3D688B703D}" destId="{FBA9C11F-4915-453C-ADC6-3F7CFBE60297}" srcOrd="19" destOrd="0" presId="urn:microsoft.com/office/officeart/2005/8/layout/chevron1"/>
    <dgm:cxn modelId="{DF0C8CDE-8E5E-4624-821A-4A58290CF2E3}" type="presParOf" srcId="{837A5FDB-1486-408C-9992-1F3D688B703D}" destId="{0506A725-48D4-4F19-86D3-9AE310188404}" srcOrd="20" destOrd="0" presId="urn:microsoft.com/office/officeart/2005/8/layout/chevron1"/>
    <dgm:cxn modelId="{2BDAA1E7-EBC7-4FF1-9825-90427116275E}" type="presParOf" srcId="{837A5FDB-1486-408C-9992-1F3D688B703D}" destId="{DBDF0A2C-49E6-4C02-A814-E3CF3C254C1D}" srcOrd="21" destOrd="0" presId="urn:microsoft.com/office/officeart/2005/8/layout/chevron1"/>
    <dgm:cxn modelId="{445F9CC2-02A3-4933-946D-4B51855203AB}" type="presParOf" srcId="{837A5FDB-1486-408C-9992-1F3D688B703D}" destId="{EE1BD5F9-CFFA-464A-A088-FEFB367B8B76}" srcOrd="22" destOrd="0" presId="urn:microsoft.com/office/officeart/2005/8/layout/chevron1"/>
    <dgm:cxn modelId="{4EE46AC6-41A4-47F5-A6E4-47BEDC906011}" type="presParOf" srcId="{837A5FDB-1486-408C-9992-1F3D688B703D}" destId="{EE832720-5F2D-4DCE-948B-4FFB9FB1BF57}" srcOrd="23" destOrd="0" presId="urn:microsoft.com/office/officeart/2005/8/layout/chevron1"/>
    <dgm:cxn modelId="{1642566F-8E99-4E04-B900-09FFD85BFAE5}" type="presParOf" srcId="{837A5FDB-1486-408C-9992-1F3D688B703D}" destId="{6ECC479C-97D9-4EA2-B303-5F254384F5CD}" srcOrd="24" destOrd="0" presId="urn:microsoft.com/office/officeart/2005/8/layout/chevron1"/>
    <dgm:cxn modelId="{06A69F06-E8A5-4A92-A995-9DE6832EDC89}" type="presParOf" srcId="{837A5FDB-1486-408C-9992-1F3D688B703D}" destId="{46AF7A1F-669A-45FF-8B38-3CB9FB37A478}" srcOrd="25" destOrd="0" presId="urn:microsoft.com/office/officeart/2005/8/layout/chevron1"/>
    <dgm:cxn modelId="{27183518-BE22-4A6D-AF65-C6C2F7EFCB15}" type="presParOf" srcId="{837A5FDB-1486-408C-9992-1F3D688B703D}" destId="{8983429F-1679-4422-9E69-11C633939EE6}" srcOrd="2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FB20A4-3F8C-47A4-90D5-069B22BDEF3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135BB45-7D79-49DB-9B53-2CFA64A4F720}">
      <dgm:prSet phldrT="[Text]" custT="1"/>
      <dgm:spPr>
        <a:solidFill>
          <a:srgbClr val="0D616C"/>
        </a:solidFill>
      </dgm:spPr>
      <dgm:t>
        <a:bodyPr/>
        <a:lstStyle/>
        <a:p>
          <a:pPr algn="ctr"/>
          <a:endParaRPr lang="en-US" sz="3600" dirty="0"/>
        </a:p>
        <a:p>
          <a:pPr algn="ctr"/>
          <a:r>
            <a:rPr lang="en-US" sz="3600" dirty="0">
              <a:solidFill>
                <a:schemeClr val="bg1"/>
              </a:solidFill>
            </a:rPr>
            <a:t>There are people in every community who can help!</a:t>
          </a:r>
        </a:p>
      </dgm:t>
    </dgm:pt>
    <dgm:pt modelId="{97134F0A-6960-44C2-B467-9180D376D067}" type="parTrans" cxnId="{C88D51A0-9DA7-4CCD-AC90-C0F68A8E6017}">
      <dgm:prSet/>
      <dgm:spPr/>
      <dgm:t>
        <a:bodyPr/>
        <a:lstStyle/>
        <a:p>
          <a:endParaRPr lang="en-US"/>
        </a:p>
      </dgm:t>
    </dgm:pt>
    <dgm:pt modelId="{F2ED4CF7-97BE-4411-856B-484125319155}" type="sibTrans" cxnId="{C88D51A0-9DA7-4CCD-AC90-C0F68A8E6017}">
      <dgm:prSet/>
      <dgm:spPr/>
      <dgm:t>
        <a:bodyPr/>
        <a:lstStyle/>
        <a:p>
          <a:endParaRPr lang="en-US"/>
        </a:p>
      </dgm:t>
    </dgm:pt>
    <dgm:pt modelId="{5D5C7F35-CDE4-40FE-A888-9F29A2B903F1}">
      <dgm:prSet phldrT="[Text]"/>
      <dgm:spPr>
        <a:solidFill>
          <a:srgbClr val="B7DBEF"/>
        </a:solidFill>
      </dgm:spPr>
      <dgm:t>
        <a:bodyPr/>
        <a:lstStyle/>
        <a:p>
          <a:r>
            <a:rPr lang="en-US" i="0" dirty="0">
              <a:solidFill>
                <a:srgbClr val="000000"/>
              </a:solidFill>
              <a:effectLst/>
              <a:latin typeface="Arial" panose="020B0604020202020204" pitchFamily="34" charset="0"/>
              <a:hlinkClick xmlns:r="http://schemas.openxmlformats.org/officeDocument/2006/relationships" r:id="rId1"/>
            </a:rPr>
            <a:t>kynector</a:t>
          </a:r>
          <a:r>
            <a:rPr lang="en-US" i="0" dirty="0">
              <a:solidFill>
                <a:srgbClr val="000000"/>
              </a:solidFill>
              <a:effectLst/>
              <a:latin typeface="Arial" panose="020B0604020202020204" pitchFamily="34" charset="0"/>
            </a:rPr>
            <a:t> or </a:t>
          </a:r>
          <a:r>
            <a:rPr lang="en-US" i="0" dirty="0">
              <a:solidFill>
                <a:srgbClr val="000000"/>
              </a:solidFill>
              <a:effectLst/>
              <a:latin typeface="Arial" panose="020B0604020202020204" pitchFamily="34" charset="0"/>
              <a:hlinkClick xmlns:r="http://schemas.openxmlformats.org/officeDocument/2006/relationships" r:id="rId1"/>
            </a:rPr>
            <a:t>licensed insurance agent</a:t>
          </a:r>
          <a:r>
            <a:rPr lang="en-US" i="0" dirty="0">
              <a:solidFill>
                <a:srgbClr val="000000"/>
              </a:solidFill>
              <a:effectLst/>
              <a:latin typeface="Arial" panose="020B0604020202020204" pitchFamily="34" charset="0"/>
            </a:rPr>
            <a:t> </a:t>
          </a:r>
          <a:r>
            <a:rPr lang="en-US" dirty="0"/>
            <a:t>available online and by calling </a:t>
          </a:r>
          <a:r>
            <a:rPr lang="en-US" b="1" dirty="0"/>
            <a:t>1-855-4kynect</a:t>
          </a:r>
          <a:r>
            <a:rPr lang="en-US" dirty="0"/>
            <a:t> (1-855-459-6368)</a:t>
          </a:r>
        </a:p>
      </dgm:t>
    </dgm:pt>
    <dgm:pt modelId="{1CDA8839-F2A5-49C2-AB1B-34C4F7A6A9BE}" type="parTrans" cxnId="{2D223679-003A-42A2-8909-5197E5CF7CAD}">
      <dgm:prSet/>
      <dgm:spPr/>
      <dgm:t>
        <a:bodyPr/>
        <a:lstStyle/>
        <a:p>
          <a:endParaRPr lang="en-US"/>
        </a:p>
      </dgm:t>
    </dgm:pt>
    <dgm:pt modelId="{92F80339-80AE-4A4A-887F-F807155CA12D}" type="sibTrans" cxnId="{2D223679-003A-42A2-8909-5197E5CF7CAD}">
      <dgm:prSet/>
      <dgm:spPr/>
      <dgm:t>
        <a:bodyPr/>
        <a:lstStyle/>
        <a:p>
          <a:endParaRPr lang="en-US"/>
        </a:p>
      </dgm:t>
    </dgm:pt>
    <dgm:pt modelId="{AF385483-CBC9-4BCB-A3A7-FBF32DDC3AE4}">
      <dgm:prSet phldrT="[Text]"/>
      <dgm:spPr>
        <a:solidFill>
          <a:srgbClr val="D1DCBA"/>
        </a:solidFill>
        <a:ln>
          <a:noFill/>
        </a:ln>
      </dgm:spPr>
      <dgm:t>
        <a:bodyPr/>
        <a:lstStyle/>
        <a:p>
          <a:r>
            <a:rPr lang="en-US" dirty="0"/>
            <a:t>If you’re 65+ call the </a:t>
          </a:r>
          <a:r>
            <a:rPr lang="en-US" b="0" i="0" dirty="0"/>
            <a:t>SHIP Hotline at (877) 293-7447 (</a:t>
          </a:r>
          <a:r>
            <a:rPr lang="en-US" b="1" i="0" dirty="0"/>
            <a:t>option #2</a:t>
          </a:r>
          <a:r>
            <a:rPr lang="en-US" b="0" i="0" dirty="0"/>
            <a:t>) or call DAIL at (502) 564-6930 and ask for a SHIP counselor </a:t>
          </a:r>
          <a:r>
            <a:rPr lang="en-US" dirty="0"/>
            <a:t>to learn about Medicare options!</a:t>
          </a:r>
        </a:p>
      </dgm:t>
    </dgm:pt>
    <dgm:pt modelId="{69E135B2-AC2C-4E82-81FF-AB2F658B29B6}" type="parTrans" cxnId="{3B99BEF0-3688-4149-B6A8-EC596149D4E4}">
      <dgm:prSet/>
      <dgm:spPr/>
      <dgm:t>
        <a:bodyPr/>
        <a:lstStyle/>
        <a:p>
          <a:endParaRPr lang="en-US"/>
        </a:p>
      </dgm:t>
    </dgm:pt>
    <dgm:pt modelId="{0C1214FA-44CB-47E4-A8EC-7EFBDB0722C5}" type="sibTrans" cxnId="{3B99BEF0-3688-4149-B6A8-EC596149D4E4}">
      <dgm:prSet/>
      <dgm:spPr/>
      <dgm:t>
        <a:bodyPr/>
        <a:lstStyle/>
        <a:p>
          <a:endParaRPr lang="en-US"/>
        </a:p>
      </dgm:t>
    </dgm:pt>
    <dgm:pt modelId="{150A2B51-8918-4581-80F4-76CA175E414D}">
      <dgm:prSet phldrT="[Text]"/>
      <dgm:spPr>
        <a:solidFill>
          <a:srgbClr val="A4D3FE"/>
        </a:solidFill>
      </dgm:spPr>
      <dgm:t>
        <a:bodyPr/>
        <a:lstStyle/>
        <a:p>
          <a:r>
            <a:rPr lang="en-US" dirty="0"/>
            <a:t>Resources on Kentucky’s website for all things Medicaid Renewals and PHE Unwinding!</a:t>
          </a:r>
        </a:p>
        <a:p>
          <a:r>
            <a:rPr lang="en-US" dirty="0"/>
            <a:t> </a:t>
          </a:r>
          <a:r>
            <a:rPr lang="en-US" dirty="0">
              <a:hlinkClick xmlns:r="http://schemas.openxmlformats.org/officeDocument/2006/relationships" r:id="rId2"/>
            </a:rPr>
            <a:t>MedicaidUnwinding.ky.gov</a:t>
          </a:r>
          <a:endParaRPr lang="en-US" dirty="0"/>
        </a:p>
      </dgm:t>
    </dgm:pt>
    <dgm:pt modelId="{5630424A-AF0B-4FAC-8E68-68427AA94F25}" type="parTrans" cxnId="{B9537BFE-9126-4212-8614-DD7C02AC5237}">
      <dgm:prSet/>
      <dgm:spPr/>
      <dgm:t>
        <a:bodyPr/>
        <a:lstStyle/>
        <a:p>
          <a:endParaRPr lang="en-US"/>
        </a:p>
      </dgm:t>
    </dgm:pt>
    <dgm:pt modelId="{E47BB9D1-260E-428E-A57D-545878A0D05D}" type="sibTrans" cxnId="{B9537BFE-9126-4212-8614-DD7C02AC5237}">
      <dgm:prSet/>
      <dgm:spPr/>
      <dgm:t>
        <a:bodyPr/>
        <a:lstStyle/>
        <a:p>
          <a:endParaRPr lang="en-US"/>
        </a:p>
      </dgm:t>
    </dgm:pt>
    <dgm:pt modelId="{3A3CAADE-3F70-4277-A31D-3E673113A397}" type="pres">
      <dgm:prSet presAssocID="{5AFB20A4-3F8C-47A4-90D5-069B22BDEF3B}" presName="vert0" presStyleCnt="0">
        <dgm:presLayoutVars>
          <dgm:dir/>
          <dgm:animOne val="branch"/>
          <dgm:animLvl val="lvl"/>
        </dgm:presLayoutVars>
      </dgm:prSet>
      <dgm:spPr/>
    </dgm:pt>
    <dgm:pt modelId="{7913851D-D970-4D56-B26E-C4CA79C34560}" type="pres">
      <dgm:prSet presAssocID="{4135BB45-7D79-49DB-9B53-2CFA64A4F720}" presName="thickLine" presStyleLbl="alignNode1" presStyleIdx="0" presStyleCnt="1"/>
      <dgm:spPr/>
    </dgm:pt>
    <dgm:pt modelId="{AD9F3061-324D-4E52-927A-2F6FADBCEFEC}" type="pres">
      <dgm:prSet presAssocID="{4135BB45-7D79-49DB-9B53-2CFA64A4F720}" presName="horz1" presStyleCnt="0"/>
      <dgm:spPr/>
    </dgm:pt>
    <dgm:pt modelId="{40120EC1-5AF5-4CB6-A274-19F5E9E116A6}" type="pres">
      <dgm:prSet presAssocID="{4135BB45-7D79-49DB-9B53-2CFA64A4F720}" presName="tx1" presStyleLbl="revTx" presStyleIdx="0" presStyleCnt="4" custScaleX="114363" custLinFactNeighborX="157" custLinFactNeighborY="-2925"/>
      <dgm:spPr/>
    </dgm:pt>
    <dgm:pt modelId="{CE737E12-AA3A-4267-9AF1-058BD416EE1D}" type="pres">
      <dgm:prSet presAssocID="{4135BB45-7D79-49DB-9B53-2CFA64A4F720}" presName="vert1" presStyleCnt="0"/>
      <dgm:spPr/>
    </dgm:pt>
    <dgm:pt modelId="{AB085DF4-A436-4FC6-81BD-AB7A4112A3F0}" type="pres">
      <dgm:prSet presAssocID="{5D5C7F35-CDE4-40FE-A888-9F29A2B903F1}" presName="vertSpace2a" presStyleCnt="0"/>
      <dgm:spPr/>
    </dgm:pt>
    <dgm:pt modelId="{1779B6DF-F8F2-4FA4-8F15-81E0615E2B8D}" type="pres">
      <dgm:prSet presAssocID="{5D5C7F35-CDE4-40FE-A888-9F29A2B903F1}" presName="horz2" presStyleCnt="0"/>
      <dgm:spPr/>
    </dgm:pt>
    <dgm:pt modelId="{A2D5CC51-EE1F-4F8B-A0B7-4AA740A911B5}" type="pres">
      <dgm:prSet presAssocID="{5D5C7F35-CDE4-40FE-A888-9F29A2B903F1}" presName="horzSpace2" presStyleCnt="0"/>
      <dgm:spPr/>
    </dgm:pt>
    <dgm:pt modelId="{2D1A570C-4C63-4074-92B0-2830279B9855}" type="pres">
      <dgm:prSet presAssocID="{5D5C7F35-CDE4-40FE-A888-9F29A2B903F1}" presName="tx2" presStyleLbl="revTx" presStyleIdx="1" presStyleCnt="4" custLinFactNeighborX="-106" custLinFactNeighborY="-1182"/>
      <dgm:spPr/>
    </dgm:pt>
    <dgm:pt modelId="{0A0B429B-F4A8-4A20-BC12-43956CC6F713}" type="pres">
      <dgm:prSet presAssocID="{5D5C7F35-CDE4-40FE-A888-9F29A2B903F1}" presName="vert2" presStyleCnt="0"/>
      <dgm:spPr/>
    </dgm:pt>
    <dgm:pt modelId="{E1ACD141-B1CA-4E55-A878-60FF7EEC7FB6}" type="pres">
      <dgm:prSet presAssocID="{5D5C7F35-CDE4-40FE-A888-9F29A2B903F1}" presName="thinLine2b" presStyleLbl="callout" presStyleIdx="0" presStyleCnt="3"/>
      <dgm:spPr/>
    </dgm:pt>
    <dgm:pt modelId="{92C393BA-966E-4754-9EFE-D2087ADBA130}" type="pres">
      <dgm:prSet presAssocID="{5D5C7F35-CDE4-40FE-A888-9F29A2B903F1}" presName="vertSpace2b" presStyleCnt="0"/>
      <dgm:spPr/>
    </dgm:pt>
    <dgm:pt modelId="{B45BBF7E-8CEA-4124-BF93-3DF23C78FAB6}" type="pres">
      <dgm:prSet presAssocID="{AF385483-CBC9-4BCB-A3A7-FBF32DDC3AE4}" presName="horz2" presStyleCnt="0"/>
      <dgm:spPr/>
    </dgm:pt>
    <dgm:pt modelId="{350496EB-1CD0-4BD8-9371-3226838E50D4}" type="pres">
      <dgm:prSet presAssocID="{AF385483-CBC9-4BCB-A3A7-FBF32DDC3AE4}" presName="horzSpace2" presStyleCnt="0"/>
      <dgm:spPr/>
    </dgm:pt>
    <dgm:pt modelId="{73EB1B48-8C26-4D73-BE7A-9F80405D0F87}" type="pres">
      <dgm:prSet presAssocID="{AF385483-CBC9-4BCB-A3A7-FBF32DDC3AE4}" presName="tx2" presStyleLbl="revTx" presStyleIdx="2" presStyleCnt="4"/>
      <dgm:spPr/>
    </dgm:pt>
    <dgm:pt modelId="{78802883-E61D-4432-B8FF-15B81723B37A}" type="pres">
      <dgm:prSet presAssocID="{AF385483-CBC9-4BCB-A3A7-FBF32DDC3AE4}" presName="vert2" presStyleCnt="0"/>
      <dgm:spPr/>
    </dgm:pt>
    <dgm:pt modelId="{AB56B07E-0D48-450C-A820-B05DB652DBE8}" type="pres">
      <dgm:prSet presAssocID="{AF385483-CBC9-4BCB-A3A7-FBF32DDC3AE4}" presName="thinLine2b" presStyleLbl="callout" presStyleIdx="1" presStyleCnt="3"/>
      <dgm:spPr/>
    </dgm:pt>
    <dgm:pt modelId="{F4A4F504-573F-437C-9578-F18E0AEC2EB6}" type="pres">
      <dgm:prSet presAssocID="{AF385483-CBC9-4BCB-A3A7-FBF32DDC3AE4}" presName="vertSpace2b" presStyleCnt="0"/>
      <dgm:spPr/>
    </dgm:pt>
    <dgm:pt modelId="{AAA4345A-60E9-4729-91B5-2A8425E95F04}" type="pres">
      <dgm:prSet presAssocID="{150A2B51-8918-4581-80F4-76CA175E414D}" presName="horz2" presStyleCnt="0"/>
      <dgm:spPr/>
    </dgm:pt>
    <dgm:pt modelId="{C1348D5B-5953-4589-A0DC-A0E7F3A4C2CD}" type="pres">
      <dgm:prSet presAssocID="{150A2B51-8918-4581-80F4-76CA175E414D}" presName="horzSpace2" presStyleCnt="0"/>
      <dgm:spPr/>
    </dgm:pt>
    <dgm:pt modelId="{3DC6CA3F-AA9C-429A-B9CE-9EE24E495355}" type="pres">
      <dgm:prSet presAssocID="{150A2B51-8918-4581-80F4-76CA175E414D}" presName="tx2" presStyleLbl="revTx" presStyleIdx="3" presStyleCnt="4"/>
      <dgm:spPr/>
    </dgm:pt>
    <dgm:pt modelId="{1215E2B1-946C-4808-9114-AE1BF78671ED}" type="pres">
      <dgm:prSet presAssocID="{150A2B51-8918-4581-80F4-76CA175E414D}" presName="vert2" presStyleCnt="0"/>
      <dgm:spPr/>
    </dgm:pt>
    <dgm:pt modelId="{3F7842A8-0C13-443F-A54F-C3E6922D2331}" type="pres">
      <dgm:prSet presAssocID="{150A2B51-8918-4581-80F4-76CA175E414D}" presName="thinLine2b" presStyleLbl="callout" presStyleIdx="2" presStyleCnt="3"/>
      <dgm:spPr/>
    </dgm:pt>
    <dgm:pt modelId="{BEA2FDA5-E39E-4048-B10A-C13B739C5CF3}" type="pres">
      <dgm:prSet presAssocID="{150A2B51-8918-4581-80F4-76CA175E414D}" presName="vertSpace2b" presStyleCnt="0"/>
      <dgm:spPr/>
    </dgm:pt>
  </dgm:ptLst>
  <dgm:cxnLst>
    <dgm:cxn modelId="{CDF2E740-6C1F-4EE3-B711-3DE7620681D5}" type="presOf" srcId="{5AFB20A4-3F8C-47A4-90D5-069B22BDEF3B}" destId="{3A3CAADE-3F70-4277-A31D-3E673113A397}" srcOrd="0" destOrd="0" presId="urn:microsoft.com/office/officeart/2008/layout/LinedList"/>
    <dgm:cxn modelId="{084A216D-B109-441B-AEA0-539456E083DC}" type="presOf" srcId="{AF385483-CBC9-4BCB-A3A7-FBF32DDC3AE4}" destId="{73EB1B48-8C26-4D73-BE7A-9F80405D0F87}" srcOrd="0" destOrd="0" presId="urn:microsoft.com/office/officeart/2008/layout/LinedList"/>
    <dgm:cxn modelId="{F7CCE356-1597-4F37-9F4B-A70A239F60D5}" type="presOf" srcId="{5D5C7F35-CDE4-40FE-A888-9F29A2B903F1}" destId="{2D1A570C-4C63-4074-92B0-2830279B9855}" srcOrd="0" destOrd="0" presId="urn:microsoft.com/office/officeart/2008/layout/LinedList"/>
    <dgm:cxn modelId="{4C3C1F77-748F-481F-A286-DD0AB87A65E0}" type="presOf" srcId="{150A2B51-8918-4581-80F4-76CA175E414D}" destId="{3DC6CA3F-AA9C-429A-B9CE-9EE24E495355}" srcOrd="0" destOrd="0" presId="urn:microsoft.com/office/officeart/2008/layout/LinedList"/>
    <dgm:cxn modelId="{2D223679-003A-42A2-8909-5197E5CF7CAD}" srcId="{4135BB45-7D79-49DB-9B53-2CFA64A4F720}" destId="{5D5C7F35-CDE4-40FE-A888-9F29A2B903F1}" srcOrd="0" destOrd="0" parTransId="{1CDA8839-F2A5-49C2-AB1B-34C4F7A6A9BE}" sibTransId="{92F80339-80AE-4A4A-887F-F807155CA12D}"/>
    <dgm:cxn modelId="{DDF90191-9C4B-426E-96F8-56032C1ADAF3}" type="presOf" srcId="{4135BB45-7D79-49DB-9B53-2CFA64A4F720}" destId="{40120EC1-5AF5-4CB6-A274-19F5E9E116A6}" srcOrd="0" destOrd="0" presId="urn:microsoft.com/office/officeart/2008/layout/LinedList"/>
    <dgm:cxn modelId="{C88D51A0-9DA7-4CCD-AC90-C0F68A8E6017}" srcId="{5AFB20A4-3F8C-47A4-90D5-069B22BDEF3B}" destId="{4135BB45-7D79-49DB-9B53-2CFA64A4F720}" srcOrd="0" destOrd="0" parTransId="{97134F0A-6960-44C2-B467-9180D376D067}" sibTransId="{F2ED4CF7-97BE-4411-856B-484125319155}"/>
    <dgm:cxn modelId="{3B99BEF0-3688-4149-B6A8-EC596149D4E4}" srcId="{4135BB45-7D79-49DB-9B53-2CFA64A4F720}" destId="{AF385483-CBC9-4BCB-A3A7-FBF32DDC3AE4}" srcOrd="1" destOrd="0" parTransId="{69E135B2-AC2C-4E82-81FF-AB2F658B29B6}" sibTransId="{0C1214FA-44CB-47E4-A8EC-7EFBDB0722C5}"/>
    <dgm:cxn modelId="{B9537BFE-9126-4212-8614-DD7C02AC5237}" srcId="{4135BB45-7D79-49DB-9B53-2CFA64A4F720}" destId="{150A2B51-8918-4581-80F4-76CA175E414D}" srcOrd="2" destOrd="0" parTransId="{5630424A-AF0B-4FAC-8E68-68427AA94F25}" sibTransId="{E47BB9D1-260E-428E-A57D-545878A0D05D}"/>
    <dgm:cxn modelId="{73081DAE-692B-440F-BC13-278669BE8E7C}" type="presParOf" srcId="{3A3CAADE-3F70-4277-A31D-3E673113A397}" destId="{7913851D-D970-4D56-B26E-C4CA79C34560}" srcOrd="0" destOrd="0" presId="urn:microsoft.com/office/officeart/2008/layout/LinedList"/>
    <dgm:cxn modelId="{724725C0-4008-4F20-8991-C9F9512B2A3F}" type="presParOf" srcId="{3A3CAADE-3F70-4277-A31D-3E673113A397}" destId="{AD9F3061-324D-4E52-927A-2F6FADBCEFEC}" srcOrd="1" destOrd="0" presId="urn:microsoft.com/office/officeart/2008/layout/LinedList"/>
    <dgm:cxn modelId="{F46FAE69-1C9D-4AD6-9C55-53453EE72ACD}" type="presParOf" srcId="{AD9F3061-324D-4E52-927A-2F6FADBCEFEC}" destId="{40120EC1-5AF5-4CB6-A274-19F5E9E116A6}" srcOrd="0" destOrd="0" presId="urn:microsoft.com/office/officeart/2008/layout/LinedList"/>
    <dgm:cxn modelId="{519A5EA3-E81A-4467-97EB-B8FAF5273497}" type="presParOf" srcId="{AD9F3061-324D-4E52-927A-2F6FADBCEFEC}" destId="{CE737E12-AA3A-4267-9AF1-058BD416EE1D}" srcOrd="1" destOrd="0" presId="urn:microsoft.com/office/officeart/2008/layout/LinedList"/>
    <dgm:cxn modelId="{394D454B-3E9E-4C2D-986C-E7795B9980AC}" type="presParOf" srcId="{CE737E12-AA3A-4267-9AF1-058BD416EE1D}" destId="{AB085DF4-A436-4FC6-81BD-AB7A4112A3F0}" srcOrd="0" destOrd="0" presId="urn:microsoft.com/office/officeart/2008/layout/LinedList"/>
    <dgm:cxn modelId="{A1C05211-78B5-40B7-9266-FE103A74C631}" type="presParOf" srcId="{CE737E12-AA3A-4267-9AF1-058BD416EE1D}" destId="{1779B6DF-F8F2-4FA4-8F15-81E0615E2B8D}" srcOrd="1" destOrd="0" presId="urn:microsoft.com/office/officeart/2008/layout/LinedList"/>
    <dgm:cxn modelId="{70A51BF3-F90D-4069-9E81-E253F04C2B56}" type="presParOf" srcId="{1779B6DF-F8F2-4FA4-8F15-81E0615E2B8D}" destId="{A2D5CC51-EE1F-4F8B-A0B7-4AA740A911B5}" srcOrd="0" destOrd="0" presId="urn:microsoft.com/office/officeart/2008/layout/LinedList"/>
    <dgm:cxn modelId="{5446465B-A2A5-4917-89A3-FD478D37A7D5}" type="presParOf" srcId="{1779B6DF-F8F2-4FA4-8F15-81E0615E2B8D}" destId="{2D1A570C-4C63-4074-92B0-2830279B9855}" srcOrd="1" destOrd="0" presId="urn:microsoft.com/office/officeart/2008/layout/LinedList"/>
    <dgm:cxn modelId="{9E4C198E-4710-4E5C-A699-43B5E32CD793}" type="presParOf" srcId="{1779B6DF-F8F2-4FA4-8F15-81E0615E2B8D}" destId="{0A0B429B-F4A8-4A20-BC12-43956CC6F713}" srcOrd="2" destOrd="0" presId="urn:microsoft.com/office/officeart/2008/layout/LinedList"/>
    <dgm:cxn modelId="{BF8576BA-751A-43B7-BA4F-F5C2B4B47EF9}" type="presParOf" srcId="{CE737E12-AA3A-4267-9AF1-058BD416EE1D}" destId="{E1ACD141-B1CA-4E55-A878-60FF7EEC7FB6}" srcOrd="2" destOrd="0" presId="urn:microsoft.com/office/officeart/2008/layout/LinedList"/>
    <dgm:cxn modelId="{22CC4EFA-EC2A-49D7-9366-95B8A8EFC5C9}" type="presParOf" srcId="{CE737E12-AA3A-4267-9AF1-058BD416EE1D}" destId="{92C393BA-966E-4754-9EFE-D2087ADBA130}" srcOrd="3" destOrd="0" presId="urn:microsoft.com/office/officeart/2008/layout/LinedList"/>
    <dgm:cxn modelId="{0034FEDC-6C94-490C-9DD5-5D694B5CA1E6}" type="presParOf" srcId="{CE737E12-AA3A-4267-9AF1-058BD416EE1D}" destId="{B45BBF7E-8CEA-4124-BF93-3DF23C78FAB6}" srcOrd="4" destOrd="0" presId="urn:microsoft.com/office/officeart/2008/layout/LinedList"/>
    <dgm:cxn modelId="{869A1FAF-AAFE-4C5A-AAAB-1DD39044FF7D}" type="presParOf" srcId="{B45BBF7E-8CEA-4124-BF93-3DF23C78FAB6}" destId="{350496EB-1CD0-4BD8-9371-3226838E50D4}" srcOrd="0" destOrd="0" presId="urn:microsoft.com/office/officeart/2008/layout/LinedList"/>
    <dgm:cxn modelId="{FC608DE7-1719-4002-9B43-699349CD5205}" type="presParOf" srcId="{B45BBF7E-8CEA-4124-BF93-3DF23C78FAB6}" destId="{73EB1B48-8C26-4D73-BE7A-9F80405D0F87}" srcOrd="1" destOrd="0" presId="urn:microsoft.com/office/officeart/2008/layout/LinedList"/>
    <dgm:cxn modelId="{FD87A77A-3A23-4ECE-A9F5-E0E0CCEA185E}" type="presParOf" srcId="{B45BBF7E-8CEA-4124-BF93-3DF23C78FAB6}" destId="{78802883-E61D-4432-B8FF-15B81723B37A}" srcOrd="2" destOrd="0" presId="urn:microsoft.com/office/officeart/2008/layout/LinedList"/>
    <dgm:cxn modelId="{6FAD5EFC-E8AB-4924-AE00-DCBE111A4EC1}" type="presParOf" srcId="{CE737E12-AA3A-4267-9AF1-058BD416EE1D}" destId="{AB56B07E-0D48-450C-A820-B05DB652DBE8}" srcOrd="5" destOrd="0" presId="urn:microsoft.com/office/officeart/2008/layout/LinedList"/>
    <dgm:cxn modelId="{F7B5D561-95C6-4179-9E5E-C5349A8916EE}" type="presParOf" srcId="{CE737E12-AA3A-4267-9AF1-058BD416EE1D}" destId="{F4A4F504-573F-437C-9578-F18E0AEC2EB6}" srcOrd="6" destOrd="0" presId="urn:microsoft.com/office/officeart/2008/layout/LinedList"/>
    <dgm:cxn modelId="{7E1C2E5C-10C4-42E5-B06A-BE22CEC307EA}" type="presParOf" srcId="{CE737E12-AA3A-4267-9AF1-058BD416EE1D}" destId="{AAA4345A-60E9-4729-91B5-2A8425E95F04}" srcOrd="7" destOrd="0" presId="urn:microsoft.com/office/officeart/2008/layout/LinedList"/>
    <dgm:cxn modelId="{FE206D32-2BC2-4DAA-BF18-86D6B46352A2}" type="presParOf" srcId="{AAA4345A-60E9-4729-91B5-2A8425E95F04}" destId="{C1348D5B-5953-4589-A0DC-A0E7F3A4C2CD}" srcOrd="0" destOrd="0" presId="urn:microsoft.com/office/officeart/2008/layout/LinedList"/>
    <dgm:cxn modelId="{F5A3BD3F-4B51-436D-8C84-61DFAD39C215}" type="presParOf" srcId="{AAA4345A-60E9-4729-91B5-2A8425E95F04}" destId="{3DC6CA3F-AA9C-429A-B9CE-9EE24E495355}" srcOrd="1" destOrd="0" presId="urn:microsoft.com/office/officeart/2008/layout/LinedList"/>
    <dgm:cxn modelId="{ADADCC27-2A07-4CE9-92ED-CCDA06253F7A}" type="presParOf" srcId="{AAA4345A-60E9-4729-91B5-2A8425E95F04}" destId="{1215E2B1-946C-4808-9114-AE1BF78671ED}" srcOrd="2" destOrd="0" presId="urn:microsoft.com/office/officeart/2008/layout/LinedList"/>
    <dgm:cxn modelId="{EDEEF4A9-C6AB-4339-BE44-27650BEFF2FC}" type="presParOf" srcId="{CE737E12-AA3A-4267-9AF1-058BD416EE1D}" destId="{3F7842A8-0C13-443F-A54F-C3E6922D2331}" srcOrd="8" destOrd="0" presId="urn:microsoft.com/office/officeart/2008/layout/LinedList"/>
    <dgm:cxn modelId="{468EAFEC-52BD-4C5A-BCC2-2C2E303CD258}" type="presParOf" srcId="{CE737E12-AA3A-4267-9AF1-058BD416EE1D}" destId="{BEA2FDA5-E39E-4048-B10A-C13B739C5CF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A7F53E-1E63-4E39-8B31-024D411F6C82}" type="doc">
      <dgm:prSet loTypeId="urn:microsoft.com/office/officeart/2005/8/layout/chevron1" loCatId="process" qsTypeId="urn:microsoft.com/office/officeart/2005/8/quickstyle/simple1" qsCatId="simple" csTypeId="urn:microsoft.com/office/officeart/2005/8/colors/accent1_2" csCatId="accent1" phldr="1"/>
      <dgm:spPr/>
    </dgm:pt>
    <dgm:pt modelId="{AE72EC3E-4963-497C-A46A-985D6B605D62}">
      <dgm:prSet phldrT="[Text]"/>
      <dgm:spPr>
        <a:solidFill>
          <a:srgbClr val="2784C5"/>
        </a:solidFill>
      </dgm:spPr>
      <dgm:t>
        <a:bodyPr/>
        <a:lstStyle/>
        <a:p>
          <a:r>
            <a:rPr lang="en-US" dirty="0"/>
            <a:t>Reinstatement Information</a:t>
          </a:r>
        </a:p>
      </dgm:t>
    </dgm:pt>
    <dgm:pt modelId="{0EA57B6A-4E55-4DC8-BBD3-22DE9DDD1CA2}" type="parTrans" cxnId="{92F1D915-ED68-4207-8424-05DBBEBD2BF7}">
      <dgm:prSet/>
      <dgm:spPr/>
      <dgm:t>
        <a:bodyPr/>
        <a:lstStyle/>
        <a:p>
          <a:endParaRPr lang="en-US"/>
        </a:p>
      </dgm:t>
    </dgm:pt>
    <dgm:pt modelId="{3B268902-B08C-4DC7-B5F3-35228475513B}" type="sibTrans" cxnId="{92F1D915-ED68-4207-8424-05DBBEBD2BF7}">
      <dgm:prSet/>
      <dgm:spPr/>
      <dgm:t>
        <a:bodyPr/>
        <a:lstStyle/>
        <a:p>
          <a:endParaRPr lang="en-US"/>
        </a:p>
      </dgm:t>
    </dgm:pt>
    <dgm:pt modelId="{BDE2F9F2-6F95-47FB-B213-860768BAFE01}">
      <dgm:prSet phldrT="[Text]"/>
      <dgm:spPr>
        <a:solidFill>
          <a:srgbClr val="5D9D69"/>
        </a:solidFill>
      </dgm:spPr>
      <dgm:t>
        <a:bodyPr/>
        <a:lstStyle/>
        <a:p>
          <a:r>
            <a:rPr lang="en-US" dirty="0"/>
            <a:t>Materials for Offices</a:t>
          </a:r>
        </a:p>
      </dgm:t>
    </dgm:pt>
    <dgm:pt modelId="{1517B1AB-93AC-481A-A2F5-52DC2BC02BF8}" type="parTrans" cxnId="{9CA5A50B-6A32-41BD-8556-812B083E0465}">
      <dgm:prSet/>
      <dgm:spPr/>
      <dgm:t>
        <a:bodyPr/>
        <a:lstStyle/>
        <a:p>
          <a:endParaRPr lang="en-US"/>
        </a:p>
      </dgm:t>
    </dgm:pt>
    <dgm:pt modelId="{9CAC517F-A5A7-4101-A924-B072BF19EB5C}" type="sibTrans" cxnId="{9CA5A50B-6A32-41BD-8556-812B083E0465}">
      <dgm:prSet/>
      <dgm:spPr/>
      <dgm:t>
        <a:bodyPr/>
        <a:lstStyle/>
        <a:p>
          <a:endParaRPr lang="en-US"/>
        </a:p>
      </dgm:t>
    </dgm:pt>
    <dgm:pt modelId="{3EA0A156-8CF5-48D0-B496-7DAA461BFC30}">
      <dgm:prSet phldrT="[Text]"/>
      <dgm:spPr>
        <a:solidFill>
          <a:srgbClr val="00B0F0"/>
        </a:solidFill>
      </dgm:spPr>
      <dgm:t>
        <a:bodyPr/>
        <a:lstStyle/>
        <a:p>
          <a:r>
            <a:rPr lang="en-US" dirty="0"/>
            <a:t>Editable Fliers for kynectors</a:t>
          </a:r>
        </a:p>
      </dgm:t>
    </dgm:pt>
    <dgm:pt modelId="{F9CE0DAB-3E7B-458C-B93D-078C84651A69}" type="parTrans" cxnId="{5950014B-C995-4042-A0B5-4AE69A109537}">
      <dgm:prSet/>
      <dgm:spPr/>
      <dgm:t>
        <a:bodyPr/>
        <a:lstStyle/>
        <a:p>
          <a:endParaRPr lang="en-US"/>
        </a:p>
      </dgm:t>
    </dgm:pt>
    <dgm:pt modelId="{A042D3F4-80A5-4A05-8296-75196B5F6843}" type="sibTrans" cxnId="{5950014B-C995-4042-A0B5-4AE69A109537}">
      <dgm:prSet/>
      <dgm:spPr/>
      <dgm:t>
        <a:bodyPr/>
        <a:lstStyle/>
        <a:p>
          <a:endParaRPr lang="en-US"/>
        </a:p>
      </dgm:t>
    </dgm:pt>
    <dgm:pt modelId="{822277E9-B50F-4BC8-A5C9-854E83E52925}">
      <dgm:prSet phldrT="[Text]"/>
      <dgm:spPr>
        <a:solidFill>
          <a:srgbClr val="9BBB59"/>
        </a:solidFill>
      </dgm:spPr>
      <dgm:t>
        <a:bodyPr/>
        <a:lstStyle/>
        <a:p>
          <a:r>
            <a:rPr lang="en-US" dirty="0"/>
            <a:t>ID Proofing Tips</a:t>
          </a:r>
        </a:p>
      </dgm:t>
    </dgm:pt>
    <dgm:pt modelId="{AC770974-CC26-467C-A4CD-054C488F7316}" type="parTrans" cxnId="{A2A25240-A630-4AA0-AC6F-CFD105B5586F}">
      <dgm:prSet/>
      <dgm:spPr/>
      <dgm:t>
        <a:bodyPr/>
        <a:lstStyle/>
        <a:p>
          <a:endParaRPr lang="en-US"/>
        </a:p>
      </dgm:t>
    </dgm:pt>
    <dgm:pt modelId="{0D35F8D9-7AC7-4CDC-809E-F22D6151BF5D}" type="sibTrans" cxnId="{A2A25240-A630-4AA0-AC6F-CFD105B5586F}">
      <dgm:prSet/>
      <dgm:spPr/>
      <dgm:t>
        <a:bodyPr/>
        <a:lstStyle/>
        <a:p>
          <a:endParaRPr lang="en-US"/>
        </a:p>
      </dgm:t>
    </dgm:pt>
    <dgm:pt modelId="{F6A0B8D8-C006-4D2B-BFE7-D1947F380E5A}" type="pres">
      <dgm:prSet presAssocID="{7DA7F53E-1E63-4E39-8B31-024D411F6C82}" presName="Name0" presStyleCnt="0">
        <dgm:presLayoutVars>
          <dgm:dir/>
          <dgm:animLvl val="lvl"/>
          <dgm:resizeHandles val="exact"/>
        </dgm:presLayoutVars>
      </dgm:prSet>
      <dgm:spPr/>
    </dgm:pt>
    <dgm:pt modelId="{F15273A5-C234-4467-9732-F338A284E6B2}" type="pres">
      <dgm:prSet presAssocID="{AE72EC3E-4963-497C-A46A-985D6B605D62}" presName="parTxOnly" presStyleLbl="node1" presStyleIdx="0" presStyleCnt="4" custScaleY="65853">
        <dgm:presLayoutVars>
          <dgm:chMax val="0"/>
          <dgm:chPref val="0"/>
          <dgm:bulletEnabled val="1"/>
        </dgm:presLayoutVars>
      </dgm:prSet>
      <dgm:spPr/>
    </dgm:pt>
    <dgm:pt modelId="{A45FF186-FC59-4F07-8A5A-45830668640F}" type="pres">
      <dgm:prSet presAssocID="{3B268902-B08C-4DC7-B5F3-35228475513B}" presName="parTxOnlySpace" presStyleCnt="0"/>
      <dgm:spPr/>
    </dgm:pt>
    <dgm:pt modelId="{66681976-4D79-4359-9D54-A39FFC95F9B1}" type="pres">
      <dgm:prSet presAssocID="{BDE2F9F2-6F95-47FB-B213-860768BAFE01}" presName="parTxOnly" presStyleLbl="node1" presStyleIdx="1" presStyleCnt="4" custScaleY="65853">
        <dgm:presLayoutVars>
          <dgm:chMax val="0"/>
          <dgm:chPref val="0"/>
          <dgm:bulletEnabled val="1"/>
        </dgm:presLayoutVars>
      </dgm:prSet>
      <dgm:spPr/>
    </dgm:pt>
    <dgm:pt modelId="{8F8BBD37-F9D5-4E4D-929E-9832D42CF18F}" type="pres">
      <dgm:prSet presAssocID="{9CAC517F-A5A7-4101-A924-B072BF19EB5C}" presName="parTxOnlySpace" presStyleCnt="0"/>
      <dgm:spPr/>
    </dgm:pt>
    <dgm:pt modelId="{3044C1C3-6463-490F-9CBD-88C711787FB9}" type="pres">
      <dgm:prSet presAssocID="{3EA0A156-8CF5-48D0-B496-7DAA461BFC30}" presName="parTxOnly" presStyleLbl="node1" presStyleIdx="2" presStyleCnt="4" custScaleY="65853">
        <dgm:presLayoutVars>
          <dgm:chMax val="0"/>
          <dgm:chPref val="0"/>
          <dgm:bulletEnabled val="1"/>
        </dgm:presLayoutVars>
      </dgm:prSet>
      <dgm:spPr/>
    </dgm:pt>
    <dgm:pt modelId="{99FF0A43-3C63-498C-A36B-74810F4DB7E0}" type="pres">
      <dgm:prSet presAssocID="{A042D3F4-80A5-4A05-8296-75196B5F6843}" presName="parTxOnlySpace" presStyleCnt="0"/>
      <dgm:spPr/>
    </dgm:pt>
    <dgm:pt modelId="{8C024821-9AD8-4A47-B9FD-4264FBAEB981}" type="pres">
      <dgm:prSet presAssocID="{822277E9-B50F-4BC8-A5C9-854E83E52925}" presName="parTxOnly" presStyleLbl="node1" presStyleIdx="3" presStyleCnt="4" custScaleY="62469">
        <dgm:presLayoutVars>
          <dgm:chMax val="0"/>
          <dgm:chPref val="0"/>
          <dgm:bulletEnabled val="1"/>
        </dgm:presLayoutVars>
      </dgm:prSet>
      <dgm:spPr/>
    </dgm:pt>
  </dgm:ptLst>
  <dgm:cxnLst>
    <dgm:cxn modelId="{9CA5A50B-6A32-41BD-8556-812B083E0465}" srcId="{7DA7F53E-1E63-4E39-8B31-024D411F6C82}" destId="{BDE2F9F2-6F95-47FB-B213-860768BAFE01}" srcOrd="1" destOrd="0" parTransId="{1517B1AB-93AC-481A-A2F5-52DC2BC02BF8}" sibTransId="{9CAC517F-A5A7-4101-A924-B072BF19EB5C}"/>
    <dgm:cxn modelId="{1988480E-FE1F-4E10-92FC-6DD90C100011}" type="presOf" srcId="{AE72EC3E-4963-497C-A46A-985D6B605D62}" destId="{F15273A5-C234-4467-9732-F338A284E6B2}" srcOrd="0" destOrd="0" presId="urn:microsoft.com/office/officeart/2005/8/layout/chevron1"/>
    <dgm:cxn modelId="{92F1D915-ED68-4207-8424-05DBBEBD2BF7}" srcId="{7DA7F53E-1E63-4E39-8B31-024D411F6C82}" destId="{AE72EC3E-4963-497C-A46A-985D6B605D62}" srcOrd="0" destOrd="0" parTransId="{0EA57B6A-4E55-4DC8-BBD3-22DE9DDD1CA2}" sibTransId="{3B268902-B08C-4DC7-B5F3-35228475513B}"/>
    <dgm:cxn modelId="{A2A25240-A630-4AA0-AC6F-CFD105B5586F}" srcId="{7DA7F53E-1E63-4E39-8B31-024D411F6C82}" destId="{822277E9-B50F-4BC8-A5C9-854E83E52925}" srcOrd="3" destOrd="0" parTransId="{AC770974-CC26-467C-A4CD-054C488F7316}" sibTransId="{0D35F8D9-7AC7-4CDC-809E-F22D6151BF5D}"/>
    <dgm:cxn modelId="{5950014B-C995-4042-A0B5-4AE69A109537}" srcId="{7DA7F53E-1E63-4E39-8B31-024D411F6C82}" destId="{3EA0A156-8CF5-48D0-B496-7DAA461BFC30}" srcOrd="2" destOrd="0" parTransId="{F9CE0DAB-3E7B-458C-B93D-078C84651A69}" sibTransId="{A042D3F4-80A5-4A05-8296-75196B5F6843}"/>
    <dgm:cxn modelId="{0A79D56E-8EAE-4950-9A2A-6F56D008C865}" type="presOf" srcId="{BDE2F9F2-6F95-47FB-B213-860768BAFE01}" destId="{66681976-4D79-4359-9D54-A39FFC95F9B1}" srcOrd="0" destOrd="0" presId="urn:microsoft.com/office/officeart/2005/8/layout/chevron1"/>
    <dgm:cxn modelId="{AB396B7B-0A32-4A18-907D-6BAFC1E11BC9}" type="presOf" srcId="{7DA7F53E-1E63-4E39-8B31-024D411F6C82}" destId="{F6A0B8D8-C006-4D2B-BFE7-D1947F380E5A}" srcOrd="0" destOrd="0" presId="urn:microsoft.com/office/officeart/2005/8/layout/chevron1"/>
    <dgm:cxn modelId="{3683799C-2FF0-43BC-ABC5-167E656125D2}" type="presOf" srcId="{822277E9-B50F-4BC8-A5C9-854E83E52925}" destId="{8C024821-9AD8-4A47-B9FD-4264FBAEB981}" srcOrd="0" destOrd="0" presId="urn:microsoft.com/office/officeart/2005/8/layout/chevron1"/>
    <dgm:cxn modelId="{E42F419F-A4A9-4B3E-90BE-53B9E6FA7970}" type="presOf" srcId="{3EA0A156-8CF5-48D0-B496-7DAA461BFC30}" destId="{3044C1C3-6463-490F-9CBD-88C711787FB9}" srcOrd="0" destOrd="0" presId="urn:microsoft.com/office/officeart/2005/8/layout/chevron1"/>
    <dgm:cxn modelId="{FC2446F6-6E1D-4FFF-9CA8-93434E995831}" type="presParOf" srcId="{F6A0B8D8-C006-4D2B-BFE7-D1947F380E5A}" destId="{F15273A5-C234-4467-9732-F338A284E6B2}" srcOrd="0" destOrd="0" presId="urn:microsoft.com/office/officeart/2005/8/layout/chevron1"/>
    <dgm:cxn modelId="{93D39732-F2BF-4C9F-A8A2-B1763BD89113}" type="presParOf" srcId="{F6A0B8D8-C006-4D2B-BFE7-D1947F380E5A}" destId="{A45FF186-FC59-4F07-8A5A-45830668640F}" srcOrd="1" destOrd="0" presId="urn:microsoft.com/office/officeart/2005/8/layout/chevron1"/>
    <dgm:cxn modelId="{597A5C11-6784-49EE-8379-083C77F5D0A6}" type="presParOf" srcId="{F6A0B8D8-C006-4D2B-BFE7-D1947F380E5A}" destId="{66681976-4D79-4359-9D54-A39FFC95F9B1}" srcOrd="2" destOrd="0" presId="urn:microsoft.com/office/officeart/2005/8/layout/chevron1"/>
    <dgm:cxn modelId="{57F4444F-BFD2-4604-ADAC-895AA7D81E1E}" type="presParOf" srcId="{F6A0B8D8-C006-4D2B-BFE7-D1947F380E5A}" destId="{8F8BBD37-F9D5-4E4D-929E-9832D42CF18F}" srcOrd="3" destOrd="0" presId="urn:microsoft.com/office/officeart/2005/8/layout/chevron1"/>
    <dgm:cxn modelId="{781DBD46-3869-4C1B-9AC9-A22F129DAAD9}" type="presParOf" srcId="{F6A0B8D8-C006-4D2B-BFE7-D1947F380E5A}" destId="{3044C1C3-6463-490F-9CBD-88C711787FB9}" srcOrd="4" destOrd="0" presId="urn:microsoft.com/office/officeart/2005/8/layout/chevron1"/>
    <dgm:cxn modelId="{EC3EE41F-CA4E-450A-94AB-09F91075EAF6}" type="presParOf" srcId="{F6A0B8D8-C006-4D2B-BFE7-D1947F380E5A}" destId="{99FF0A43-3C63-498C-A36B-74810F4DB7E0}" srcOrd="5" destOrd="0" presId="urn:microsoft.com/office/officeart/2005/8/layout/chevron1"/>
    <dgm:cxn modelId="{6663DCFE-5189-422A-8D08-035F86A18085}" type="presParOf" srcId="{F6A0B8D8-C006-4D2B-BFE7-D1947F380E5A}" destId="{8C024821-9AD8-4A47-B9FD-4264FBAEB98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3BC2EF-68F9-438E-9F69-E9B0F41677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1371D8C-BABF-4809-A0F5-DC08489D23AB}">
      <dgm:prSet phldrT="[Text]" phldr="1"/>
      <dgm:spPr/>
      <dgm:t>
        <a:bodyPr/>
        <a:lstStyle/>
        <a:p>
          <a:endParaRPr lang="en-US" dirty="0"/>
        </a:p>
      </dgm:t>
    </dgm:pt>
    <dgm:pt modelId="{C9D21587-4EE6-4312-A908-68979788F6E2}" type="parTrans" cxnId="{5E46FFE1-37C4-4E45-853A-1A0CE9A15773}">
      <dgm:prSet/>
      <dgm:spPr/>
      <dgm:t>
        <a:bodyPr/>
        <a:lstStyle/>
        <a:p>
          <a:endParaRPr lang="en-US"/>
        </a:p>
      </dgm:t>
    </dgm:pt>
    <dgm:pt modelId="{2FD3F78F-AD19-4E85-BBFF-0B9697AAF40E}" type="sibTrans" cxnId="{5E46FFE1-37C4-4E45-853A-1A0CE9A15773}">
      <dgm:prSet/>
      <dgm:spPr/>
      <dgm:t>
        <a:bodyPr/>
        <a:lstStyle/>
        <a:p>
          <a:endParaRPr lang="en-US"/>
        </a:p>
      </dgm:t>
    </dgm:pt>
    <dgm:pt modelId="{0800F436-35D1-4720-9E91-0E31361101B8}">
      <dgm:prSet phldrT="[Text]"/>
      <dgm:spPr/>
      <dgm:t>
        <a:bodyPr/>
        <a:lstStyle/>
        <a:p>
          <a:r>
            <a:rPr lang="en-US" dirty="0"/>
            <a:t>Stakeholder Session Information</a:t>
          </a:r>
        </a:p>
      </dgm:t>
    </dgm:pt>
    <dgm:pt modelId="{5077BB54-A01A-4EE2-8035-F390EA60D03E}" type="parTrans" cxnId="{5941EBE6-4F53-4189-9040-E6BE626327A9}">
      <dgm:prSet/>
      <dgm:spPr/>
      <dgm:t>
        <a:bodyPr/>
        <a:lstStyle/>
        <a:p>
          <a:endParaRPr lang="en-US"/>
        </a:p>
      </dgm:t>
    </dgm:pt>
    <dgm:pt modelId="{413F274A-C943-4DCD-946B-C8EDE1EFA0B1}" type="sibTrans" cxnId="{5941EBE6-4F53-4189-9040-E6BE626327A9}">
      <dgm:prSet/>
      <dgm:spPr/>
      <dgm:t>
        <a:bodyPr/>
        <a:lstStyle/>
        <a:p>
          <a:endParaRPr lang="en-US"/>
        </a:p>
      </dgm:t>
    </dgm:pt>
    <dgm:pt modelId="{ED0503B2-A282-4708-A356-0349C569E8C4}">
      <dgm:prSet phldrT="[Text]"/>
      <dgm:spPr/>
      <dgm:t>
        <a:bodyPr/>
        <a:lstStyle/>
        <a:p>
          <a:r>
            <a:rPr lang="en-US" dirty="0"/>
            <a:t>KY PHE Reports</a:t>
          </a:r>
        </a:p>
      </dgm:t>
    </dgm:pt>
    <dgm:pt modelId="{2494851D-83CF-4380-B18C-5447C0634AA5}" type="parTrans" cxnId="{527012F1-CE3F-4389-90C0-82959A32DEB4}">
      <dgm:prSet/>
      <dgm:spPr/>
      <dgm:t>
        <a:bodyPr/>
        <a:lstStyle/>
        <a:p>
          <a:endParaRPr lang="en-US"/>
        </a:p>
      </dgm:t>
    </dgm:pt>
    <dgm:pt modelId="{8DCF98B0-4D16-4926-A161-BDDED7DB7ABE}" type="sibTrans" cxnId="{527012F1-CE3F-4389-90C0-82959A32DEB4}">
      <dgm:prSet/>
      <dgm:spPr/>
      <dgm:t>
        <a:bodyPr/>
        <a:lstStyle/>
        <a:p>
          <a:endParaRPr lang="en-US"/>
        </a:p>
      </dgm:t>
    </dgm:pt>
    <dgm:pt modelId="{4199E4FB-7083-49CD-BEA6-21C29673D725}">
      <dgm:prSet phldrT="[Text]"/>
      <dgm:spPr/>
      <dgm:t>
        <a:bodyPr/>
        <a:lstStyle/>
        <a:p>
          <a:r>
            <a:rPr lang="en-US" dirty="0"/>
            <a:t>FAQs</a:t>
          </a:r>
        </a:p>
      </dgm:t>
    </dgm:pt>
    <dgm:pt modelId="{29A83232-2F7C-4FDB-9EC1-00DC5002368B}" type="parTrans" cxnId="{DE94A855-E701-4E6F-A3B4-E7EDA7C7441E}">
      <dgm:prSet/>
      <dgm:spPr/>
      <dgm:t>
        <a:bodyPr/>
        <a:lstStyle/>
        <a:p>
          <a:endParaRPr lang="en-US"/>
        </a:p>
      </dgm:t>
    </dgm:pt>
    <dgm:pt modelId="{03057684-19C0-4A2A-A97F-6BC4A325DFFA}" type="sibTrans" cxnId="{DE94A855-E701-4E6F-A3B4-E7EDA7C7441E}">
      <dgm:prSet/>
      <dgm:spPr/>
      <dgm:t>
        <a:bodyPr/>
        <a:lstStyle/>
        <a:p>
          <a:endParaRPr lang="en-US"/>
        </a:p>
      </dgm:t>
    </dgm:pt>
    <dgm:pt modelId="{60B80BC5-B4EB-40DB-BAC9-E4C26DD191A5}">
      <dgm:prSet phldrT="[Text]"/>
      <dgm:spPr/>
      <dgm:t>
        <a:bodyPr/>
        <a:lstStyle/>
        <a:p>
          <a:r>
            <a:rPr lang="en-US" dirty="0"/>
            <a:t>Medicaid Member Information</a:t>
          </a:r>
        </a:p>
      </dgm:t>
    </dgm:pt>
    <dgm:pt modelId="{F4F54B4D-F8B3-48CE-8B94-DAB1DCAAF80E}" type="parTrans" cxnId="{99967BD4-77A5-4E3F-A8BE-DED6ACF26503}">
      <dgm:prSet/>
      <dgm:spPr/>
      <dgm:t>
        <a:bodyPr/>
        <a:lstStyle/>
        <a:p>
          <a:endParaRPr lang="en-US"/>
        </a:p>
      </dgm:t>
    </dgm:pt>
    <dgm:pt modelId="{41A706E3-B557-4E46-AF96-977938134192}" type="sibTrans" cxnId="{99967BD4-77A5-4E3F-A8BE-DED6ACF26503}">
      <dgm:prSet/>
      <dgm:spPr/>
      <dgm:t>
        <a:bodyPr/>
        <a:lstStyle/>
        <a:p>
          <a:endParaRPr lang="en-US"/>
        </a:p>
      </dgm:t>
    </dgm:pt>
    <dgm:pt modelId="{F44A09E1-01BD-41B1-BF38-27541FEF55F7}">
      <dgm:prSet phldrT="[Text]"/>
      <dgm:spPr/>
      <dgm:t>
        <a:bodyPr/>
        <a:lstStyle/>
        <a:p>
          <a:r>
            <a:rPr lang="en-US" dirty="0"/>
            <a:t>Medicaid Provider Information</a:t>
          </a:r>
        </a:p>
      </dgm:t>
    </dgm:pt>
    <dgm:pt modelId="{E8C2FFFE-FF73-4C3B-B0E8-55A0C207FF91}" type="parTrans" cxnId="{28C2395C-4DBF-4707-9B1F-E34787991F2F}">
      <dgm:prSet/>
      <dgm:spPr/>
      <dgm:t>
        <a:bodyPr/>
        <a:lstStyle/>
        <a:p>
          <a:endParaRPr lang="en-US"/>
        </a:p>
      </dgm:t>
    </dgm:pt>
    <dgm:pt modelId="{C286B00A-69B7-486B-A8E7-6E2CC412E4C2}" type="sibTrans" cxnId="{28C2395C-4DBF-4707-9B1F-E34787991F2F}">
      <dgm:prSet/>
      <dgm:spPr/>
      <dgm:t>
        <a:bodyPr/>
        <a:lstStyle/>
        <a:p>
          <a:endParaRPr lang="en-US"/>
        </a:p>
      </dgm:t>
    </dgm:pt>
    <dgm:pt modelId="{035C3E05-AD9D-4640-8EE9-23C8164543B8}">
      <dgm:prSet phldrT="[Text]"/>
      <dgm:spPr/>
      <dgm:t>
        <a:bodyPr/>
        <a:lstStyle/>
        <a:p>
          <a:r>
            <a:rPr lang="en-US" dirty="0"/>
            <a:t>Communication Materials</a:t>
          </a:r>
        </a:p>
      </dgm:t>
    </dgm:pt>
    <dgm:pt modelId="{97830B58-F6EA-4409-8BA6-15039574AB3F}" type="parTrans" cxnId="{4BB86185-FE4C-484D-84DB-346B6B698795}">
      <dgm:prSet/>
      <dgm:spPr/>
      <dgm:t>
        <a:bodyPr/>
        <a:lstStyle/>
        <a:p>
          <a:endParaRPr lang="en-US"/>
        </a:p>
      </dgm:t>
    </dgm:pt>
    <dgm:pt modelId="{5B4154C7-8FCC-4751-AD1D-A73999AAA70D}" type="sibTrans" cxnId="{4BB86185-FE4C-484D-84DB-346B6B698795}">
      <dgm:prSet/>
      <dgm:spPr/>
      <dgm:t>
        <a:bodyPr/>
        <a:lstStyle/>
        <a:p>
          <a:endParaRPr lang="en-US"/>
        </a:p>
      </dgm:t>
    </dgm:pt>
    <dgm:pt modelId="{0D4F8EFC-3D5C-4757-8494-C08132466F91}" type="pres">
      <dgm:prSet presAssocID="{9F3BC2EF-68F9-438E-9F69-E9B0F4167769}" presName="vert0" presStyleCnt="0">
        <dgm:presLayoutVars>
          <dgm:dir/>
          <dgm:animOne val="branch"/>
          <dgm:animLvl val="lvl"/>
        </dgm:presLayoutVars>
      </dgm:prSet>
      <dgm:spPr/>
    </dgm:pt>
    <dgm:pt modelId="{0FEAD3BA-A5A3-4A06-9BA1-C35EB2FCBBD3}" type="pres">
      <dgm:prSet presAssocID="{D1371D8C-BABF-4809-A0F5-DC08489D23AB}" presName="thickLine" presStyleLbl="alignNode1" presStyleIdx="0" presStyleCnt="1"/>
      <dgm:spPr/>
    </dgm:pt>
    <dgm:pt modelId="{AF140F74-2BBF-4DFA-80A7-D6B0FD69D3B6}" type="pres">
      <dgm:prSet presAssocID="{D1371D8C-BABF-4809-A0F5-DC08489D23AB}" presName="horz1" presStyleCnt="0"/>
      <dgm:spPr/>
    </dgm:pt>
    <dgm:pt modelId="{EB328CF7-1FCB-41E6-9401-9DE82C06D9B4}" type="pres">
      <dgm:prSet presAssocID="{D1371D8C-BABF-4809-A0F5-DC08489D23AB}" presName="tx1" presStyleLbl="revTx" presStyleIdx="0" presStyleCnt="7"/>
      <dgm:spPr/>
    </dgm:pt>
    <dgm:pt modelId="{9822A43A-AECE-4C4C-A38B-8708A2FE8953}" type="pres">
      <dgm:prSet presAssocID="{D1371D8C-BABF-4809-A0F5-DC08489D23AB}" presName="vert1" presStyleCnt="0"/>
      <dgm:spPr/>
    </dgm:pt>
    <dgm:pt modelId="{0978F218-7EAF-40C1-9D13-64C959339D65}" type="pres">
      <dgm:prSet presAssocID="{0800F436-35D1-4720-9E91-0E31361101B8}" presName="vertSpace2a" presStyleCnt="0"/>
      <dgm:spPr/>
    </dgm:pt>
    <dgm:pt modelId="{53B69EE1-4B4A-4DB2-AB66-205921956030}" type="pres">
      <dgm:prSet presAssocID="{0800F436-35D1-4720-9E91-0E31361101B8}" presName="horz2" presStyleCnt="0"/>
      <dgm:spPr/>
    </dgm:pt>
    <dgm:pt modelId="{BBD28EA5-6F43-4C66-B0AB-A3173FF92B88}" type="pres">
      <dgm:prSet presAssocID="{0800F436-35D1-4720-9E91-0E31361101B8}" presName="horzSpace2" presStyleCnt="0"/>
      <dgm:spPr/>
    </dgm:pt>
    <dgm:pt modelId="{A4D44D32-F681-44AA-BD8E-F9F63188FBB1}" type="pres">
      <dgm:prSet presAssocID="{0800F436-35D1-4720-9E91-0E31361101B8}" presName="tx2" presStyleLbl="revTx" presStyleIdx="1" presStyleCnt="7"/>
      <dgm:spPr/>
    </dgm:pt>
    <dgm:pt modelId="{B0FB9743-890E-4123-952A-C55DF827F64F}" type="pres">
      <dgm:prSet presAssocID="{0800F436-35D1-4720-9E91-0E31361101B8}" presName="vert2" presStyleCnt="0"/>
      <dgm:spPr/>
    </dgm:pt>
    <dgm:pt modelId="{9370C994-7301-42A6-9C2F-CF3F21EFEFC1}" type="pres">
      <dgm:prSet presAssocID="{0800F436-35D1-4720-9E91-0E31361101B8}" presName="thinLine2b" presStyleLbl="callout" presStyleIdx="0" presStyleCnt="6"/>
      <dgm:spPr/>
    </dgm:pt>
    <dgm:pt modelId="{67B50571-5172-426D-A273-96B4621FED44}" type="pres">
      <dgm:prSet presAssocID="{0800F436-35D1-4720-9E91-0E31361101B8}" presName="vertSpace2b" presStyleCnt="0"/>
      <dgm:spPr/>
    </dgm:pt>
    <dgm:pt modelId="{D6BA17A4-58F4-4F34-969B-23C09B457564}" type="pres">
      <dgm:prSet presAssocID="{ED0503B2-A282-4708-A356-0349C569E8C4}" presName="horz2" presStyleCnt="0"/>
      <dgm:spPr/>
    </dgm:pt>
    <dgm:pt modelId="{571235CA-084F-48A7-8467-F8EC5B4D9EB8}" type="pres">
      <dgm:prSet presAssocID="{ED0503B2-A282-4708-A356-0349C569E8C4}" presName="horzSpace2" presStyleCnt="0"/>
      <dgm:spPr/>
    </dgm:pt>
    <dgm:pt modelId="{585E01D2-77A5-4B4E-9859-AAAD30F5EA14}" type="pres">
      <dgm:prSet presAssocID="{ED0503B2-A282-4708-A356-0349C569E8C4}" presName="tx2" presStyleLbl="revTx" presStyleIdx="2" presStyleCnt="7"/>
      <dgm:spPr/>
    </dgm:pt>
    <dgm:pt modelId="{6DDD7500-BB8F-414C-8B98-D03AE2D4CA15}" type="pres">
      <dgm:prSet presAssocID="{ED0503B2-A282-4708-A356-0349C569E8C4}" presName="vert2" presStyleCnt="0"/>
      <dgm:spPr/>
    </dgm:pt>
    <dgm:pt modelId="{47022EA3-8821-4F36-9DD5-CC81BEE235CC}" type="pres">
      <dgm:prSet presAssocID="{ED0503B2-A282-4708-A356-0349C569E8C4}" presName="thinLine2b" presStyleLbl="callout" presStyleIdx="1" presStyleCnt="6"/>
      <dgm:spPr/>
    </dgm:pt>
    <dgm:pt modelId="{79F00F68-E15C-4D64-8065-C2E56EA2C4E5}" type="pres">
      <dgm:prSet presAssocID="{ED0503B2-A282-4708-A356-0349C569E8C4}" presName="vertSpace2b" presStyleCnt="0"/>
      <dgm:spPr/>
    </dgm:pt>
    <dgm:pt modelId="{BC7B3132-898F-4B23-A79B-1FAA9FC1F313}" type="pres">
      <dgm:prSet presAssocID="{4199E4FB-7083-49CD-BEA6-21C29673D725}" presName="horz2" presStyleCnt="0"/>
      <dgm:spPr/>
    </dgm:pt>
    <dgm:pt modelId="{91E8D815-53E6-41B9-96A4-40662DF4E676}" type="pres">
      <dgm:prSet presAssocID="{4199E4FB-7083-49CD-BEA6-21C29673D725}" presName="horzSpace2" presStyleCnt="0"/>
      <dgm:spPr/>
    </dgm:pt>
    <dgm:pt modelId="{F172B54E-6186-4822-BBF6-CC18F3AEC219}" type="pres">
      <dgm:prSet presAssocID="{4199E4FB-7083-49CD-BEA6-21C29673D725}" presName="tx2" presStyleLbl="revTx" presStyleIdx="3" presStyleCnt="7"/>
      <dgm:spPr/>
    </dgm:pt>
    <dgm:pt modelId="{422F44E1-B0A6-4A89-B161-90E9BC4ED4DD}" type="pres">
      <dgm:prSet presAssocID="{4199E4FB-7083-49CD-BEA6-21C29673D725}" presName="vert2" presStyleCnt="0"/>
      <dgm:spPr/>
    </dgm:pt>
    <dgm:pt modelId="{A0915330-1165-49B8-A217-54D37058D194}" type="pres">
      <dgm:prSet presAssocID="{4199E4FB-7083-49CD-BEA6-21C29673D725}" presName="thinLine2b" presStyleLbl="callout" presStyleIdx="2" presStyleCnt="6"/>
      <dgm:spPr/>
    </dgm:pt>
    <dgm:pt modelId="{BF8F496A-19ED-4BC0-A05A-CDDDDAB3EA29}" type="pres">
      <dgm:prSet presAssocID="{4199E4FB-7083-49CD-BEA6-21C29673D725}" presName="vertSpace2b" presStyleCnt="0"/>
      <dgm:spPr/>
    </dgm:pt>
    <dgm:pt modelId="{A25A832A-9AE3-4A1A-B7BA-F22BB658516E}" type="pres">
      <dgm:prSet presAssocID="{60B80BC5-B4EB-40DB-BAC9-E4C26DD191A5}" presName="horz2" presStyleCnt="0"/>
      <dgm:spPr/>
    </dgm:pt>
    <dgm:pt modelId="{D6D50007-1EA1-4857-8AB6-CFD86D06DE8F}" type="pres">
      <dgm:prSet presAssocID="{60B80BC5-B4EB-40DB-BAC9-E4C26DD191A5}" presName="horzSpace2" presStyleCnt="0"/>
      <dgm:spPr/>
    </dgm:pt>
    <dgm:pt modelId="{5C865F0B-FBF0-43A9-9B57-F7F1A13A0C73}" type="pres">
      <dgm:prSet presAssocID="{60B80BC5-B4EB-40DB-BAC9-E4C26DD191A5}" presName="tx2" presStyleLbl="revTx" presStyleIdx="4" presStyleCnt="7"/>
      <dgm:spPr/>
    </dgm:pt>
    <dgm:pt modelId="{47072A60-3E9E-4E33-8C88-994F6A3CEBAA}" type="pres">
      <dgm:prSet presAssocID="{60B80BC5-B4EB-40DB-BAC9-E4C26DD191A5}" presName="vert2" presStyleCnt="0"/>
      <dgm:spPr/>
    </dgm:pt>
    <dgm:pt modelId="{71BB0A30-6F66-493F-8D28-B22A8F4F356C}" type="pres">
      <dgm:prSet presAssocID="{60B80BC5-B4EB-40DB-BAC9-E4C26DD191A5}" presName="thinLine2b" presStyleLbl="callout" presStyleIdx="3" presStyleCnt="6"/>
      <dgm:spPr/>
    </dgm:pt>
    <dgm:pt modelId="{0F984309-65B4-45B6-BD00-C064038D1498}" type="pres">
      <dgm:prSet presAssocID="{60B80BC5-B4EB-40DB-BAC9-E4C26DD191A5}" presName="vertSpace2b" presStyleCnt="0"/>
      <dgm:spPr/>
    </dgm:pt>
    <dgm:pt modelId="{475384B5-5AC0-4858-B885-077E2A3B1F67}" type="pres">
      <dgm:prSet presAssocID="{F44A09E1-01BD-41B1-BF38-27541FEF55F7}" presName="horz2" presStyleCnt="0"/>
      <dgm:spPr/>
    </dgm:pt>
    <dgm:pt modelId="{41CCD806-06A7-4D9C-9B29-778179CB5932}" type="pres">
      <dgm:prSet presAssocID="{F44A09E1-01BD-41B1-BF38-27541FEF55F7}" presName="horzSpace2" presStyleCnt="0"/>
      <dgm:spPr/>
    </dgm:pt>
    <dgm:pt modelId="{FAB6C1DD-FD80-4528-B142-01AE2F30D425}" type="pres">
      <dgm:prSet presAssocID="{F44A09E1-01BD-41B1-BF38-27541FEF55F7}" presName="tx2" presStyleLbl="revTx" presStyleIdx="5" presStyleCnt="7"/>
      <dgm:spPr/>
    </dgm:pt>
    <dgm:pt modelId="{48F1A1F2-4891-4D90-A6FA-9B39A6A0ABD8}" type="pres">
      <dgm:prSet presAssocID="{F44A09E1-01BD-41B1-BF38-27541FEF55F7}" presName="vert2" presStyleCnt="0"/>
      <dgm:spPr/>
    </dgm:pt>
    <dgm:pt modelId="{0B6C4842-6C90-4BA5-B1EE-288BBE7687F6}" type="pres">
      <dgm:prSet presAssocID="{F44A09E1-01BD-41B1-BF38-27541FEF55F7}" presName="thinLine2b" presStyleLbl="callout" presStyleIdx="4" presStyleCnt="6"/>
      <dgm:spPr/>
    </dgm:pt>
    <dgm:pt modelId="{4E381708-D589-49BD-AA8F-145EECFB6307}" type="pres">
      <dgm:prSet presAssocID="{F44A09E1-01BD-41B1-BF38-27541FEF55F7}" presName="vertSpace2b" presStyleCnt="0"/>
      <dgm:spPr/>
    </dgm:pt>
    <dgm:pt modelId="{6109953C-1F3E-4ED1-8BAD-934ADE7B9CE2}" type="pres">
      <dgm:prSet presAssocID="{035C3E05-AD9D-4640-8EE9-23C8164543B8}" presName="horz2" presStyleCnt="0"/>
      <dgm:spPr/>
    </dgm:pt>
    <dgm:pt modelId="{A7ED321E-9532-4515-B52E-96E5E4258523}" type="pres">
      <dgm:prSet presAssocID="{035C3E05-AD9D-4640-8EE9-23C8164543B8}" presName="horzSpace2" presStyleCnt="0"/>
      <dgm:spPr/>
    </dgm:pt>
    <dgm:pt modelId="{C2546794-590F-4292-825A-97ECFE30221C}" type="pres">
      <dgm:prSet presAssocID="{035C3E05-AD9D-4640-8EE9-23C8164543B8}" presName="tx2" presStyleLbl="revTx" presStyleIdx="6" presStyleCnt="7"/>
      <dgm:spPr/>
    </dgm:pt>
    <dgm:pt modelId="{C7827B81-7263-45A7-A7E8-BD5C10E8C87E}" type="pres">
      <dgm:prSet presAssocID="{035C3E05-AD9D-4640-8EE9-23C8164543B8}" presName="vert2" presStyleCnt="0"/>
      <dgm:spPr/>
    </dgm:pt>
    <dgm:pt modelId="{D2ECE645-D3B3-4B5B-8582-02DE313FC142}" type="pres">
      <dgm:prSet presAssocID="{035C3E05-AD9D-4640-8EE9-23C8164543B8}" presName="thinLine2b" presStyleLbl="callout" presStyleIdx="5" presStyleCnt="6"/>
      <dgm:spPr/>
    </dgm:pt>
    <dgm:pt modelId="{C8D07E83-5D93-4F4A-B4D2-FF9E80B370B0}" type="pres">
      <dgm:prSet presAssocID="{035C3E05-AD9D-4640-8EE9-23C8164543B8}" presName="vertSpace2b" presStyleCnt="0"/>
      <dgm:spPr/>
    </dgm:pt>
  </dgm:ptLst>
  <dgm:cxnLst>
    <dgm:cxn modelId="{28C2395C-4DBF-4707-9B1F-E34787991F2F}" srcId="{D1371D8C-BABF-4809-A0F5-DC08489D23AB}" destId="{F44A09E1-01BD-41B1-BF38-27541FEF55F7}" srcOrd="4" destOrd="0" parTransId="{E8C2FFFE-FF73-4C3B-B0E8-55A0C207FF91}" sibTransId="{C286B00A-69B7-486B-A8E7-6E2CC412E4C2}"/>
    <dgm:cxn modelId="{976C7A68-2BAA-4F71-9554-8DE1A9A0FB6B}" type="presOf" srcId="{60B80BC5-B4EB-40DB-BAC9-E4C26DD191A5}" destId="{5C865F0B-FBF0-43A9-9B57-F7F1A13A0C73}" srcOrd="0" destOrd="0" presId="urn:microsoft.com/office/officeart/2008/layout/LinedList"/>
    <dgm:cxn modelId="{DE94A855-E701-4E6F-A3B4-E7EDA7C7441E}" srcId="{D1371D8C-BABF-4809-A0F5-DC08489D23AB}" destId="{4199E4FB-7083-49CD-BEA6-21C29673D725}" srcOrd="2" destOrd="0" parTransId="{29A83232-2F7C-4FDB-9EC1-00DC5002368B}" sibTransId="{03057684-19C0-4A2A-A97F-6BC4A325DFFA}"/>
    <dgm:cxn modelId="{B71C685A-6A77-4ACD-BF03-ABDF852E862B}" type="presOf" srcId="{D1371D8C-BABF-4809-A0F5-DC08489D23AB}" destId="{EB328CF7-1FCB-41E6-9401-9DE82C06D9B4}" srcOrd="0" destOrd="0" presId="urn:microsoft.com/office/officeart/2008/layout/LinedList"/>
    <dgm:cxn modelId="{4BB86185-FE4C-484D-84DB-346B6B698795}" srcId="{D1371D8C-BABF-4809-A0F5-DC08489D23AB}" destId="{035C3E05-AD9D-4640-8EE9-23C8164543B8}" srcOrd="5" destOrd="0" parTransId="{97830B58-F6EA-4409-8BA6-15039574AB3F}" sibTransId="{5B4154C7-8FCC-4751-AD1D-A73999AAA70D}"/>
    <dgm:cxn modelId="{B1E08497-941A-4404-9C5C-0CF0D18750CA}" type="presOf" srcId="{4199E4FB-7083-49CD-BEA6-21C29673D725}" destId="{F172B54E-6186-4822-BBF6-CC18F3AEC219}" srcOrd="0" destOrd="0" presId="urn:microsoft.com/office/officeart/2008/layout/LinedList"/>
    <dgm:cxn modelId="{585D9D9B-3931-4C76-A534-7B6B4445161B}" type="presOf" srcId="{0800F436-35D1-4720-9E91-0E31361101B8}" destId="{A4D44D32-F681-44AA-BD8E-F9F63188FBB1}" srcOrd="0" destOrd="0" presId="urn:microsoft.com/office/officeart/2008/layout/LinedList"/>
    <dgm:cxn modelId="{99967BD4-77A5-4E3F-A8BE-DED6ACF26503}" srcId="{D1371D8C-BABF-4809-A0F5-DC08489D23AB}" destId="{60B80BC5-B4EB-40DB-BAC9-E4C26DD191A5}" srcOrd="3" destOrd="0" parTransId="{F4F54B4D-F8B3-48CE-8B94-DAB1DCAAF80E}" sibTransId="{41A706E3-B557-4E46-AF96-977938134192}"/>
    <dgm:cxn modelId="{5E46FFE1-37C4-4E45-853A-1A0CE9A15773}" srcId="{9F3BC2EF-68F9-438E-9F69-E9B0F4167769}" destId="{D1371D8C-BABF-4809-A0F5-DC08489D23AB}" srcOrd="0" destOrd="0" parTransId="{C9D21587-4EE6-4312-A908-68979788F6E2}" sibTransId="{2FD3F78F-AD19-4E85-BBFF-0B9697AAF40E}"/>
    <dgm:cxn modelId="{25FA17E5-15F7-482A-A813-8A9D4507E0C2}" type="presOf" srcId="{9F3BC2EF-68F9-438E-9F69-E9B0F4167769}" destId="{0D4F8EFC-3D5C-4757-8494-C08132466F91}" srcOrd="0" destOrd="0" presId="urn:microsoft.com/office/officeart/2008/layout/LinedList"/>
    <dgm:cxn modelId="{C4234DE6-DB47-4D06-9301-A1A31DA92953}" type="presOf" srcId="{ED0503B2-A282-4708-A356-0349C569E8C4}" destId="{585E01D2-77A5-4B4E-9859-AAAD30F5EA14}" srcOrd="0" destOrd="0" presId="urn:microsoft.com/office/officeart/2008/layout/LinedList"/>
    <dgm:cxn modelId="{5941EBE6-4F53-4189-9040-E6BE626327A9}" srcId="{D1371D8C-BABF-4809-A0F5-DC08489D23AB}" destId="{0800F436-35D1-4720-9E91-0E31361101B8}" srcOrd="0" destOrd="0" parTransId="{5077BB54-A01A-4EE2-8035-F390EA60D03E}" sibTransId="{413F274A-C943-4DCD-946B-C8EDE1EFA0B1}"/>
    <dgm:cxn modelId="{527012F1-CE3F-4389-90C0-82959A32DEB4}" srcId="{D1371D8C-BABF-4809-A0F5-DC08489D23AB}" destId="{ED0503B2-A282-4708-A356-0349C569E8C4}" srcOrd="1" destOrd="0" parTransId="{2494851D-83CF-4380-B18C-5447C0634AA5}" sibTransId="{8DCF98B0-4D16-4926-A161-BDDED7DB7ABE}"/>
    <dgm:cxn modelId="{2A357EF2-2B58-49B6-9C02-FC191D301A5C}" type="presOf" srcId="{F44A09E1-01BD-41B1-BF38-27541FEF55F7}" destId="{FAB6C1DD-FD80-4528-B142-01AE2F30D425}" srcOrd="0" destOrd="0" presId="urn:microsoft.com/office/officeart/2008/layout/LinedList"/>
    <dgm:cxn modelId="{0B71C3F8-1493-42FF-8F2B-0BEE2ADC3EA2}" type="presOf" srcId="{035C3E05-AD9D-4640-8EE9-23C8164543B8}" destId="{C2546794-590F-4292-825A-97ECFE30221C}" srcOrd="0" destOrd="0" presId="urn:microsoft.com/office/officeart/2008/layout/LinedList"/>
    <dgm:cxn modelId="{78FDCE43-5E39-46D9-851C-A75A7856A830}" type="presParOf" srcId="{0D4F8EFC-3D5C-4757-8494-C08132466F91}" destId="{0FEAD3BA-A5A3-4A06-9BA1-C35EB2FCBBD3}" srcOrd="0" destOrd="0" presId="urn:microsoft.com/office/officeart/2008/layout/LinedList"/>
    <dgm:cxn modelId="{02999F04-9CB8-4156-A3B4-B5B3EC69FF9E}" type="presParOf" srcId="{0D4F8EFC-3D5C-4757-8494-C08132466F91}" destId="{AF140F74-2BBF-4DFA-80A7-D6B0FD69D3B6}" srcOrd="1" destOrd="0" presId="urn:microsoft.com/office/officeart/2008/layout/LinedList"/>
    <dgm:cxn modelId="{8311DF6C-287F-4AA3-8156-DA6EDEA85C20}" type="presParOf" srcId="{AF140F74-2BBF-4DFA-80A7-D6B0FD69D3B6}" destId="{EB328CF7-1FCB-41E6-9401-9DE82C06D9B4}" srcOrd="0" destOrd="0" presId="urn:microsoft.com/office/officeart/2008/layout/LinedList"/>
    <dgm:cxn modelId="{FCCDEAEA-55AD-47DD-AD20-60F15AAC333C}" type="presParOf" srcId="{AF140F74-2BBF-4DFA-80A7-D6B0FD69D3B6}" destId="{9822A43A-AECE-4C4C-A38B-8708A2FE8953}" srcOrd="1" destOrd="0" presId="urn:microsoft.com/office/officeart/2008/layout/LinedList"/>
    <dgm:cxn modelId="{F62AD10B-0B5E-42D7-B7C0-318BD92D0D57}" type="presParOf" srcId="{9822A43A-AECE-4C4C-A38B-8708A2FE8953}" destId="{0978F218-7EAF-40C1-9D13-64C959339D65}" srcOrd="0" destOrd="0" presId="urn:microsoft.com/office/officeart/2008/layout/LinedList"/>
    <dgm:cxn modelId="{F4F86AB9-7417-4907-AE5F-39DB00EF1E49}" type="presParOf" srcId="{9822A43A-AECE-4C4C-A38B-8708A2FE8953}" destId="{53B69EE1-4B4A-4DB2-AB66-205921956030}" srcOrd="1" destOrd="0" presId="urn:microsoft.com/office/officeart/2008/layout/LinedList"/>
    <dgm:cxn modelId="{D52B3244-AC3D-4B12-9202-0B7898776BF7}" type="presParOf" srcId="{53B69EE1-4B4A-4DB2-AB66-205921956030}" destId="{BBD28EA5-6F43-4C66-B0AB-A3173FF92B88}" srcOrd="0" destOrd="0" presId="urn:microsoft.com/office/officeart/2008/layout/LinedList"/>
    <dgm:cxn modelId="{83C3372E-25B8-437D-AFD5-0DB85E6F4583}" type="presParOf" srcId="{53B69EE1-4B4A-4DB2-AB66-205921956030}" destId="{A4D44D32-F681-44AA-BD8E-F9F63188FBB1}" srcOrd="1" destOrd="0" presId="urn:microsoft.com/office/officeart/2008/layout/LinedList"/>
    <dgm:cxn modelId="{E34201C9-AACF-4EE3-8AE9-12985D2F15C7}" type="presParOf" srcId="{53B69EE1-4B4A-4DB2-AB66-205921956030}" destId="{B0FB9743-890E-4123-952A-C55DF827F64F}" srcOrd="2" destOrd="0" presId="urn:microsoft.com/office/officeart/2008/layout/LinedList"/>
    <dgm:cxn modelId="{68F33DD5-BCF7-4DF3-9D4C-84F6FE591C48}" type="presParOf" srcId="{9822A43A-AECE-4C4C-A38B-8708A2FE8953}" destId="{9370C994-7301-42A6-9C2F-CF3F21EFEFC1}" srcOrd="2" destOrd="0" presId="urn:microsoft.com/office/officeart/2008/layout/LinedList"/>
    <dgm:cxn modelId="{426A9AF1-3CA9-4107-A7BF-5F06F72D5E3C}" type="presParOf" srcId="{9822A43A-AECE-4C4C-A38B-8708A2FE8953}" destId="{67B50571-5172-426D-A273-96B4621FED44}" srcOrd="3" destOrd="0" presId="urn:microsoft.com/office/officeart/2008/layout/LinedList"/>
    <dgm:cxn modelId="{F107A78C-D15B-4574-BF7C-D172A7E7A426}" type="presParOf" srcId="{9822A43A-AECE-4C4C-A38B-8708A2FE8953}" destId="{D6BA17A4-58F4-4F34-969B-23C09B457564}" srcOrd="4" destOrd="0" presId="urn:microsoft.com/office/officeart/2008/layout/LinedList"/>
    <dgm:cxn modelId="{7F801008-500C-4CAE-A7B5-CDD48A2BC072}" type="presParOf" srcId="{D6BA17A4-58F4-4F34-969B-23C09B457564}" destId="{571235CA-084F-48A7-8467-F8EC5B4D9EB8}" srcOrd="0" destOrd="0" presId="urn:microsoft.com/office/officeart/2008/layout/LinedList"/>
    <dgm:cxn modelId="{7A01A6EF-1B36-44AB-82B5-47CB5ED58487}" type="presParOf" srcId="{D6BA17A4-58F4-4F34-969B-23C09B457564}" destId="{585E01D2-77A5-4B4E-9859-AAAD30F5EA14}" srcOrd="1" destOrd="0" presId="urn:microsoft.com/office/officeart/2008/layout/LinedList"/>
    <dgm:cxn modelId="{C8CA47EF-F51A-4616-837B-8B00B0F8D3F5}" type="presParOf" srcId="{D6BA17A4-58F4-4F34-969B-23C09B457564}" destId="{6DDD7500-BB8F-414C-8B98-D03AE2D4CA15}" srcOrd="2" destOrd="0" presId="urn:microsoft.com/office/officeart/2008/layout/LinedList"/>
    <dgm:cxn modelId="{C71EAD30-8840-4FA6-A7B3-9E4235068547}" type="presParOf" srcId="{9822A43A-AECE-4C4C-A38B-8708A2FE8953}" destId="{47022EA3-8821-4F36-9DD5-CC81BEE235CC}" srcOrd="5" destOrd="0" presId="urn:microsoft.com/office/officeart/2008/layout/LinedList"/>
    <dgm:cxn modelId="{E59AE4E8-05E9-4A6A-9355-7C0481690329}" type="presParOf" srcId="{9822A43A-AECE-4C4C-A38B-8708A2FE8953}" destId="{79F00F68-E15C-4D64-8065-C2E56EA2C4E5}" srcOrd="6" destOrd="0" presId="urn:microsoft.com/office/officeart/2008/layout/LinedList"/>
    <dgm:cxn modelId="{4DA6A597-5F19-4862-89D2-E0EFBAD0C563}" type="presParOf" srcId="{9822A43A-AECE-4C4C-A38B-8708A2FE8953}" destId="{BC7B3132-898F-4B23-A79B-1FAA9FC1F313}" srcOrd="7" destOrd="0" presId="urn:microsoft.com/office/officeart/2008/layout/LinedList"/>
    <dgm:cxn modelId="{768620A4-5418-446F-AB18-8CBFB4D15938}" type="presParOf" srcId="{BC7B3132-898F-4B23-A79B-1FAA9FC1F313}" destId="{91E8D815-53E6-41B9-96A4-40662DF4E676}" srcOrd="0" destOrd="0" presId="urn:microsoft.com/office/officeart/2008/layout/LinedList"/>
    <dgm:cxn modelId="{49DC62C3-B86B-473F-AED1-7A031017A064}" type="presParOf" srcId="{BC7B3132-898F-4B23-A79B-1FAA9FC1F313}" destId="{F172B54E-6186-4822-BBF6-CC18F3AEC219}" srcOrd="1" destOrd="0" presId="urn:microsoft.com/office/officeart/2008/layout/LinedList"/>
    <dgm:cxn modelId="{7CD193D2-53D4-4F70-B5D1-F3383BD0A478}" type="presParOf" srcId="{BC7B3132-898F-4B23-A79B-1FAA9FC1F313}" destId="{422F44E1-B0A6-4A89-B161-90E9BC4ED4DD}" srcOrd="2" destOrd="0" presId="urn:microsoft.com/office/officeart/2008/layout/LinedList"/>
    <dgm:cxn modelId="{ECB37B86-2763-453B-9729-A06FCBD33AD9}" type="presParOf" srcId="{9822A43A-AECE-4C4C-A38B-8708A2FE8953}" destId="{A0915330-1165-49B8-A217-54D37058D194}" srcOrd="8" destOrd="0" presId="urn:microsoft.com/office/officeart/2008/layout/LinedList"/>
    <dgm:cxn modelId="{96278A75-64FB-440D-9A61-0C12364F076E}" type="presParOf" srcId="{9822A43A-AECE-4C4C-A38B-8708A2FE8953}" destId="{BF8F496A-19ED-4BC0-A05A-CDDDDAB3EA29}" srcOrd="9" destOrd="0" presId="urn:microsoft.com/office/officeart/2008/layout/LinedList"/>
    <dgm:cxn modelId="{47327013-8C0C-4616-B3FF-820CA6E6303B}" type="presParOf" srcId="{9822A43A-AECE-4C4C-A38B-8708A2FE8953}" destId="{A25A832A-9AE3-4A1A-B7BA-F22BB658516E}" srcOrd="10" destOrd="0" presId="urn:microsoft.com/office/officeart/2008/layout/LinedList"/>
    <dgm:cxn modelId="{4EEEF8BC-C7DE-4361-AC62-1A057883D38F}" type="presParOf" srcId="{A25A832A-9AE3-4A1A-B7BA-F22BB658516E}" destId="{D6D50007-1EA1-4857-8AB6-CFD86D06DE8F}" srcOrd="0" destOrd="0" presId="urn:microsoft.com/office/officeart/2008/layout/LinedList"/>
    <dgm:cxn modelId="{A6E5746E-BD2E-48CD-ABFE-BECB7AC983B6}" type="presParOf" srcId="{A25A832A-9AE3-4A1A-B7BA-F22BB658516E}" destId="{5C865F0B-FBF0-43A9-9B57-F7F1A13A0C73}" srcOrd="1" destOrd="0" presId="urn:microsoft.com/office/officeart/2008/layout/LinedList"/>
    <dgm:cxn modelId="{88737504-C9AD-494E-A3F6-2B14570E4C19}" type="presParOf" srcId="{A25A832A-9AE3-4A1A-B7BA-F22BB658516E}" destId="{47072A60-3E9E-4E33-8C88-994F6A3CEBAA}" srcOrd="2" destOrd="0" presId="urn:microsoft.com/office/officeart/2008/layout/LinedList"/>
    <dgm:cxn modelId="{F0E9D0E4-DB98-4E1D-8DD2-28AEF19D3143}" type="presParOf" srcId="{9822A43A-AECE-4C4C-A38B-8708A2FE8953}" destId="{71BB0A30-6F66-493F-8D28-B22A8F4F356C}" srcOrd="11" destOrd="0" presId="urn:microsoft.com/office/officeart/2008/layout/LinedList"/>
    <dgm:cxn modelId="{C2FD4370-1A79-456A-A34B-3AF93153854E}" type="presParOf" srcId="{9822A43A-AECE-4C4C-A38B-8708A2FE8953}" destId="{0F984309-65B4-45B6-BD00-C064038D1498}" srcOrd="12" destOrd="0" presId="urn:microsoft.com/office/officeart/2008/layout/LinedList"/>
    <dgm:cxn modelId="{FFE40179-DE19-44F2-9D0B-6868A2515D52}" type="presParOf" srcId="{9822A43A-AECE-4C4C-A38B-8708A2FE8953}" destId="{475384B5-5AC0-4858-B885-077E2A3B1F67}" srcOrd="13" destOrd="0" presId="urn:microsoft.com/office/officeart/2008/layout/LinedList"/>
    <dgm:cxn modelId="{57169C1A-A010-46D7-B7B4-0B325120B44D}" type="presParOf" srcId="{475384B5-5AC0-4858-B885-077E2A3B1F67}" destId="{41CCD806-06A7-4D9C-9B29-778179CB5932}" srcOrd="0" destOrd="0" presId="urn:microsoft.com/office/officeart/2008/layout/LinedList"/>
    <dgm:cxn modelId="{90AF6DB6-B41A-488F-B31E-F3FCA32465DD}" type="presParOf" srcId="{475384B5-5AC0-4858-B885-077E2A3B1F67}" destId="{FAB6C1DD-FD80-4528-B142-01AE2F30D425}" srcOrd="1" destOrd="0" presId="urn:microsoft.com/office/officeart/2008/layout/LinedList"/>
    <dgm:cxn modelId="{C1FD79F0-D1CA-4BBA-963E-AFA08C2F7BB1}" type="presParOf" srcId="{475384B5-5AC0-4858-B885-077E2A3B1F67}" destId="{48F1A1F2-4891-4D90-A6FA-9B39A6A0ABD8}" srcOrd="2" destOrd="0" presId="urn:microsoft.com/office/officeart/2008/layout/LinedList"/>
    <dgm:cxn modelId="{A7CA1796-F8FA-4682-8C5F-218E6F8D4C00}" type="presParOf" srcId="{9822A43A-AECE-4C4C-A38B-8708A2FE8953}" destId="{0B6C4842-6C90-4BA5-B1EE-288BBE7687F6}" srcOrd="14" destOrd="0" presId="urn:microsoft.com/office/officeart/2008/layout/LinedList"/>
    <dgm:cxn modelId="{6CC0CFCA-3869-4D52-B732-350A137C6E24}" type="presParOf" srcId="{9822A43A-AECE-4C4C-A38B-8708A2FE8953}" destId="{4E381708-D589-49BD-AA8F-145EECFB6307}" srcOrd="15" destOrd="0" presId="urn:microsoft.com/office/officeart/2008/layout/LinedList"/>
    <dgm:cxn modelId="{896FB702-B08E-48E2-83F5-721F9AD3BBDF}" type="presParOf" srcId="{9822A43A-AECE-4C4C-A38B-8708A2FE8953}" destId="{6109953C-1F3E-4ED1-8BAD-934ADE7B9CE2}" srcOrd="16" destOrd="0" presId="urn:microsoft.com/office/officeart/2008/layout/LinedList"/>
    <dgm:cxn modelId="{82AD9353-2E74-44C1-99D8-F2D9EB12240F}" type="presParOf" srcId="{6109953C-1F3E-4ED1-8BAD-934ADE7B9CE2}" destId="{A7ED321E-9532-4515-B52E-96E5E4258523}" srcOrd="0" destOrd="0" presId="urn:microsoft.com/office/officeart/2008/layout/LinedList"/>
    <dgm:cxn modelId="{0BD1B77E-AFA5-4A2D-84F9-D56743176B5B}" type="presParOf" srcId="{6109953C-1F3E-4ED1-8BAD-934ADE7B9CE2}" destId="{C2546794-590F-4292-825A-97ECFE30221C}" srcOrd="1" destOrd="0" presId="urn:microsoft.com/office/officeart/2008/layout/LinedList"/>
    <dgm:cxn modelId="{24DD4B60-C9A6-4923-9898-9974A38BF831}" type="presParOf" srcId="{6109953C-1F3E-4ED1-8BAD-934ADE7B9CE2}" destId="{C7827B81-7263-45A7-A7E8-BD5C10E8C87E}" srcOrd="2" destOrd="0" presId="urn:microsoft.com/office/officeart/2008/layout/LinedList"/>
    <dgm:cxn modelId="{289BEC5F-583F-48C9-99D6-B3746610C6BB}" type="presParOf" srcId="{9822A43A-AECE-4C4C-A38B-8708A2FE8953}" destId="{D2ECE645-D3B3-4B5B-8582-02DE313FC142}" srcOrd="17" destOrd="0" presId="urn:microsoft.com/office/officeart/2008/layout/LinedList"/>
    <dgm:cxn modelId="{71A851D6-0885-4363-8496-69B470CC779C}" type="presParOf" srcId="{9822A43A-AECE-4C4C-A38B-8708A2FE8953}" destId="{C8D07E83-5D93-4F4A-B4D2-FF9E80B370B0}"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68B063-2104-459B-AA63-44B15B4851E5}" type="doc">
      <dgm:prSet loTypeId="urn:microsoft.com/office/officeart/2005/8/layout/arrow6" loCatId="process" qsTypeId="urn:microsoft.com/office/officeart/2005/8/quickstyle/simple1" qsCatId="simple" csTypeId="urn:microsoft.com/office/officeart/2005/8/colors/colorful5" csCatId="colorful" phldr="1"/>
      <dgm:spPr/>
      <dgm:t>
        <a:bodyPr/>
        <a:lstStyle/>
        <a:p>
          <a:endParaRPr lang="en-US"/>
        </a:p>
      </dgm:t>
    </dgm:pt>
    <dgm:pt modelId="{CB025C77-B7E4-440F-A8B4-DA492126F716}">
      <dgm:prSet phldrT="[Text]"/>
      <dgm:spPr/>
      <dgm:t>
        <a:bodyPr/>
        <a:lstStyle/>
        <a:p>
          <a:r>
            <a:rPr lang="en-US" u="sng" dirty="0"/>
            <a:t>Provider</a:t>
          </a:r>
        </a:p>
      </dgm:t>
    </dgm:pt>
    <dgm:pt modelId="{E4D4EB43-D749-4933-86F6-C54E14994533}" type="parTrans" cxnId="{648A67BC-2C95-429F-A471-4A2D3E3D6F25}">
      <dgm:prSet/>
      <dgm:spPr/>
      <dgm:t>
        <a:bodyPr/>
        <a:lstStyle/>
        <a:p>
          <a:endParaRPr lang="en-US"/>
        </a:p>
      </dgm:t>
    </dgm:pt>
    <dgm:pt modelId="{1B50AD4E-C1F3-4C84-92E7-9136F800D46E}" type="sibTrans" cxnId="{648A67BC-2C95-429F-A471-4A2D3E3D6F25}">
      <dgm:prSet/>
      <dgm:spPr/>
      <dgm:t>
        <a:bodyPr/>
        <a:lstStyle/>
        <a:p>
          <a:endParaRPr lang="en-US"/>
        </a:p>
      </dgm:t>
    </dgm:pt>
    <dgm:pt modelId="{CDF33E30-3D77-4C62-B063-EA1140F5479F}">
      <dgm:prSet phldrT="[Text]"/>
      <dgm:spPr/>
      <dgm:t>
        <a:bodyPr/>
        <a:lstStyle/>
        <a:p>
          <a:r>
            <a:rPr lang="en-US" dirty="0"/>
            <a:t>907 KAR 17:015 Provider Appeals</a:t>
          </a:r>
        </a:p>
      </dgm:t>
    </dgm:pt>
    <dgm:pt modelId="{109136C1-1B85-4AFB-879B-48B653F61ED7}" type="parTrans" cxnId="{3DB2AD0B-7135-4182-AB6F-9E17FEEEA90E}">
      <dgm:prSet/>
      <dgm:spPr/>
      <dgm:t>
        <a:bodyPr/>
        <a:lstStyle/>
        <a:p>
          <a:endParaRPr lang="en-US"/>
        </a:p>
      </dgm:t>
    </dgm:pt>
    <dgm:pt modelId="{1A819B40-ED72-4256-BFCD-CA7453D57889}" type="sibTrans" cxnId="{3DB2AD0B-7135-4182-AB6F-9E17FEEEA90E}">
      <dgm:prSet/>
      <dgm:spPr/>
      <dgm:t>
        <a:bodyPr/>
        <a:lstStyle/>
        <a:p>
          <a:endParaRPr lang="en-US"/>
        </a:p>
      </dgm:t>
    </dgm:pt>
    <dgm:pt modelId="{DB999718-7E04-4427-B828-D158D1273277}">
      <dgm:prSet phldrT="[Text]"/>
      <dgm:spPr/>
      <dgm:t>
        <a:bodyPr/>
        <a:lstStyle/>
        <a:p>
          <a:r>
            <a:rPr lang="en-US" u="sng" dirty="0"/>
            <a:t>Member</a:t>
          </a:r>
        </a:p>
      </dgm:t>
    </dgm:pt>
    <dgm:pt modelId="{BE4E4317-22FA-4DFC-B489-BA7139015260}" type="parTrans" cxnId="{5A2EBC0F-4FB4-4971-9343-F6C0494EEE64}">
      <dgm:prSet/>
      <dgm:spPr/>
      <dgm:t>
        <a:bodyPr/>
        <a:lstStyle/>
        <a:p>
          <a:endParaRPr lang="en-US"/>
        </a:p>
      </dgm:t>
    </dgm:pt>
    <dgm:pt modelId="{3DDB48C0-BC65-42FB-8022-8C2A805EDA07}" type="sibTrans" cxnId="{5A2EBC0F-4FB4-4971-9343-F6C0494EEE64}">
      <dgm:prSet/>
      <dgm:spPr/>
      <dgm:t>
        <a:bodyPr/>
        <a:lstStyle/>
        <a:p>
          <a:endParaRPr lang="en-US"/>
        </a:p>
      </dgm:t>
    </dgm:pt>
    <dgm:pt modelId="{C63EAC81-7207-489F-8AB3-76442862CD69}">
      <dgm:prSet phldrT="[Text]"/>
      <dgm:spPr/>
      <dgm:t>
        <a:bodyPr/>
        <a:lstStyle/>
        <a:p>
          <a:r>
            <a:rPr lang="en-US" dirty="0"/>
            <a:t>907 KAR 17:010 MCO Member Appeals</a:t>
          </a:r>
        </a:p>
      </dgm:t>
    </dgm:pt>
    <dgm:pt modelId="{EDD443FD-0C99-4B73-939D-4D9AB0EB5296}" type="parTrans" cxnId="{69D0AC99-C3E4-4BA9-8300-6203924AFE8B}">
      <dgm:prSet/>
      <dgm:spPr/>
      <dgm:t>
        <a:bodyPr/>
        <a:lstStyle/>
        <a:p>
          <a:endParaRPr lang="en-US"/>
        </a:p>
      </dgm:t>
    </dgm:pt>
    <dgm:pt modelId="{FE367D2C-591C-478D-8B2D-A716F21A809C}" type="sibTrans" cxnId="{69D0AC99-C3E4-4BA9-8300-6203924AFE8B}">
      <dgm:prSet/>
      <dgm:spPr/>
      <dgm:t>
        <a:bodyPr/>
        <a:lstStyle/>
        <a:p>
          <a:endParaRPr lang="en-US"/>
        </a:p>
      </dgm:t>
    </dgm:pt>
    <dgm:pt modelId="{2409257F-645F-4D29-904D-61E289CB9447}">
      <dgm:prSet/>
      <dgm:spPr/>
      <dgm:t>
        <a:bodyPr/>
        <a:lstStyle/>
        <a:p>
          <a:r>
            <a:rPr lang="en-US" dirty="0"/>
            <a:t>907 KAR 1:563 State Fair Hearing and Non-MCO Appeals</a:t>
          </a:r>
        </a:p>
      </dgm:t>
    </dgm:pt>
    <dgm:pt modelId="{556B1969-C7C1-4CC1-9857-5DB4F49985A1}" type="parTrans" cxnId="{9B9D0780-7E48-4BB2-9A19-65DBAB7F7C18}">
      <dgm:prSet/>
      <dgm:spPr/>
      <dgm:t>
        <a:bodyPr/>
        <a:lstStyle/>
        <a:p>
          <a:endParaRPr lang="en-US"/>
        </a:p>
      </dgm:t>
    </dgm:pt>
    <dgm:pt modelId="{98430D37-C326-4C2A-95DC-F465B710BC23}" type="sibTrans" cxnId="{9B9D0780-7E48-4BB2-9A19-65DBAB7F7C18}">
      <dgm:prSet/>
      <dgm:spPr/>
      <dgm:t>
        <a:bodyPr/>
        <a:lstStyle/>
        <a:p>
          <a:endParaRPr lang="en-US"/>
        </a:p>
      </dgm:t>
    </dgm:pt>
    <dgm:pt modelId="{EC442983-426F-464D-A032-78E86B7A6BC9}">
      <dgm:prSet/>
      <dgm:spPr/>
      <dgm:t>
        <a:bodyPr/>
        <a:lstStyle/>
        <a:p>
          <a:r>
            <a:rPr lang="en-US" dirty="0"/>
            <a:t>907 KAR 17:035 External Independent Third-Party Review</a:t>
          </a:r>
        </a:p>
      </dgm:t>
    </dgm:pt>
    <dgm:pt modelId="{A4DD98AB-2D76-41E0-ADE7-53ED49CF21FA}" type="parTrans" cxnId="{1071D4D0-A9C0-4313-85F7-1A40ED4CF833}">
      <dgm:prSet/>
      <dgm:spPr/>
      <dgm:t>
        <a:bodyPr/>
        <a:lstStyle/>
        <a:p>
          <a:endParaRPr lang="en-US"/>
        </a:p>
      </dgm:t>
    </dgm:pt>
    <dgm:pt modelId="{1CF96830-922A-4C66-BA82-924572035EE3}" type="sibTrans" cxnId="{1071D4D0-A9C0-4313-85F7-1A40ED4CF833}">
      <dgm:prSet/>
      <dgm:spPr/>
      <dgm:t>
        <a:bodyPr/>
        <a:lstStyle/>
        <a:p>
          <a:endParaRPr lang="en-US"/>
        </a:p>
      </dgm:t>
    </dgm:pt>
    <dgm:pt modelId="{63D908FA-33ED-40FF-856E-891C7FEB6AD0}">
      <dgm:prSet/>
      <dgm:spPr/>
      <dgm:t>
        <a:bodyPr/>
        <a:lstStyle/>
        <a:p>
          <a:r>
            <a:rPr lang="en-US" dirty="0"/>
            <a:t>907 KAR 17:040 Administrative Hearing</a:t>
          </a:r>
        </a:p>
      </dgm:t>
    </dgm:pt>
    <dgm:pt modelId="{4711EA43-8D88-483C-AB96-29D5DF48199D}" type="parTrans" cxnId="{5804436B-A9F7-4563-BC9E-1137F02722E0}">
      <dgm:prSet/>
      <dgm:spPr/>
      <dgm:t>
        <a:bodyPr/>
        <a:lstStyle/>
        <a:p>
          <a:endParaRPr lang="en-US"/>
        </a:p>
      </dgm:t>
    </dgm:pt>
    <dgm:pt modelId="{750565A7-B4D3-42D5-8300-1AD2F9E9EDFC}" type="sibTrans" cxnId="{5804436B-A9F7-4563-BC9E-1137F02722E0}">
      <dgm:prSet/>
      <dgm:spPr/>
      <dgm:t>
        <a:bodyPr/>
        <a:lstStyle/>
        <a:p>
          <a:endParaRPr lang="en-US"/>
        </a:p>
      </dgm:t>
    </dgm:pt>
    <dgm:pt modelId="{E36C297F-FDF1-483E-A7B8-C8DCE635D68C}">
      <dgm:prSet/>
      <dgm:spPr/>
      <dgm:t>
        <a:bodyPr/>
        <a:lstStyle/>
        <a:p>
          <a:r>
            <a:rPr lang="en-US" dirty="0"/>
            <a:t>KRS 205.646</a:t>
          </a:r>
        </a:p>
      </dgm:t>
    </dgm:pt>
    <dgm:pt modelId="{E4321CFB-13F1-41B0-B574-2995499F9410}" type="parTrans" cxnId="{71259164-6DA2-4692-AE4C-4ED5A3985B8C}">
      <dgm:prSet/>
      <dgm:spPr/>
      <dgm:t>
        <a:bodyPr/>
        <a:lstStyle/>
        <a:p>
          <a:endParaRPr lang="en-US"/>
        </a:p>
      </dgm:t>
    </dgm:pt>
    <dgm:pt modelId="{0C18DE49-B9F8-4307-A4FF-512DB7969E71}" type="sibTrans" cxnId="{71259164-6DA2-4692-AE4C-4ED5A3985B8C}">
      <dgm:prSet/>
      <dgm:spPr/>
      <dgm:t>
        <a:bodyPr/>
        <a:lstStyle/>
        <a:p>
          <a:endParaRPr lang="en-US"/>
        </a:p>
      </dgm:t>
    </dgm:pt>
    <dgm:pt modelId="{9C861D86-6508-4AD5-B39E-8A425CCF2112}" type="pres">
      <dgm:prSet presAssocID="{B468B063-2104-459B-AA63-44B15B4851E5}" presName="compositeShape" presStyleCnt="0">
        <dgm:presLayoutVars>
          <dgm:chMax val="2"/>
          <dgm:dir/>
          <dgm:resizeHandles val="exact"/>
        </dgm:presLayoutVars>
      </dgm:prSet>
      <dgm:spPr/>
    </dgm:pt>
    <dgm:pt modelId="{D1BAB480-4FFC-4B14-9BEC-3CF7AE6B5FEC}" type="pres">
      <dgm:prSet presAssocID="{B468B063-2104-459B-AA63-44B15B4851E5}" presName="ribbon" presStyleLbl="node1" presStyleIdx="0" presStyleCnt="1" custLinFactNeighborY="-1351"/>
      <dgm:spPr/>
    </dgm:pt>
    <dgm:pt modelId="{0857B9C4-F794-4AD4-8D4B-19023C0334D6}" type="pres">
      <dgm:prSet presAssocID="{B468B063-2104-459B-AA63-44B15B4851E5}" presName="leftArrowText" presStyleLbl="node1" presStyleIdx="0" presStyleCnt="1" custScaleX="136211" custLinFactX="29921" custLinFactNeighborX="100000" custLinFactNeighborY="28654">
        <dgm:presLayoutVars>
          <dgm:chMax val="0"/>
          <dgm:bulletEnabled val="1"/>
        </dgm:presLayoutVars>
      </dgm:prSet>
      <dgm:spPr/>
    </dgm:pt>
    <dgm:pt modelId="{84C573F9-D01D-4C03-912F-8F2BE30C53C9}" type="pres">
      <dgm:prSet presAssocID="{B468B063-2104-459B-AA63-44B15B4851E5}" presName="rightArrowText" presStyleLbl="node1" presStyleIdx="0" presStyleCnt="1" custScaleX="93161" custLinFactX="-9640" custLinFactNeighborX="-100000" custLinFactNeighborY="-34952">
        <dgm:presLayoutVars>
          <dgm:chMax val="0"/>
          <dgm:bulletEnabled val="1"/>
        </dgm:presLayoutVars>
      </dgm:prSet>
      <dgm:spPr/>
    </dgm:pt>
  </dgm:ptLst>
  <dgm:cxnLst>
    <dgm:cxn modelId="{3DB2AD0B-7135-4182-AB6F-9E17FEEEA90E}" srcId="{CB025C77-B7E4-440F-A8B4-DA492126F716}" destId="{CDF33E30-3D77-4C62-B063-EA1140F5479F}" srcOrd="0" destOrd="0" parTransId="{109136C1-1B85-4AFB-879B-48B653F61ED7}" sibTransId="{1A819B40-ED72-4256-BFCD-CA7453D57889}"/>
    <dgm:cxn modelId="{5A2EBC0F-4FB4-4971-9343-F6C0494EEE64}" srcId="{B468B063-2104-459B-AA63-44B15B4851E5}" destId="{DB999718-7E04-4427-B828-D158D1273277}" srcOrd="1" destOrd="0" parTransId="{BE4E4317-22FA-4DFC-B489-BA7139015260}" sibTransId="{3DDB48C0-BC65-42FB-8022-8C2A805EDA07}"/>
    <dgm:cxn modelId="{3076AB22-F551-41E8-9E06-51117F506F3F}" type="presOf" srcId="{EC442983-426F-464D-A032-78E86B7A6BC9}" destId="{0857B9C4-F794-4AD4-8D4B-19023C0334D6}" srcOrd="0" destOrd="2" presId="urn:microsoft.com/office/officeart/2005/8/layout/arrow6"/>
    <dgm:cxn modelId="{D8159224-EFC3-4EFC-9B8B-97A74167D809}" type="presOf" srcId="{B468B063-2104-459B-AA63-44B15B4851E5}" destId="{9C861D86-6508-4AD5-B39E-8A425CCF2112}" srcOrd="0" destOrd="0" presId="urn:microsoft.com/office/officeart/2005/8/layout/arrow6"/>
    <dgm:cxn modelId="{8C7DFC40-33B7-4297-AE77-C69DE448F3DD}" type="presOf" srcId="{CDF33E30-3D77-4C62-B063-EA1140F5479F}" destId="{0857B9C4-F794-4AD4-8D4B-19023C0334D6}" srcOrd="0" destOrd="1" presId="urn:microsoft.com/office/officeart/2005/8/layout/arrow6"/>
    <dgm:cxn modelId="{CE19AC41-9FDE-4DE4-8401-69C815F73511}" type="presOf" srcId="{2409257F-645F-4D29-904D-61E289CB9447}" destId="{84C573F9-D01D-4C03-912F-8F2BE30C53C9}" srcOrd="0" destOrd="2" presId="urn:microsoft.com/office/officeart/2005/8/layout/arrow6"/>
    <dgm:cxn modelId="{71259164-6DA2-4692-AE4C-4ED5A3985B8C}" srcId="{CB025C77-B7E4-440F-A8B4-DA492126F716}" destId="{E36C297F-FDF1-483E-A7B8-C8DCE635D68C}" srcOrd="3" destOrd="0" parTransId="{E4321CFB-13F1-41B0-B574-2995499F9410}" sibTransId="{0C18DE49-B9F8-4307-A4FF-512DB7969E71}"/>
    <dgm:cxn modelId="{5804436B-A9F7-4563-BC9E-1137F02722E0}" srcId="{CB025C77-B7E4-440F-A8B4-DA492126F716}" destId="{63D908FA-33ED-40FF-856E-891C7FEB6AD0}" srcOrd="2" destOrd="0" parTransId="{4711EA43-8D88-483C-AB96-29D5DF48199D}" sibTransId="{750565A7-B4D3-42D5-8300-1AD2F9E9EDFC}"/>
    <dgm:cxn modelId="{9B9D0780-7E48-4BB2-9A19-65DBAB7F7C18}" srcId="{DB999718-7E04-4427-B828-D158D1273277}" destId="{2409257F-645F-4D29-904D-61E289CB9447}" srcOrd="1" destOrd="0" parTransId="{556B1969-C7C1-4CC1-9857-5DB4F49985A1}" sibTransId="{98430D37-C326-4C2A-95DC-F465B710BC23}"/>
    <dgm:cxn modelId="{69D0AC99-C3E4-4BA9-8300-6203924AFE8B}" srcId="{DB999718-7E04-4427-B828-D158D1273277}" destId="{C63EAC81-7207-489F-8AB3-76442862CD69}" srcOrd="0" destOrd="0" parTransId="{EDD443FD-0C99-4B73-939D-4D9AB0EB5296}" sibTransId="{FE367D2C-591C-478D-8B2D-A716F21A809C}"/>
    <dgm:cxn modelId="{926C2D9E-7E0D-4545-894B-1FA83ED013D8}" type="presOf" srcId="{DB999718-7E04-4427-B828-D158D1273277}" destId="{84C573F9-D01D-4C03-912F-8F2BE30C53C9}" srcOrd="0" destOrd="0" presId="urn:microsoft.com/office/officeart/2005/8/layout/arrow6"/>
    <dgm:cxn modelId="{4D083EA9-F7FC-410A-8F79-B106BEDC26E3}" type="presOf" srcId="{63D908FA-33ED-40FF-856E-891C7FEB6AD0}" destId="{0857B9C4-F794-4AD4-8D4B-19023C0334D6}" srcOrd="0" destOrd="3" presId="urn:microsoft.com/office/officeart/2005/8/layout/arrow6"/>
    <dgm:cxn modelId="{9EB912B0-1C12-49F7-83B8-C41C6C61FEA6}" type="presOf" srcId="{C63EAC81-7207-489F-8AB3-76442862CD69}" destId="{84C573F9-D01D-4C03-912F-8F2BE30C53C9}" srcOrd="0" destOrd="1" presId="urn:microsoft.com/office/officeart/2005/8/layout/arrow6"/>
    <dgm:cxn modelId="{648A67BC-2C95-429F-A471-4A2D3E3D6F25}" srcId="{B468B063-2104-459B-AA63-44B15B4851E5}" destId="{CB025C77-B7E4-440F-A8B4-DA492126F716}" srcOrd="0" destOrd="0" parTransId="{E4D4EB43-D749-4933-86F6-C54E14994533}" sibTransId="{1B50AD4E-C1F3-4C84-92E7-9136F800D46E}"/>
    <dgm:cxn modelId="{172A33CC-7A82-4220-9BFF-54332B0EE43B}" type="presOf" srcId="{CB025C77-B7E4-440F-A8B4-DA492126F716}" destId="{0857B9C4-F794-4AD4-8D4B-19023C0334D6}" srcOrd="0" destOrd="0" presId="urn:microsoft.com/office/officeart/2005/8/layout/arrow6"/>
    <dgm:cxn modelId="{1071D4D0-A9C0-4313-85F7-1A40ED4CF833}" srcId="{CB025C77-B7E4-440F-A8B4-DA492126F716}" destId="{EC442983-426F-464D-A032-78E86B7A6BC9}" srcOrd="1" destOrd="0" parTransId="{A4DD98AB-2D76-41E0-ADE7-53ED49CF21FA}" sibTransId="{1CF96830-922A-4C66-BA82-924572035EE3}"/>
    <dgm:cxn modelId="{000F2AE3-9928-49EA-A164-898FBC09CDBB}" type="presOf" srcId="{E36C297F-FDF1-483E-A7B8-C8DCE635D68C}" destId="{0857B9C4-F794-4AD4-8D4B-19023C0334D6}" srcOrd="0" destOrd="4" presId="urn:microsoft.com/office/officeart/2005/8/layout/arrow6"/>
    <dgm:cxn modelId="{F41EB308-6C02-4A06-BBA3-A0AFA4388A2F}" type="presParOf" srcId="{9C861D86-6508-4AD5-B39E-8A425CCF2112}" destId="{D1BAB480-4FFC-4B14-9BEC-3CF7AE6B5FEC}" srcOrd="0" destOrd="0" presId="urn:microsoft.com/office/officeart/2005/8/layout/arrow6"/>
    <dgm:cxn modelId="{E523F118-9E1F-4EC7-AF3D-7DE8046A790A}" type="presParOf" srcId="{9C861D86-6508-4AD5-B39E-8A425CCF2112}" destId="{0857B9C4-F794-4AD4-8D4B-19023C0334D6}" srcOrd="1" destOrd="0" presId="urn:microsoft.com/office/officeart/2005/8/layout/arrow6"/>
    <dgm:cxn modelId="{20980ABF-6AAA-4020-991B-0A84998158B3}" type="presParOf" srcId="{9C861D86-6508-4AD5-B39E-8A425CCF2112}" destId="{84C573F9-D01D-4C03-912F-8F2BE30C53C9}"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E0262F-B2D6-4A1F-8CB0-2502007CB2DD}"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n-US"/>
        </a:p>
      </dgm:t>
    </dgm:pt>
    <dgm:pt modelId="{9FA57244-CFDA-4804-8A17-B9B0C17102E4}">
      <dgm:prSet phldrT="[Text]"/>
      <dgm:spPr/>
      <dgm:t>
        <a:bodyPr/>
        <a:lstStyle/>
        <a:p>
          <a:r>
            <a:rPr lang="en-US" dirty="0"/>
            <a:t>Providers may appeal on behalf of the member, but it is still considered a member appeal.</a:t>
          </a:r>
        </a:p>
      </dgm:t>
    </dgm:pt>
    <dgm:pt modelId="{0D7B72BC-D47C-490D-906A-95551F5C10DF}" type="parTrans" cxnId="{8CC199B6-2C0E-41EB-B0A1-4B0D7C1952A8}">
      <dgm:prSet/>
      <dgm:spPr/>
      <dgm:t>
        <a:bodyPr/>
        <a:lstStyle/>
        <a:p>
          <a:endParaRPr lang="en-US"/>
        </a:p>
      </dgm:t>
    </dgm:pt>
    <dgm:pt modelId="{D3949ACF-61E1-4B5F-BCEB-9352D335536B}" type="sibTrans" cxnId="{8CC199B6-2C0E-41EB-B0A1-4B0D7C1952A8}">
      <dgm:prSet/>
      <dgm:spPr/>
      <dgm:t>
        <a:bodyPr/>
        <a:lstStyle/>
        <a:p>
          <a:endParaRPr lang="en-US"/>
        </a:p>
      </dgm:t>
    </dgm:pt>
    <dgm:pt modelId="{5A73A9A7-8E7F-4505-8946-82B4EE8A2B73}">
      <dgm:prSet/>
      <dgm:spPr/>
      <dgm:t>
        <a:bodyPr/>
        <a:lstStyle/>
        <a:p>
          <a:r>
            <a:rPr lang="en-US" dirty="0"/>
            <a:t>Member must provide written consent for their provider to represent them in an appeal.</a:t>
          </a:r>
        </a:p>
      </dgm:t>
    </dgm:pt>
    <dgm:pt modelId="{874A9330-31D3-45F4-B0A4-4E01BA9262DD}" type="parTrans" cxnId="{DE53690D-94C2-4CCC-B14F-6CB1E676AEFC}">
      <dgm:prSet/>
      <dgm:spPr/>
      <dgm:t>
        <a:bodyPr/>
        <a:lstStyle/>
        <a:p>
          <a:endParaRPr lang="en-US"/>
        </a:p>
      </dgm:t>
    </dgm:pt>
    <dgm:pt modelId="{C098D482-A14E-49F3-BFB4-8B8C214936FD}" type="sibTrans" cxnId="{DE53690D-94C2-4CCC-B14F-6CB1E676AEFC}">
      <dgm:prSet/>
      <dgm:spPr/>
      <dgm:t>
        <a:bodyPr/>
        <a:lstStyle/>
        <a:p>
          <a:endParaRPr lang="en-US"/>
        </a:p>
      </dgm:t>
    </dgm:pt>
    <dgm:pt modelId="{B3B13D6A-2FEA-49E1-B3F0-FC0DD3E74B07}">
      <dgm:prSet/>
      <dgm:spPr/>
      <dgm:t>
        <a:bodyPr/>
        <a:lstStyle/>
        <a:p>
          <a:r>
            <a:rPr lang="en-US" dirty="0"/>
            <a:t>Must be received by the MCO within </a:t>
          </a:r>
          <a:r>
            <a:rPr lang="en-US" dirty="0">
              <a:solidFill>
                <a:srgbClr val="FF0000"/>
              </a:solidFill>
            </a:rPr>
            <a:t>60 days </a:t>
          </a:r>
          <a:r>
            <a:rPr lang="en-US" dirty="0"/>
            <a:t>from the date of the adverse determination notice.</a:t>
          </a:r>
        </a:p>
      </dgm:t>
    </dgm:pt>
    <dgm:pt modelId="{79B5346D-3AE6-4D54-876A-8893C30758B2}" type="parTrans" cxnId="{FCFEAF2D-269B-4C43-A6C7-9A74CE2BEEFD}">
      <dgm:prSet/>
      <dgm:spPr/>
      <dgm:t>
        <a:bodyPr/>
        <a:lstStyle/>
        <a:p>
          <a:endParaRPr lang="en-US"/>
        </a:p>
      </dgm:t>
    </dgm:pt>
    <dgm:pt modelId="{0508476A-1491-41C3-BAF8-6C35F73AC832}" type="sibTrans" cxnId="{FCFEAF2D-269B-4C43-A6C7-9A74CE2BEEFD}">
      <dgm:prSet/>
      <dgm:spPr/>
      <dgm:t>
        <a:bodyPr/>
        <a:lstStyle/>
        <a:p>
          <a:endParaRPr lang="en-US"/>
        </a:p>
      </dgm:t>
    </dgm:pt>
    <dgm:pt modelId="{486CDDE8-7167-416B-82D8-BC446D6DEE9E}">
      <dgm:prSet/>
      <dgm:spPr/>
      <dgm:t>
        <a:bodyPr/>
        <a:lstStyle/>
        <a:p>
          <a:r>
            <a:rPr lang="en-US" dirty="0"/>
            <a:t>Non-expedited appeals must be decided within </a:t>
          </a:r>
          <a:r>
            <a:rPr lang="en-US" dirty="0">
              <a:solidFill>
                <a:srgbClr val="FF0000"/>
              </a:solidFill>
            </a:rPr>
            <a:t>30 days</a:t>
          </a:r>
          <a:r>
            <a:rPr lang="en-US" dirty="0"/>
            <a:t>.</a:t>
          </a:r>
        </a:p>
      </dgm:t>
    </dgm:pt>
    <dgm:pt modelId="{8B5CF483-1AFD-4D96-9D61-385D63430F4C}" type="parTrans" cxnId="{C8C580A8-1651-4B60-AA16-2EB0F804CBEC}">
      <dgm:prSet/>
      <dgm:spPr/>
      <dgm:t>
        <a:bodyPr/>
        <a:lstStyle/>
        <a:p>
          <a:endParaRPr lang="en-US"/>
        </a:p>
      </dgm:t>
    </dgm:pt>
    <dgm:pt modelId="{C9B8A6B2-C1A1-4965-A8A8-8F14577E199C}" type="sibTrans" cxnId="{C8C580A8-1651-4B60-AA16-2EB0F804CBEC}">
      <dgm:prSet/>
      <dgm:spPr/>
      <dgm:t>
        <a:bodyPr/>
        <a:lstStyle/>
        <a:p>
          <a:endParaRPr lang="en-US"/>
        </a:p>
      </dgm:t>
    </dgm:pt>
    <dgm:pt modelId="{655A7FB4-F5DC-4CA8-988E-D84E8ACA6204}">
      <dgm:prSet/>
      <dgm:spPr/>
      <dgm:t>
        <a:bodyPr/>
        <a:lstStyle/>
        <a:p>
          <a:r>
            <a:rPr lang="en-US" dirty="0"/>
            <a:t>Expedited appeals must be decided within </a:t>
          </a:r>
          <a:r>
            <a:rPr lang="en-US" dirty="0">
              <a:solidFill>
                <a:srgbClr val="FF0000"/>
              </a:solidFill>
            </a:rPr>
            <a:t>3 business days</a:t>
          </a:r>
          <a:r>
            <a:rPr lang="en-US" dirty="0"/>
            <a:t>.</a:t>
          </a:r>
        </a:p>
      </dgm:t>
    </dgm:pt>
    <dgm:pt modelId="{93D91343-9DD1-4F3A-80FB-D286DC2F4F53}" type="parTrans" cxnId="{0EBA726C-836E-42DF-A4AB-F5E12B543297}">
      <dgm:prSet/>
      <dgm:spPr/>
      <dgm:t>
        <a:bodyPr/>
        <a:lstStyle/>
        <a:p>
          <a:endParaRPr lang="en-US"/>
        </a:p>
      </dgm:t>
    </dgm:pt>
    <dgm:pt modelId="{36405893-A361-4DD9-BD5D-E229C75D616F}" type="sibTrans" cxnId="{0EBA726C-836E-42DF-A4AB-F5E12B543297}">
      <dgm:prSet/>
      <dgm:spPr/>
      <dgm:t>
        <a:bodyPr/>
        <a:lstStyle/>
        <a:p>
          <a:endParaRPr lang="en-US"/>
        </a:p>
      </dgm:t>
    </dgm:pt>
    <dgm:pt modelId="{974E0146-A4C7-4FE1-9291-8D5C35E6B8F3}">
      <dgm:prSet/>
      <dgm:spPr/>
      <dgm:t>
        <a:bodyPr/>
        <a:lstStyle/>
        <a:p>
          <a:r>
            <a:rPr lang="en-US"/>
            <a:t>Continuation of services is allowed.</a:t>
          </a:r>
          <a:endParaRPr lang="en-US" dirty="0"/>
        </a:p>
      </dgm:t>
    </dgm:pt>
    <dgm:pt modelId="{02770581-112D-4811-9204-D5D3852D2CC1}" type="parTrans" cxnId="{70D45632-F122-4D9F-A6F7-EF07407490DE}">
      <dgm:prSet/>
      <dgm:spPr/>
      <dgm:t>
        <a:bodyPr/>
        <a:lstStyle/>
        <a:p>
          <a:endParaRPr lang="en-US"/>
        </a:p>
      </dgm:t>
    </dgm:pt>
    <dgm:pt modelId="{DC870F2E-B56A-42CE-86BE-D0F401B0D48E}" type="sibTrans" cxnId="{70D45632-F122-4D9F-A6F7-EF07407490DE}">
      <dgm:prSet/>
      <dgm:spPr/>
      <dgm:t>
        <a:bodyPr/>
        <a:lstStyle/>
        <a:p>
          <a:endParaRPr lang="en-US"/>
        </a:p>
      </dgm:t>
    </dgm:pt>
    <dgm:pt modelId="{7ED71B86-6C81-40C5-BA82-F70B3AF74B89}">
      <dgm:prSet/>
      <dgm:spPr/>
      <dgm:t>
        <a:bodyPr/>
        <a:lstStyle/>
        <a:p>
          <a:r>
            <a:rPr lang="en-US" dirty="0"/>
            <a:t>If service is denied in whole or in part, member has </a:t>
          </a:r>
          <a:r>
            <a:rPr lang="en-US" dirty="0">
              <a:solidFill>
                <a:srgbClr val="FF0000"/>
              </a:solidFill>
            </a:rPr>
            <a:t>120 days </a:t>
          </a:r>
          <a:r>
            <a:rPr lang="en-US" dirty="0"/>
            <a:t>to request state fair hearing.</a:t>
          </a:r>
        </a:p>
      </dgm:t>
    </dgm:pt>
    <dgm:pt modelId="{099CC8F0-45DF-473D-B658-B0AA90FAE39A}" type="parTrans" cxnId="{21A309B6-E099-4BCE-8D64-CD2A4F945FCE}">
      <dgm:prSet/>
      <dgm:spPr/>
      <dgm:t>
        <a:bodyPr/>
        <a:lstStyle/>
        <a:p>
          <a:endParaRPr lang="en-US"/>
        </a:p>
      </dgm:t>
    </dgm:pt>
    <dgm:pt modelId="{1EBC4617-3E75-4A21-8B9C-73587B970E37}" type="sibTrans" cxnId="{21A309B6-E099-4BCE-8D64-CD2A4F945FCE}">
      <dgm:prSet/>
      <dgm:spPr/>
      <dgm:t>
        <a:bodyPr/>
        <a:lstStyle/>
        <a:p>
          <a:endParaRPr lang="en-US"/>
        </a:p>
      </dgm:t>
    </dgm:pt>
    <dgm:pt modelId="{2B7E4891-7C58-469D-8E44-9D96DDFA1611}" type="pres">
      <dgm:prSet presAssocID="{A2E0262F-B2D6-4A1F-8CB0-2502007CB2DD}" presName="Name0" presStyleCnt="0">
        <dgm:presLayoutVars>
          <dgm:dir/>
          <dgm:resizeHandles/>
        </dgm:presLayoutVars>
      </dgm:prSet>
      <dgm:spPr/>
    </dgm:pt>
    <dgm:pt modelId="{804C1DAA-F748-43D3-850B-C54EAC58A435}" type="pres">
      <dgm:prSet presAssocID="{9FA57244-CFDA-4804-8A17-B9B0C17102E4}" presName="compNode" presStyleCnt="0"/>
      <dgm:spPr/>
    </dgm:pt>
    <dgm:pt modelId="{22578AFE-DDB2-463B-B600-4BB797B99ED1}" type="pres">
      <dgm:prSet presAssocID="{9FA57244-CFDA-4804-8A17-B9B0C17102E4}" presName="dummyConnPt" presStyleCnt="0"/>
      <dgm:spPr/>
    </dgm:pt>
    <dgm:pt modelId="{B3DA2CF9-0B5C-4D7C-8EF5-EED0F1CBDB58}" type="pres">
      <dgm:prSet presAssocID="{9FA57244-CFDA-4804-8A17-B9B0C17102E4}" presName="node" presStyleLbl="node1" presStyleIdx="0" presStyleCnt="7">
        <dgm:presLayoutVars>
          <dgm:bulletEnabled val="1"/>
        </dgm:presLayoutVars>
      </dgm:prSet>
      <dgm:spPr/>
    </dgm:pt>
    <dgm:pt modelId="{3E75FEBE-957F-4037-952B-0D78EC303E38}" type="pres">
      <dgm:prSet presAssocID="{D3949ACF-61E1-4B5F-BCEB-9352D335536B}" presName="sibTrans" presStyleLbl="bgSibTrans2D1" presStyleIdx="0" presStyleCnt="6"/>
      <dgm:spPr/>
    </dgm:pt>
    <dgm:pt modelId="{EAF588D4-9C85-4B09-B68E-8E6567A5FDDE}" type="pres">
      <dgm:prSet presAssocID="{5A73A9A7-8E7F-4505-8946-82B4EE8A2B73}" presName="compNode" presStyleCnt="0"/>
      <dgm:spPr/>
    </dgm:pt>
    <dgm:pt modelId="{2C9124D8-F8C1-40F1-8514-B9500BC05772}" type="pres">
      <dgm:prSet presAssocID="{5A73A9A7-8E7F-4505-8946-82B4EE8A2B73}" presName="dummyConnPt" presStyleCnt="0"/>
      <dgm:spPr/>
    </dgm:pt>
    <dgm:pt modelId="{9C036553-E1AC-4786-9232-6EC54BA61231}" type="pres">
      <dgm:prSet presAssocID="{5A73A9A7-8E7F-4505-8946-82B4EE8A2B73}" presName="node" presStyleLbl="node1" presStyleIdx="1" presStyleCnt="7">
        <dgm:presLayoutVars>
          <dgm:bulletEnabled val="1"/>
        </dgm:presLayoutVars>
      </dgm:prSet>
      <dgm:spPr/>
    </dgm:pt>
    <dgm:pt modelId="{59F561B9-AF03-46F1-B742-FE76E2AA367C}" type="pres">
      <dgm:prSet presAssocID="{C098D482-A14E-49F3-BFB4-8B8C214936FD}" presName="sibTrans" presStyleLbl="bgSibTrans2D1" presStyleIdx="1" presStyleCnt="6"/>
      <dgm:spPr/>
    </dgm:pt>
    <dgm:pt modelId="{9088A004-0E7A-49A8-9DB6-186966B70AB3}" type="pres">
      <dgm:prSet presAssocID="{B3B13D6A-2FEA-49E1-B3F0-FC0DD3E74B07}" presName="compNode" presStyleCnt="0"/>
      <dgm:spPr/>
    </dgm:pt>
    <dgm:pt modelId="{8FF113B4-ECFC-4E39-B92A-BE361D8D85B0}" type="pres">
      <dgm:prSet presAssocID="{B3B13D6A-2FEA-49E1-B3F0-FC0DD3E74B07}" presName="dummyConnPt" presStyleCnt="0"/>
      <dgm:spPr/>
    </dgm:pt>
    <dgm:pt modelId="{4C468404-8344-489F-B472-7C5B91328A4A}" type="pres">
      <dgm:prSet presAssocID="{B3B13D6A-2FEA-49E1-B3F0-FC0DD3E74B07}" presName="node" presStyleLbl="node1" presStyleIdx="2" presStyleCnt="7">
        <dgm:presLayoutVars>
          <dgm:bulletEnabled val="1"/>
        </dgm:presLayoutVars>
      </dgm:prSet>
      <dgm:spPr/>
    </dgm:pt>
    <dgm:pt modelId="{841D1758-5D6A-415C-BF60-597A7BECBA07}" type="pres">
      <dgm:prSet presAssocID="{0508476A-1491-41C3-BAF8-6C35F73AC832}" presName="sibTrans" presStyleLbl="bgSibTrans2D1" presStyleIdx="2" presStyleCnt="6"/>
      <dgm:spPr/>
    </dgm:pt>
    <dgm:pt modelId="{F760DB66-A20D-4AA8-A5DB-219CBEDD6757}" type="pres">
      <dgm:prSet presAssocID="{486CDDE8-7167-416B-82D8-BC446D6DEE9E}" presName="compNode" presStyleCnt="0"/>
      <dgm:spPr/>
    </dgm:pt>
    <dgm:pt modelId="{B483DC81-3E1B-4269-9C47-8D96987F8152}" type="pres">
      <dgm:prSet presAssocID="{486CDDE8-7167-416B-82D8-BC446D6DEE9E}" presName="dummyConnPt" presStyleCnt="0"/>
      <dgm:spPr/>
    </dgm:pt>
    <dgm:pt modelId="{6189FE3E-5091-4D96-991A-29A5D8557E28}" type="pres">
      <dgm:prSet presAssocID="{486CDDE8-7167-416B-82D8-BC446D6DEE9E}" presName="node" presStyleLbl="node1" presStyleIdx="3" presStyleCnt="7">
        <dgm:presLayoutVars>
          <dgm:bulletEnabled val="1"/>
        </dgm:presLayoutVars>
      </dgm:prSet>
      <dgm:spPr/>
    </dgm:pt>
    <dgm:pt modelId="{BDEBFC9A-9101-4FD7-A5CD-0C9A4D7C6A5F}" type="pres">
      <dgm:prSet presAssocID="{C9B8A6B2-C1A1-4965-A8A8-8F14577E199C}" presName="sibTrans" presStyleLbl="bgSibTrans2D1" presStyleIdx="3" presStyleCnt="6"/>
      <dgm:spPr/>
    </dgm:pt>
    <dgm:pt modelId="{8CAB4920-A9E0-47ED-B625-21A3847A73C7}" type="pres">
      <dgm:prSet presAssocID="{655A7FB4-F5DC-4CA8-988E-D84E8ACA6204}" presName="compNode" presStyleCnt="0"/>
      <dgm:spPr/>
    </dgm:pt>
    <dgm:pt modelId="{3325AC6C-F3D9-4E7C-B8A4-6A19F3775625}" type="pres">
      <dgm:prSet presAssocID="{655A7FB4-F5DC-4CA8-988E-D84E8ACA6204}" presName="dummyConnPt" presStyleCnt="0"/>
      <dgm:spPr/>
    </dgm:pt>
    <dgm:pt modelId="{F2B1C09D-FF62-4666-90FA-E6F68B8C0795}" type="pres">
      <dgm:prSet presAssocID="{655A7FB4-F5DC-4CA8-988E-D84E8ACA6204}" presName="node" presStyleLbl="node1" presStyleIdx="4" presStyleCnt="7">
        <dgm:presLayoutVars>
          <dgm:bulletEnabled val="1"/>
        </dgm:presLayoutVars>
      </dgm:prSet>
      <dgm:spPr/>
    </dgm:pt>
    <dgm:pt modelId="{9D94714C-1DB4-4E26-9AD9-4FC16B1280B8}" type="pres">
      <dgm:prSet presAssocID="{36405893-A361-4DD9-BD5D-E229C75D616F}" presName="sibTrans" presStyleLbl="bgSibTrans2D1" presStyleIdx="4" presStyleCnt="6"/>
      <dgm:spPr/>
    </dgm:pt>
    <dgm:pt modelId="{7009F8BA-EDC6-43A4-B03C-BAD6F300D5D2}" type="pres">
      <dgm:prSet presAssocID="{974E0146-A4C7-4FE1-9291-8D5C35E6B8F3}" presName="compNode" presStyleCnt="0"/>
      <dgm:spPr/>
    </dgm:pt>
    <dgm:pt modelId="{5A3F2F2A-D5E3-47AF-9D9F-A9B88EFD7950}" type="pres">
      <dgm:prSet presAssocID="{974E0146-A4C7-4FE1-9291-8D5C35E6B8F3}" presName="dummyConnPt" presStyleCnt="0"/>
      <dgm:spPr/>
    </dgm:pt>
    <dgm:pt modelId="{0084C07E-3A39-43C5-A851-E8F12EFB7260}" type="pres">
      <dgm:prSet presAssocID="{974E0146-A4C7-4FE1-9291-8D5C35E6B8F3}" presName="node" presStyleLbl="node1" presStyleIdx="5" presStyleCnt="7">
        <dgm:presLayoutVars>
          <dgm:bulletEnabled val="1"/>
        </dgm:presLayoutVars>
      </dgm:prSet>
      <dgm:spPr/>
    </dgm:pt>
    <dgm:pt modelId="{4C74E111-9869-401C-B8D8-488EAF37B9E2}" type="pres">
      <dgm:prSet presAssocID="{DC870F2E-B56A-42CE-86BE-D0F401B0D48E}" presName="sibTrans" presStyleLbl="bgSibTrans2D1" presStyleIdx="5" presStyleCnt="6"/>
      <dgm:spPr/>
    </dgm:pt>
    <dgm:pt modelId="{4DD5A8EA-F758-4EB9-8796-0BA912BDA33F}" type="pres">
      <dgm:prSet presAssocID="{7ED71B86-6C81-40C5-BA82-F70B3AF74B89}" presName="compNode" presStyleCnt="0"/>
      <dgm:spPr/>
    </dgm:pt>
    <dgm:pt modelId="{489C9AEC-F32B-49BD-8CD3-CF3E45936C20}" type="pres">
      <dgm:prSet presAssocID="{7ED71B86-6C81-40C5-BA82-F70B3AF74B89}" presName="dummyConnPt" presStyleCnt="0"/>
      <dgm:spPr/>
    </dgm:pt>
    <dgm:pt modelId="{2241A0F0-EEAE-4F3B-82B0-E8F40376708D}" type="pres">
      <dgm:prSet presAssocID="{7ED71B86-6C81-40C5-BA82-F70B3AF74B89}" presName="node" presStyleLbl="node1" presStyleIdx="6" presStyleCnt="7">
        <dgm:presLayoutVars>
          <dgm:bulletEnabled val="1"/>
        </dgm:presLayoutVars>
      </dgm:prSet>
      <dgm:spPr/>
    </dgm:pt>
  </dgm:ptLst>
  <dgm:cxnLst>
    <dgm:cxn modelId="{3CEA0801-9F8F-4CC1-B03D-C5BAA3C76B58}" type="presOf" srcId="{7ED71B86-6C81-40C5-BA82-F70B3AF74B89}" destId="{2241A0F0-EEAE-4F3B-82B0-E8F40376708D}" srcOrd="0" destOrd="0" presId="urn:microsoft.com/office/officeart/2005/8/layout/bProcess4"/>
    <dgm:cxn modelId="{DE53690D-94C2-4CCC-B14F-6CB1E676AEFC}" srcId="{A2E0262F-B2D6-4A1F-8CB0-2502007CB2DD}" destId="{5A73A9A7-8E7F-4505-8946-82B4EE8A2B73}" srcOrd="1" destOrd="0" parTransId="{874A9330-31D3-45F4-B0A4-4E01BA9262DD}" sibTransId="{C098D482-A14E-49F3-BFB4-8B8C214936FD}"/>
    <dgm:cxn modelId="{FCFEAF2D-269B-4C43-A6C7-9A74CE2BEEFD}" srcId="{A2E0262F-B2D6-4A1F-8CB0-2502007CB2DD}" destId="{B3B13D6A-2FEA-49E1-B3F0-FC0DD3E74B07}" srcOrd="2" destOrd="0" parTransId="{79B5346D-3AE6-4D54-876A-8893C30758B2}" sibTransId="{0508476A-1491-41C3-BAF8-6C35F73AC832}"/>
    <dgm:cxn modelId="{70D45632-F122-4D9F-A6F7-EF07407490DE}" srcId="{A2E0262F-B2D6-4A1F-8CB0-2502007CB2DD}" destId="{974E0146-A4C7-4FE1-9291-8D5C35E6B8F3}" srcOrd="5" destOrd="0" parTransId="{02770581-112D-4811-9204-D5D3852D2CC1}" sibTransId="{DC870F2E-B56A-42CE-86BE-D0F401B0D48E}"/>
    <dgm:cxn modelId="{C2663237-2D84-4ACE-B096-79F93EE4F454}" type="presOf" srcId="{D3949ACF-61E1-4B5F-BCEB-9352D335536B}" destId="{3E75FEBE-957F-4037-952B-0D78EC303E38}" srcOrd="0" destOrd="0" presId="urn:microsoft.com/office/officeart/2005/8/layout/bProcess4"/>
    <dgm:cxn modelId="{72E57F5C-346A-4B0F-BC90-4A15F7878739}" type="presOf" srcId="{655A7FB4-F5DC-4CA8-988E-D84E8ACA6204}" destId="{F2B1C09D-FF62-4666-90FA-E6F68B8C0795}" srcOrd="0" destOrd="0" presId="urn:microsoft.com/office/officeart/2005/8/layout/bProcess4"/>
    <dgm:cxn modelId="{2F142165-B276-485E-AC68-F9A27CF0BCE4}" type="presOf" srcId="{36405893-A361-4DD9-BD5D-E229C75D616F}" destId="{9D94714C-1DB4-4E26-9AD9-4FC16B1280B8}" srcOrd="0" destOrd="0" presId="urn:microsoft.com/office/officeart/2005/8/layout/bProcess4"/>
    <dgm:cxn modelId="{0EBA726C-836E-42DF-A4AB-F5E12B543297}" srcId="{A2E0262F-B2D6-4A1F-8CB0-2502007CB2DD}" destId="{655A7FB4-F5DC-4CA8-988E-D84E8ACA6204}" srcOrd="4" destOrd="0" parTransId="{93D91343-9DD1-4F3A-80FB-D286DC2F4F53}" sibTransId="{36405893-A361-4DD9-BD5D-E229C75D616F}"/>
    <dgm:cxn modelId="{5EE2CC70-5D2B-4147-A5DD-9B2DBE6671E0}" type="presOf" srcId="{486CDDE8-7167-416B-82D8-BC446D6DEE9E}" destId="{6189FE3E-5091-4D96-991A-29A5D8557E28}" srcOrd="0" destOrd="0" presId="urn:microsoft.com/office/officeart/2005/8/layout/bProcess4"/>
    <dgm:cxn modelId="{DE515F5A-ACF8-46B1-8965-37813F8572AF}" type="presOf" srcId="{974E0146-A4C7-4FE1-9291-8D5C35E6B8F3}" destId="{0084C07E-3A39-43C5-A851-E8F12EFB7260}" srcOrd="0" destOrd="0" presId="urn:microsoft.com/office/officeart/2005/8/layout/bProcess4"/>
    <dgm:cxn modelId="{DA67387D-3DB8-4F26-A543-069DC2E173B1}" type="presOf" srcId="{B3B13D6A-2FEA-49E1-B3F0-FC0DD3E74B07}" destId="{4C468404-8344-489F-B472-7C5B91328A4A}" srcOrd="0" destOrd="0" presId="urn:microsoft.com/office/officeart/2005/8/layout/bProcess4"/>
    <dgm:cxn modelId="{02D09680-A932-40EE-A328-EB4605633802}" type="presOf" srcId="{DC870F2E-B56A-42CE-86BE-D0F401B0D48E}" destId="{4C74E111-9869-401C-B8D8-488EAF37B9E2}" srcOrd="0" destOrd="0" presId="urn:microsoft.com/office/officeart/2005/8/layout/bProcess4"/>
    <dgm:cxn modelId="{49A1ED8D-566D-436B-BCCA-14BAA00EC4CA}" type="presOf" srcId="{0508476A-1491-41C3-BAF8-6C35F73AC832}" destId="{841D1758-5D6A-415C-BF60-597A7BECBA07}" srcOrd="0" destOrd="0" presId="urn:microsoft.com/office/officeart/2005/8/layout/bProcess4"/>
    <dgm:cxn modelId="{C8C580A8-1651-4B60-AA16-2EB0F804CBEC}" srcId="{A2E0262F-B2D6-4A1F-8CB0-2502007CB2DD}" destId="{486CDDE8-7167-416B-82D8-BC446D6DEE9E}" srcOrd="3" destOrd="0" parTransId="{8B5CF483-1AFD-4D96-9D61-385D63430F4C}" sibTransId="{C9B8A6B2-C1A1-4965-A8A8-8F14577E199C}"/>
    <dgm:cxn modelId="{21A309B6-E099-4BCE-8D64-CD2A4F945FCE}" srcId="{A2E0262F-B2D6-4A1F-8CB0-2502007CB2DD}" destId="{7ED71B86-6C81-40C5-BA82-F70B3AF74B89}" srcOrd="6" destOrd="0" parTransId="{099CC8F0-45DF-473D-B658-B0AA90FAE39A}" sibTransId="{1EBC4617-3E75-4A21-8B9C-73587B970E37}"/>
    <dgm:cxn modelId="{8CC199B6-2C0E-41EB-B0A1-4B0D7C1952A8}" srcId="{A2E0262F-B2D6-4A1F-8CB0-2502007CB2DD}" destId="{9FA57244-CFDA-4804-8A17-B9B0C17102E4}" srcOrd="0" destOrd="0" parTransId="{0D7B72BC-D47C-490D-906A-95551F5C10DF}" sibTransId="{D3949ACF-61E1-4B5F-BCEB-9352D335536B}"/>
    <dgm:cxn modelId="{C670CFB8-9AD3-4FE8-B244-E1D8DBB34872}" type="presOf" srcId="{A2E0262F-B2D6-4A1F-8CB0-2502007CB2DD}" destId="{2B7E4891-7C58-469D-8E44-9D96DDFA1611}" srcOrd="0" destOrd="0" presId="urn:microsoft.com/office/officeart/2005/8/layout/bProcess4"/>
    <dgm:cxn modelId="{21D9E7C6-D7FB-41BA-8E3E-002436FC2EE4}" type="presOf" srcId="{5A73A9A7-8E7F-4505-8946-82B4EE8A2B73}" destId="{9C036553-E1AC-4786-9232-6EC54BA61231}" srcOrd="0" destOrd="0" presId="urn:microsoft.com/office/officeart/2005/8/layout/bProcess4"/>
    <dgm:cxn modelId="{DCA13ECD-70D9-4D0D-8DD9-07EF5E7897AF}" type="presOf" srcId="{C098D482-A14E-49F3-BFB4-8B8C214936FD}" destId="{59F561B9-AF03-46F1-B742-FE76E2AA367C}" srcOrd="0" destOrd="0" presId="urn:microsoft.com/office/officeart/2005/8/layout/bProcess4"/>
    <dgm:cxn modelId="{346D1EE6-8801-4E49-A9D5-FAFD1E28206C}" type="presOf" srcId="{9FA57244-CFDA-4804-8A17-B9B0C17102E4}" destId="{B3DA2CF9-0B5C-4D7C-8EF5-EED0F1CBDB58}" srcOrd="0" destOrd="0" presId="urn:microsoft.com/office/officeart/2005/8/layout/bProcess4"/>
    <dgm:cxn modelId="{A7CF9FEE-6FF6-49BE-BD4E-D6DA061A9528}" type="presOf" srcId="{C9B8A6B2-C1A1-4965-A8A8-8F14577E199C}" destId="{BDEBFC9A-9101-4FD7-A5CD-0C9A4D7C6A5F}" srcOrd="0" destOrd="0" presId="urn:microsoft.com/office/officeart/2005/8/layout/bProcess4"/>
    <dgm:cxn modelId="{A9E9A511-D385-42CE-928C-EB3A764C2FFB}" type="presParOf" srcId="{2B7E4891-7C58-469D-8E44-9D96DDFA1611}" destId="{804C1DAA-F748-43D3-850B-C54EAC58A435}" srcOrd="0" destOrd="0" presId="urn:microsoft.com/office/officeart/2005/8/layout/bProcess4"/>
    <dgm:cxn modelId="{5525BBCB-AB84-4E05-B7A9-343BAD220347}" type="presParOf" srcId="{804C1DAA-F748-43D3-850B-C54EAC58A435}" destId="{22578AFE-DDB2-463B-B600-4BB797B99ED1}" srcOrd="0" destOrd="0" presId="urn:microsoft.com/office/officeart/2005/8/layout/bProcess4"/>
    <dgm:cxn modelId="{BDAC7BE1-D873-4682-9B14-D3A7EC78BDCF}" type="presParOf" srcId="{804C1DAA-F748-43D3-850B-C54EAC58A435}" destId="{B3DA2CF9-0B5C-4D7C-8EF5-EED0F1CBDB58}" srcOrd="1" destOrd="0" presId="urn:microsoft.com/office/officeart/2005/8/layout/bProcess4"/>
    <dgm:cxn modelId="{F2262B54-A6C8-4ED9-87DC-B6076E158C70}" type="presParOf" srcId="{2B7E4891-7C58-469D-8E44-9D96DDFA1611}" destId="{3E75FEBE-957F-4037-952B-0D78EC303E38}" srcOrd="1" destOrd="0" presId="urn:microsoft.com/office/officeart/2005/8/layout/bProcess4"/>
    <dgm:cxn modelId="{78E834C4-2830-43E2-856D-EF78F212A4DD}" type="presParOf" srcId="{2B7E4891-7C58-469D-8E44-9D96DDFA1611}" destId="{EAF588D4-9C85-4B09-B68E-8E6567A5FDDE}" srcOrd="2" destOrd="0" presId="urn:microsoft.com/office/officeart/2005/8/layout/bProcess4"/>
    <dgm:cxn modelId="{7EF81255-AA9B-4905-B583-2F59B973346A}" type="presParOf" srcId="{EAF588D4-9C85-4B09-B68E-8E6567A5FDDE}" destId="{2C9124D8-F8C1-40F1-8514-B9500BC05772}" srcOrd="0" destOrd="0" presId="urn:microsoft.com/office/officeart/2005/8/layout/bProcess4"/>
    <dgm:cxn modelId="{DE097596-E943-4D05-8FC1-45CBA4355356}" type="presParOf" srcId="{EAF588D4-9C85-4B09-B68E-8E6567A5FDDE}" destId="{9C036553-E1AC-4786-9232-6EC54BA61231}" srcOrd="1" destOrd="0" presId="urn:microsoft.com/office/officeart/2005/8/layout/bProcess4"/>
    <dgm:cxn modelId="{1A190CF4-5D5F-4CB5-95E8-82FF6607C4C8}" type="presParOf" srcId="{2B7E4891-7C58-469D-8E44-9D96DDFA1611}" destId="{59F561B9-AF03-46F1-B742-FE76E2AA367C}" srcOrd="3" destOrd="0" presId="urn:microsoft.com/office/officeart/2005/8/layout/bProcess4"/>
    <dgm:cxn modelId="{1AD6D2E6-3474-4BDA-A750-3C78F045EE6B}" type="presParOf" srcId="{2B7E4891-7C58-469D-8E44-9D96DDFA1611}" destId="{9088A004-0E7A-49A8-9DB6-186966B70AB3}" srcOrd="4" destOrd="0" presId="urn:microsoft.com/office/officeart/2005/8/layout/bProcess4"/>
    <dgm:cxn modelId="{8C2F5E71-963F-4D9A-88AA-64A5B052AFBD}" type="presParOf" srcId="{9088A004-0E7A-49A8-9DB6-186966B70AB3}" destId="{8FF113B4-ECFC-4E39-B92A-BE361D8D85B0}" srcOrd="0" destOrd="0" presId="urn:microsoft.com/office/officeart/2005/8/layout/bProcess4"/>
    <dgm:cxn modelId="{83CB6856-2E6F-4A52-BEA2-D3E492C04E62}" type="presParOf" srcId="{9088A004-0E7A-49A8-9DB6-186966B70AB3}" destId="{4C468404-8344-489F-B472-7C5B91328A4A}" srcOrd="1" destOrd="0" presId="urn:microsoft.com/office/officeart/2005/8/layout/bProcess4"/>
    <dgm:cxn modelId="{A9DA119A-DE7F-491C-92A4-C30BE0BD0AE5}" type="presParOf" srcId="{2B7E4891-7C58-469D-8E44-9D96DDFA1611}" destId="{841D1758-5D6A-415C-BF60-597A7BECBA07}" srcOrd="5" destOrd="0" presId="urn:microsoft.com/office/officeart/2005/8/layout/bProcess4"/>
    <dgm:cxn modelId="{990D0523-9AA4-4488-A138-DCDB6A224161}" type="presParOf" srcId="{2B7E4891-7C58-469D-8E44-9D96DDFA1611}" destId="{F760DB66-A20D-4AA8-A5DB-219CBEDD6757}" srcOrd="6" destOrd="0" presId="urn:microsoft.com/office/officeart/2005/8/layout/bProcess4"/>
    <dgm:cxn modelId="{F5AA842D-EAD2-4D34-95BF-D39C16CF5F44}" type="presParOf" srcId="{F760DB66-A20D-4AA8-A5DB-219CBEDD6757}" destId="{B483DC81-3E1B-4269-9C47-8D96987F8152}" srcOrd="0" destOrd="0" presId="urn:microsoft.com/office/officeart/2005/8/layout/bProcess4"/>
    <dgm:cxn modelId="{3C2FAB4B-A67F-4437-9AB7-516D1B11F5D6}" type="presParOf" srcId="{F760DB66-A20D-4AA8-A5DB-219CBEDD6757}" destId="{6189FE3E-5091-4D96-991A-29A5D8557E28}" srcOrd="1" destOrd="0" presId="urn:microsoft.com/office/officeart/2005/8/layout/bProcess4"/>
    <dgm:cxn modelId="{A6142ABC-3223-4E8C-BDDE-88B8A9C2C16B}" type="presParOf" srcId="{2B7E4891-7C58-469D-8E44-9D96DDFA1611}" destId="{BDEBFC9A-9101-4FD7-A5CD-0C9A4D7C6A5F}" srcOrd="7" destOrd="0" presId="urn:microsoft.com/office/officeart/2005/8/layout/bProcess4"/>
    <dgm:cxn modelId="{44283151-59BA-44F1-A430-39C3CBD74D59}" type="presParOf" srcId="{2B7E4891-7C58-469D-8E44-9D96DDFA1611}" destId="{8CAB4920-A9E0-47ED-B625-21A3847A73C7}" srcOrd="8" destOrd="0" presId="urn:microsoft.com/office/officeart/2005/8/layout/bProcess4"/>
    <dgm:cxn modelId="{7D33D221-26CF-4A6B-84A4-D8B1C458E828}" type="presParOf" srcId="{8CAB4920-A9E0-47ED-B625-21A3847A73C7}" destId="{3325AC6C-F3D9-4E7C-B8A4-6A19F3775625}" srcOrd="0" destOrd="0" presId="urn:microsoft.com/office/officeart/2005/8/layout/bProcess4"/>
    <dgm:cxn modelId="{602424F7-F323-4B84-979D-13C30431328A}" type="presParOf" srcId="{8CAB4920-A9E0-47ED-B625-21A3847A73C7}" destId="{F2B1C09D-FF62-4666-90FA-E6F68B8C0795}" srcOrd="1" destOrd="0" presId="urn:microsoft.com/office/officeart/2005/8/layout/bProcess4"/>
    <dgm:cxn modelId="{214BA35D-18BA-46C5-86CA-7DCDAC8D2BD5}" type="presParOf" srcId="{2B7E4891-7C58-469D-8E44-9D96DDFA1611}" destId="{9D94714C-1DB4-4E26-9AD9-4FC16B1280B8}" srcOrd="9" destOrd="0" presId="urn:microsoft.com/office/officeart/2005/8/layout/bProcess4"/>
    <dgm:cxn modelId="{9BF8F5B4-51B6-473D-8DAD-DCA402004B83}" type="presParOf" srcId="{2B7E4891-7C58-469D-8E44-9D96DDFA1611}" destId="{7009F8BA-EDC6-43A4-B03C-BAD6F300D5D2}" srcOrd="10" destOrd="0" presId="urn:microsoft.com/office/officeart/2005/8/layout/bProcess4"/>
    <dgm:cxn modelId="{8EA4D2E9-A388-4B49-8CCF-B487088E40E4}" type="presParOf" srcId="{7009F8BA-EDC6-43A4-B03C-BAD6F300D5D2}" destId="{5A3F2F2A-D5E3-47AF-9D9F-A9B88EFD7950}" srcOrd="0" destOrd="0" presId="urn:microsoft.com/office/officeart/2005/8/layout/bProcess4"/>
    <dgm:cxn modelId="{928B54B8-9BA5-4564-A8A6-48AC3A43BB52}" type="presParOf" srcId="{7009F8BA-EDC6-43A4-B03C-BAD6F300D5D2}" destId="{0084C07E-3A39-43C5-A851-E8F12EFB7260}" srcOrd="1" destOrd="0" presId="urn:microsoft.com/office/officeart/2005/8/layout/bProcess4"/>
    <dgm:cxn modelId="{A059605A-30BC-4FC0-B086-80CC42747211}" type="presParOf" srcId="{2B7E4891-7C58-469D-8E44-9D96DDFA1611}" destId="{4C74E111-9869-401C-B8D8-488EAF37B9E2}" srcOrd="11" destOrd="0" presId="urn:microsoft.com/office/officeart/2005/8/layout/bProcess4"/>
    <dgm:cxn modelId="{AE8CE529-CCBD-4829-8041-73C15D08D0CA}" type="presParOf" srcId="{2B7E4891-7C58-469D-8E44-9D96DDFA1611}" destId="{4DD5A8EA-F758-4EB9-8796-0BA912BDA33F}" srcOrd="12" destOrd="0" presId="urn:microsoft.com/office/officeart/2005/8/layout/bProcess4"/>
    <dgm:cxn modelId="{66EDE72D-209B-47C2-9E19-B208236343F8}" type="presParOf" srcId="{4DD5A8EA-F758-4EB9-8796-0BA912BDA33F}" destId="{489C9AEC-F32B-49BD-8CD3-CF3E45936C20}" srcOrd="0" destOrd="0" presId="urn:microsoft.com/office/officeart/2005/8/layout/bProcess4"/>
    <dgm:cxn modelId="{138F25F9-5D67-412B-BB60-A0577A3A88AC}" type="presParOf" srcId="{4DD5A8EA-F758-4EB9-8796-0BA912BDA33F}" destId="{2241A0F0-EEAE-4F3B-82B0-E8F40376708D}"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FB7FA8-4421-4BAD-8D25-9A4D990BBB3D}"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660FBA88-3500-472A-9252-1CA369542C3C}">
      <dgm:prSet phldrT="[Text]"/>
      <dgm:spPr/>
      <dgm:t>
        <a:bodyPr/>
        <a:lstStyle/>
        <a:p>
          <a:pPr rtl="0"/>
          <a:r>
            <a:rPr kumimoji="0" lang="en-US" b="0" i="0" u="none" strike="noStrike" cap="none" spc="0" normalizeH="0" baseline="0" noProof="0" dirty="0">
              <a:ln/>
              <a:effectLst/>
              <a:uLnTx/>
              <a:uFillTx/>
              <a:latin typeface="Calibri" panose="020F0502020204030204"/>
              <a:ea typeface="+mn-ea"/>
              <a:cs typeface="+mn-cs"/>
            </a:rPr>
            <a:t>Timeframe for provider to request is determined by MCO provider internal appeal process.</a:t>
          </a:r>
          <a:endParaRPr lang="en-US" dirty="0"/>
        </a:p>
      </dgm:t>
    </dgm:pt>
    <dgm:pt modelId="{3A9EC883-68EE-4226-A01E-0C960551223A}" type="parTrans" cxnId="{E0932E16-4B5D-4976-B1EF-25F05059F089}">
      <dgm:prSet/>
      <dgm:spPr/>
      <dgm:t>
        <a:bodyPr/>
        <a:lstStyle/>
        <a:p>
          <a:endParaRPr lang="en-US"/>
        </a:p>
      </dgm:t>
    </dgm:pt>
    <dgm:pt modelId="{6BCF8158-0489-4E27-88A4-51DE63C6C3D7}" type="sibTrans" cxnId="{E0932E16-4B5D-4976-B1EF-25F05059F089}">
      <dgm:prSet/>
      <dgm:spPr/>
      <dgm:t>
        <a:bodyPr/>
        <a:lstStyle/>
        <a:p>
          <a:endParaRPr lang="en-US"/>
        </a:p>
      </dgm:t>
    </dgm:pt>
    <dgm:pt modelId="{CB4BA3F1-82B5-4764-A5BB-AF4C45465D38}">
      <dgm:prSet/>
      <dgm:spPr/>
      <dgm:t>
        <a:bodyPr/>
        <a:lstStyle/>
        <a:p>
          <a:pPr rtl="0"/>
          <a:r>
            <a:rPr kumimoji="0" lang="en-US" b="0" i="0" u="none" strike="noStrike" cap="none" spc="0" normalizeH="0" baseline="0" noProof="0" dirty="0">
              <a:ln/>
              <a:effectLst/>
              <a:uLnTx/>
              <a:uFillTx/>
              <a:latin typeface="Calibri" panose="020F0502020204030204"/>
              <a:ea typeface="+mn-ea"/>
              <a:cs typeface="+mn-cs"/>
            </a:rPr>
            <a:t>There is only one provider internal appeal and it applies to prior authorizations, service denials, claim denials, etc.</a:t>
          </a:r>
        </a:p>
      </dgm:t>
    </dgm:pt>
    <dgm:pt modelId="{A3A6EAA5-511E-40BD-91D9-5A3FD573645B}" type="parTrans" cxnId="{EF4D9BA0-A02C-42E2-9C6A-37B9B31E31CE}">
      <dgm:prSet/>
      <dgm:spPr/>
      <dgm:t>
        <a:bodyPr/>
        <a:lstStyle/>
        <a:p>
          <a:endParaRPr lang="en-US"/>
        </a:p>
      </dgm:t>
    </dgm:pt>
    <dgm:pt modelId="{C0ABA14B-E887-4452-9CC4-67093A9B5876}" type="sibTrans" cxnId="{EF4D9BA0-A02C-42E2-9C6A-37B9B31E31CE}">
      <dgm:prSet/>
      <dgm:spPr/>
      <dgm:t>
        <a:bodyPr/>
        <a:lstStyle/>
        <a:p>
          <a:endParaRPr lang="en-US"/>
        </a:p>
      </dgm:t>
    </dgm:pt>
    <dgm:pt modelId="{62E8AF2B-47A8-4841-BB2D-B4135895642C}">
      <dgm:prSet/>
      <dgm:spPr/>
      <dgm:t>
        <a:bodyPr/>
        <a:lstStyle/>
        <a:p>
          <a:pPr rtl="0"/>
          <a:r>
            <a:rPr kumimoji="0" lang="en-US" b="0" i="0" u="none" strike="noStrike" cap="none" spc="0" normalizeH="0" baseline="0" noProof="0" dirty="0">
              <a:ln/>
              <a:effectLst/>
              <a:uLnTx/>
              <a:uFillTx/>
              <a:latin typeface="Calibri" panose="020F0502020204030204"/>
              <a:ea typeface="+mn-ea"/>
              <a:cs typeface="+mn-cs"/>
            </a:rPr>
            <a:t>MCO must make an internal appeal decision within </a:t>
          </a:r>
          <a:r>
            <a:rPr kumimoji="0" lang="en-US" b="0" i="0" u="none" strike="noStrike" cap="none" spc="0" normalizeH="0" baseline="0" noProof="0" dirty="0">
              <a:ln/>
              <a:solidFill>
                <a:srgbClr val="FF0000"/>
              </a:solidFill>
              <a:effectLst/>
              <a:uLnTx/>
              <a:uFillTx/>
              <a:latin typeface="Calibri" panose="020F0502020204030204"/>
              <a:ea typeface="+mn-ea"/>
              <a:cs typeface="+mn-cs"/>
            </a:rPr>
            <a:t>30 days</a:t>
          </a:r>
          <a:r>
            <a:rPr kumimoji="0" lang="en-US" b="0" i="0" u="none" strike="noStrike" cap="none" spc="0" normalizeH="0" baseline="0" noProof="0" dirty="0">
              <a:ln/>
              <a:effectLst/>
              <a:uLnTx/>
              <a:uFillTx/>
              <a:latin typeface="Calibri" panose="020F0502020204030204"/>
              <a:ea typeface="+mn-ea"/>
              <a:cs typeface="+mn-cs"/>
            </a:rPr>
            <a:t>.</a:t>
          </a:r>
        </a:p>
      </dgm:t>
    </dgm:pt>
    <dgm:pt modelId="{E48BFB3A-4411-462C-B0F5-58BA0C0ADFC0}" type="parTrans" cxnId="{8B595890-8A7A-4EBC-8F88-EC21F10DD73B}">
      <dgm:prSet/>
      <dgm:spPr/>
      <dgm:t>
        <a:bodyPr/>
        <a:lstStyle/>
        <a:p>
          <a:endParaRPr lang="en-US"/>
        </a:p>
      </dgm:t>
    </dgm:pt>
    <dgm:pt modelId="{BBCAC29F-C5D6-4A5A-BB08-1CD6166A55F4}" type="sibTrans" cxnId="{8B595890-8A7A-4EBC-8F88-EC21F10DD73B}">
      <dgm:prSet/>
      <dgm:spPr/>
      <dgm:t>
        <a:bodyPr/>
        <a:lstStyle/>
        <a:p>
          <a:endParaRPr lang="en-US"/>
        </a:p>
      </dgm:t>
    </dgm:pt>
    <dgm:pt modelId="{29164AAA-DC0D-439C-A81A-AE3DF5D7C8C2}">
      <dgm:prSet/>
      <dgm:spPr/>
      <dgm:t>
        <a:bodyPr/>
        <a:lstStyle/>
        <a:p>
          <a:pPr rtl="0"/>
          <a:r>
            <a:rPr kumimoji="0" lang="en-US" b="0" i="0" u="none" strike="noStrike" cap="none" spc="0" normalizeH="0" baseline="0" noProof="0" dirty="0">
              <a:ln/>
              <a:effectLst/>
              <a:uLnTx/>
              <a:uFillTx/>
              <a:latin typeface="Calibri" panose="020F0502020204030204"/>
              <a:ea typeface="+mn-ea"/>
              <a:cs typeface="+mn-cs"/>
            </a:rPr>
            <a:t>Peer to peer reviews are not required, but may occur separately from the internal process. This does not affect the 30-day decision requirement.</a:t>
          </a:r>
        </a:p>
      </dgm:t>
    </dgm:pt>
    <dgm:pt modelId="{B02E74DF-02B5-40EA-9094-80F97FEB820A}" type="parTrans" cxnId="{005F4B2B-ED2E-4AA4-BE87-A9ED5B264E05}">
      <dgm:prSet/>
      <dgm:spPr/>
      <dgm:t>
        <a:bodyPr/>
        <a:lstStyle/>
        <a:p>
          <a:endParaRPr lang="en-US"/>
        </a:p>
      </dgm:t>
    </dgm:pt>
    <dgm:pt modelId="{6DFDEAE5-97CF-4E32-952C-D13D7A288620}" type="sibTrans" cxnId="{005F4B2B-ED2E-4AA4-BE87-A9ED5B264E05}">
      <dgm:prSet/>
      <dgm:spPr/>
      <dgm:t>
        <a:bodyPr/>
        <a:lstStyle/>
        <a:p>
          <a:endParaRPr lang="en-US"/>
        </a:p>
      </dgm:t>
    </dgm:pt>
    <dgm:pt modelId="{17AF0C18-BBD0-40C2-BA7F-3CF481DCF06E}">
      <dgm:prSet/>
      <dgm:spPr/>
      <dgm:t>
        <a:bodyPr/>
        <a:lstStyle/>
        <a:p>
          <a:pPr rtl="0"/>
          <a:r>
            <a:rPr kumimoji="0" lang="en-US" b="0" i="0" u="none" strike="noStrike" cap="none" spc="0" normalizeH="0" baseline="0" noProof="0" dirty="0">
              <a:ln/>
              <a:effectLst/>
              <a:uLnTx/>
              <a:uFillTx/>
              <a:latin typeface="Calibri" panose="020F0502020204030204"/>
              <a:ea typeface="+mn-ea"/>
              <a:cs typeface="+mn-cs"/>
            </a:rPr>
            <a:t>14 day extensions shall be granted if requested by the MCO or provider.</a:t>
          </a:r>
        </a:p>
      </dgm:t>
    </dgm:pt>
    <dgm:pt modelId="{36850E1F-A730-441B-88B3-74BE82789A42}" type="parTrans" cxnId="{FEBFD788-B018-4295-9B47-D9089F4E1C41}">
      <dgm:prSet/>
      <dgm:spPr/>
      <dgm:t>
        <a:bodyPr/>
        <a:lstStyle/>
        <a:p>
          <a:endParaRPr lang="en-US"/>
        </a:p>
      </dgm:t>
    </dgm:pt>
    <dgm:pt modelId="{5C69AFEA-24DD-4F16-A565-50E29119050E}" type="sibTrans" cxnId="{FEBFD788-B018-4295-9B47-D9089F4E1C41}">
      <dgm:prSet/>
      <dgm:spPr/>
      <dgm:t>
        <a:bodyPr/>
        <a:lstStyle/>
        <a:p>
          <a:endParaRPr lang="en-US"/>
        </a:p>
      </dgm:t>
    </dgm:pt>
    <dgm:pt modelId="{DA312BF8-3DD6-4D22-AAF7-D2AB7136C166}">
      <dgm:prSet/>
      <dgm:spPr/>
      <dgm:t>
        <a:bodyPr/>
        <a:lstStyle/>
        <a:p>
          <a:pPr rtl="0"/>
          <a:r>
            <a:rPr kumimoji="0" lang="en-US" b="1" i="0" u="none" strike="noStrike" cap="none" spc="0" normalizeH="0" baseline="0" noProof="0" dirty="0">
              <a:ln/>
              <a:effectLst/>
              <a:uLnTx/>
              <a:uFillTx/>
              <a:latin typeface="Calibri" panose="020F0502020204030204"/>
              <a:ea typeface="+mn-ea"/>
              <a:cs typeface="+mn-cs"/>
            </a:rPr>
            <a:t>Include all documentation to support the appeal</a:t>
          </a:r>
          <a:r>
            <a:rPr kumimoji="0" lang="en-US" b="0" i="0" u="none" strike="noStrike" cap="none" spc="0" normalizeH="0" baseline="0" noProof="0" dirty="0">
              <a:ln/>
              <a:effectLst/>
              <a:uLnTx/>
              <a:uFillTx/>
              <a:latin typeface="Calibri" panose="020F0502020204030204"/>
              <a:ea typeface="+mn-ea"/>
              <a:cs typeface="+mn-cs"/>
            </a:rPr>
            <a:t>.</a:t>
          </a:r>
        </a:p>
      </dgm:t>
    </dgm:pt>
    <dgm:pt modelId="{8E2A4743-A6FC-4D50-9EDA-86AC760417F8}" type="parTrans" cxnId="{83C07D7E-71E5-442E-A3D7-3407FDEA5DDB}">
      <dgm:prSet/>
      <dgm:spPr/>
      <dgm:t>
        <a:bodyPr/>
        <a:lstStyle/>
        <a:p>
          <a:endParaRPr lang="en-US"/>
        </a:p>
      </dgm:t>
    </dgm:pt>
    <dgm:pt modelId="{2BE52261-7182-46CE-B81D-738FB49149D9}" type="sibTrans" cxnId="{83C07D7E-71E5-442E-A3D7-3407FDEA5DDB}">
      <dgm:prSet/>
      <dgm:spPr/>
      <dgm:t>
        <a:bodyPr/>
        <a:lstStyle/>
        <a:p>
          <a:endParaRPr lang="en-US"/>
        </a:p>
      </dgm:t>
    </dgm:pt>
    <dgm:pt modelId="{2E8863AA-5043-4879-B725-2ADC67508437}">
      <dgm:prSet/>
      <dgm:spPr/>
      <dgm:t>
        <a:bodyPr/>
        <a:lstStyle/>
        <a:p>
          <a:pPr rtl="0"/>
          <a:r>
            <a:rPr kumimoji="0" lang="en-US" b="0" i="0" u="none" strike="noStrike" cap="none" spc="0" normalizeH="0" baseline="0" noProof="0" dirty="0">
              <a:ln/>
              <a:effectLst/>
              <a:uLnTx/>
              <a:uFillTx/>
              <a:latin typeface="Calibri" panose="020F0502020204030204"/>
              <a:ea typeface="+mn-ea"/>
              <a:cs typeface="+mn-cs"/>
            </a:rPr>
            <a:t>Upon receipt of the final internal appeal decision, providers have </a:t>
          </a:r>
          <a:r>
            <a:rPr kumimoji="0" lang="en-US" b="0" i="0" u="none" strike="noStrike" cap="none" spc="0" normalizeH="0" baseline="0" noProof="0" dirty="0">
              <a:ln/>
              <a:solidFill>
                <a:srgbClr val="FF0000"/>
              </a:solidFill>
              <a:effectLst/>
              <a:uLnTx/>
              <a:uFillTx/>
              <a:latin typeface="Calibri" panose="020F0502020204030204"/>
              <a:ea typeface="+mn-ea"/>
              <a:cs typeface="+mn-cs"/>
            </a:rPr>
            <a:t>60 days</a:t>
          </a:r>
          <a:r>
            <a:rPr kumimoji="0" lang="en-US" b="0" i="0" u="none" strike="noStrike" cap="none" spc="0" normalizeH="0" baseline="0" noProof="0" dirty="0">
              <a:ln/>
              <a:effectLst/>
              <a:uLnTx/>
              <a:uFillTx/>
              <a:latin typeface="Calibri" panose="020F0502020204030204"/>
              <a:ea typeface="+mn-ea"/>
              <a:cs typeface="+mn-cs"/>
            </a:rPr>
            <a:t> to request an </a:t>
          </a:r>
          <a:r>
            <a:rPr kumimoji="0" lang="en-US" b="1" i="0" u="none" strike="noStrike" cap="none" spc="0" normalizeH="0" baseline="0" noProof="0" dirty="0">
              <a:ln/>
              <a:effectLst/>
              <a:uLnTx/>
              <a:uFillTx/>
              <a:latin typeface="Calibri" panose="020F0502020204030204"/>
              <a:ea typeface="+mn-ea"/>
              <a:cs typeface="+mn-cs"/>
            </a:rPr>
            <a:t>External Independent Third-Party Review</a:t>
          </a:r>
        </a:p>
      </dgm:t>
    </dgm:pt>
    <dgm:pt modelId="{61EC7188-1738-41F2-86BE-2F8090D011E2}" type="parTrans" cxnId="{97AA2078-43CE-4305-856C-9204B4F16DC0}">
      <dgm:prSet/>
      <dgm:spPr/>
      <dgm:t>
        <a:bodyPr/>
        <a:lstStyle/>
        <a:p>
          <a:endParaRPr lang="en-US"/>
        </a:p>
      </dgm:t>
    </dgm:pt>
    <dgm:pt modelId="{55BFE787-4DE2-4340-9A03-5EA3DDF12CEC}" type="sibTrans" cxnId="{97AA2078-43CE-4305-856C-9204B4F16DC0}">
      <dgm:prSet/>
      <dgm:spPr/>
      <dgm:t>
        <a:bodyPr/>
        <a:lstStyle/>
        <a:p>
          <a:endParaRPr lang="en-US"/>
        </a:p>
      </dgm:t>
    </dgm:pt>
    <dgm:pt modelId="{065863D0-A877-4D34-BF9C-60C09902B19A}" type="pres">
      <dgm:prSet presAssocID="{71FB7FA8-4421-4BAD-8D25-9A4D990BBB3D}" presName="diagram" presStyleCnt="0">
        <dgm:presLayoutVars>
          <dgm:dir/>
          <dgm:resizeHandles val="exact"/>
        </dgm:presLayoutVars>
      </dgm:prSet>
      <dgm:spPr/>
    </dgm:pt>
    <dgm:pt modelId="{423F939C-D0FA-49E1-BADD-07280B7F9243}" type="pres">
      <dgm:prSet presAssocID="{660FBA88-3500-472A-9252-1CA369542C3C}" presName="node" presStyleLbl="node1" presStyleIdx="0" presStyleCnt="7">
        <dgm:presLayoutVars>
          <dgm:bulletEnabled val="1"/>
        </dgm:presLayoutVars>
      </dgm:prSet>
      <dgm:spPr/>
    </dgm:pt>
    <dgm:pt modelId="{67BFC2A5-1895-43A7-8772-1F95481303EA}" type="pres">
      <dgm:prSet presAssocID="{6BCF8158-0489-4E27-88A4-51DE63C6C3D7}" presName="sibTrans" presStyleLbl="sibTrans2D1" presStyleIdx="0" presStyleCnt="6"/>
      <dgm:spPr/>
    </dgm:pt>
    <dgm:pt modelId="{6A644FE1-6936-4759-9F23-2552191B9EEE}" type="pres">
      <dgm:prSet presAssocID="{6BCF8158-0489-4E27-88A4-51DE63C6C3D7}" presName="connectorText" presStyleLbl="sibTrans2D1" presStyleIdx="0" presStyleCnt="6"/>
      <dgm:spPr/>
    </dgm:pt>
    <dgm:pt modelId="{B861B02E-78CD-47E7-9C27-BA43F309D6D1}" type="pres">
      <dgm:prSet presAssocID="{CB4BA3F1-82B5-4764-A5BB-AF4C45465D38}" presName="node" presStyleLbl="node1" presStyleIdx="1" presStyleCnt="7">
        <dgm:presLayoutVars>
          <dgm:bulletEnabled val="1"/>
        </dgm:presLayoutVars>
      </dgm:prSet>
      <dgm:spPr/>
    </dgm:pt>
    <dgm:pt modelId="{33227E93-3404-4F1D-9A55-742C8C3609E8}" type="pres">
      <dgm:prSet presAssocID="{C0ABA14B-E887-4452-9CC4-67093A9B5876}" presName="sibTrans" presStyleLbl="sibTrans2D1" presStyleIdx="1" presStyleCnt="6"/>
      <dgm:spPr/>
    </dgm:pt>
    <dgm:pt modelId="{9127C69A-4EA3-4A37-B399-1ECEFB326D4B}" type="pres">
      <dgm:prSet presAssocID="{C0ABA14B-E887-4452-9CC4-67093A9B5876}" presName="connectorText" presStyleLbl="sibTrans2D1" presStyleIdx="1" presStyleCnt="6"/>
      <dgm:spPr/>
    </dgm:pt>
    <dgm:pt modelId="{19AF7BE2-EB1F-48FE-9BD0-6A34D9984193}" type="pres">
      <dgm:prSet presAssocID="{62E8AF2B-47A8-4841-BB2D-B4135895642C}" presName="node" presStyleLbl="node1" presStyleIdx="2" presStyleCnt="7">
        <dgm:presLayoutVars>
          <dgm:bulletEnabled val="1"/>
        </dgm:presLayoutVars>
      </dgm:prSet>
      <dgm:spPr/>
    </dgm:pt>
    <dgm:pt modelId="{9C81D340-799F-4474-B4CA-C67F8965DAB5}" type="pres">
      <dgm:prSet presAssocID="{BBCAC29F-C5D6-4A5A-BB08-1CD6166A55F4}" presName="sibTrans" presStyleLbl="sibTrans2D1" presStyleIdx="2" presStyleCnt="6"/>
      <dgm:spPr/>
    </dgm:pt>
    <dgm:pt modelId="{D5F04121-C17E-4497-80B9-13D31D84C467}" type="pres">
      <dgm:prSet presAssocID="{BBCAC29F-C5D6-4A5A-BB08-1CD6166A55F4}" presName="connectorText" presStyleLbl="sibTrans2D1" presStyleIdx="2" presStyleCnt="6"/>
      <dgm:spPr/>
    </dgm:pt>
    <dgm:pt modelId="{6976CAF4-2748-4012-A704-9F8A330C3F41}" type="pres">
      <dgm:prSet presAssocID="{29164AAA-DC0D-439C-A81A-AE3DF5D7C8C2}" presName="node" presStyleLbl="node1" presStyleIdx="3" presStyleCnt="7">
        <dgm:presLayoutVars>
          <dgm:bulletEnabled val="1"/>
        </dgm:presLayoutVars>
      </dgm:prSet>
      <dgm:spPr/>
    </dgm:pt>
    <dgm:pt modelId="{1E966F41-8583-48F3-9837-6F56B5FDC161}" type="pres">
      <dgm:prSet presAssocID="{6DFDEAE5-97CF-4E32-952C-D13D7A288620}" presName="sibTrans" presStyleLbl="sibTrans2D1" presStyleIdx="3" presStyleCnt="6"/>
      <dgm:spPr/>
    </dgm:pt>
    <dgm:pt modelId="{CCD38FDF-76E3-4857-B642-169B3A706A78}" type="pres">
      <dgm:prSet presAssocID="{6DFDEAE5-97CF-4E32-952C-D13D7A288620}" presName="connectorText" presStyleLbl="sibTrans2D1" presStyleIdx="3" presStyleCnt="6"/>
      <dgm:spPr/>
    </dgm:pt>
    <dgm:pt modelId="{6F3DD071-DBB3-4FCB-98D5-FDA3C62E858D}" type="pres">
      <dgm:prSet presAssocID="{17AF0C18-BBD0-40C2-BA7F-3CF481DCF06E}" presName="node" presStyleLbl="node1" presStyleIdx="4" presStyleCnt="7">
        <dgm:presLayoutVars>
          <dgm:bulletEnabled val="1"/>
        </dgm:presLayoutVars>
      </dgm:prSet>
      <dgm:spPr/>
    </dgm:pt>
    <dgm:pt modelId="{2E96F2F1-6851-4FA8-8EA2-27178A002D34}" type="pres">
      <dgm:prSet presAssocID="{5C69AFEA-24DD-4F16-A565-50E29119050E}" presName="sibTrans" presStyleLbl="sibTrans2D1" presStyleIdx="4" presStyleCnt="6"/>
      <dgm:spPr/>
    </dgm:pt>
    <dgm:pt modelId="{AA062A74-06E5-4DEB-99B0-F12C20A75047}" type="pres">
      <dgm:prSet presAssocID="{5C69AFEA-24DD-4F16-A565-50E29119050E}" presName="connectorText" presStyleLbl="sibTrans2D1" presStyleIdx="4" presStyleCnt="6"/>
      <dgm:spPr/>
    </dgm:pt>
    <dgm:pt modelId="{3B9D4A5C-C118-485D-BB78-BB12F66787DD}" type="pres">
      <dgm:prSet presAssocID="{DA312BF8-3DD6-4D22-AAF7-D2AB7136C166}" presName="node" presStyleLbl="node1" presStyleIdx="5" presStyleCnt="7">
        <dgm:presLayoutVars>
          <dgm:bulletEnabled val="1"/>
        </dgm:presLayoutVars>
      </dgm:prSet>
      <dgm:spPr/>
    </dgm:pt>
    <dgm:pt modelId="{98CF9301-5D12-46D2-833B-4ADD50FEDA9D}" type="pres">
      <dgm:prSet presAssocID="{2BE52261-7182-46CE-B81D-738FB49149D9}" presName="sibTrans" presStyleLbl="sibTrans2D1" presStyleIdx="5" presStyleCnt="6"/>
      <dgm:spPr/>
    </dgm:pt>
    <dgm:pt modelId="{9AB8B87B-E8DD-4E9F-AEEC-2BFB6D5FA2B4}" type="pres">
      <dgm:prSet presAssocID="{2BE52261-7182-46CE-B81D-738FB49149D9}" presName="connectorText" presStyleLbl="sibTrans2D1" presStyleIdx="5" presStyleCnt="6"/>
      <dgm:spPr/>
    </dgm:pt>
    <dgm:pt modelId="{8557B698-C37B-4ED4-AA88-05FFC5A6E7FD}" type="pres">
      <dgm:prSet presAssocID="{2E8863AA-5043-4879-B725-2ADC67508437}" presName="node" presStyleLbl="node1" presStyleIdx="6" presStyleCnt="7">
        <dgm:presLayoutVars>
          <dgm:bulletEnabled val="1"/>
        </dgm:presLayoutVars>
      </dgm:prSet>
      <dgm:spPr/>
    </dgm:pt>
  </dgm:ptLst>
  <dgm:cxnLst>
    <dgm:cxn modelId="{3BB3F102-9D0A-46E0-82DA-5B5A37588947}" type="presOf" srcId="{5C69AFEA-24DD-4F16-A565-50E29119050E}" destId="{2E96F2F1-6851-4FA8-8EA2-27178A002D34}" srcOrd="0" destOrd="0" presId="urn:microsoft.com/office/officeart/2005/8/layout/process5"/>
    <dgm:cxn modelId="{44F92D12-1BC7-4171-A02A-CEAA61A34F1B}" type="presOf" srcId="{6DFDEAE5-97CF-4E32-952C-D13D7A288620}" destId="{1E966F41-8583-48F3-9837-6F56B5FDC161}" srcOrd="0" destOrd="0" presId="urn:microsoft.com/office/officeart/2005/8/layout/process5"/>
    <dgm:cxn modelId="{EFA33615-B1DF-480C-A14C-1A34AFEE6553}" type="presOf" srcId="{5C69AFEA-24DD-4F16-A565-50E29119050E}" destId="{AA062A74-06E5-4DEB-99B0-F12C20A75047}" srcOrd="1" destOrd="0" presId="urn:microsoft.com/office/officeart/2005/8/layout/process5"/>
    <dgm:cxn modelId="{E0932E16-4B5D-4976-B1EF-25F05059F089}" srcId="{71FB7FA8-4421-4BAD-8D25-9A4D990BBB3D}" destId="{660FBA88-3500-472A-9252-1CA369542C3C}" srcOrd="0" destOrd="0" parTransId="{3A9EC883-68EE-4226-A01E-0C960551223A}" sibTransId="{6BCF8158-0489-4E27-88A4-51DE63C6C3D7}"/>
    <dgm:cxn modelId="{27EAAE17-4C76-4AB1-9A10-FD07EF5912FB}" type="presOf" srcId="{BBCAC29F-C5D6-4A5A-BB08-1CD6166A55F4}" destId="{9C81D340-799F-4474-B4CA-C67F8965DAB5}" srcOrd="0" destOrd="0" presId="urn:microsoft.com/office/officeart/2005/8/layout/process5"/>
    <dgm:cxn modelId="{B147F018-3603-48AF-BBA2-52BC53D9BF5E}" type="presOf" srcId="{BBCAC29F-C5D6-4A5A-BB08-1CD6166A55F4}" destId="{D5F04121-C17E-4497-80B9-13D31D84C467}" srcOrd="1" destOrd="0" presId="urn:microsoft.com/office/officeart/2005/8/layout/process5"/>
    <dgm:cxn modelId="{650A6619-3716-4715-8908-9843A4C3FDAE}" type="presOf" srcId="{62E8AF2B-47A8-4841-BB2D-B4135895642C}" destId="{19AF7BE2-EB1F-48FE-9BD0-6A34D9984193}" srcOrd="0" destOrd="0" presId="urn:microsoft.com/office/officeart/2005/8/layout/process5"/>
    <dgm:cxn modelId="{005F4B2B-ED2E-4AA4-BE87-A9ED5B264E05}" srcId="{71FB7FA8-4421-4BAD-8D25-9A4D990BBB3D}" destId="{29164AAA-DC0D-439C-A81A-AE3DF5D7C8C2}" srcOrd="3" destOrd="0" parTransId="{B02E74DF-02B5-40EA-9094-80F97FEB820A}" sibTransId="{6DFDEAE5-97CF-4E32-952C-D13D7A288620}"/>
    <dgm:cxn modelId="{FAA1A261-49E3-49D9-B597-E56E5055D447}" type="presOf" srcId="{6DFDEAE5-97CF-4E32-952C-D13D7A288620}" destId="{CCD38FDF-76E3-4857-B642-169B3A706A78}" srcOrd="1" destOrd="0" presId="urn:microsoft.com/office/officeart/2005/8/layout/process5"/>
    <dgm:cxn modelId="{D28BBA6C-A3BD-47EC-96FD-C54ECE5F7C6E}" type="presOf" srcId="{C0ABA14B-E887-4452-9CC4-67093A9B5876}" destId="{33227E93-3404-4F1D-9A55-742C8C3609E8}" srcOrd="0" destOrd="0" presId="urn:microsoft.com/office/officeart/2005/8/layout/process5"/>
    <dgm:cxn modelId="{EBE0DC71-4B25-418E-9BFF-E0B584DF424D}" type="presOf" srcId="{6BCF8158-0489-4E27-88A4-51DE63C6C3D7}" destId="{67BFC2A5-1895-43A7-8772-1F95481303EA}" srcOrd="0" destOrd="0" presId="urn:microsoft.com/office/officeart/2005/8/layout/process5"/>
    <dgm:cxn modelId="{97AA2078-43CE-4305-856C-9204B4F16DC0}" srcId="{71FB7FA8-4421-4BAD-8D25-9A4D990BBB3D}" destId="{2E8863AA-5043-4879-B725-2ADC67508437}" srcOrd="6" destOrd="0" parTransId="{61EC7188-1738-41F2-86BE-2F8090D011E2}" sibTransId="{55BFE787-4DE2-4340-9A03-5EA3DDF12CEC}"/>
    <dgm:cxn modelId="{4433A958-2FB1-41BD-A74B-EB057BDAAD0C}" type="presOf" srcId="{2E8863AA-5043-4879-B725-2ADC67508437}" destId="{8557B698-C37B-4ED4-AA88-05FFC5A6E7FD}" srcOrd="0" destOrd="0" presId="urn:microsoft.com/office/officeart/2005/8/layout/process5"/>
    <dgm:cxn modelId="{83C07D7E-71E5-442E-A3D7-3407FDEA5DDB}" srcId="{71FB7FA8-4421-4BAD-8D25-9A4D990BBB3D}" destId="{DA312BF8-3DD6-4D22-AAF7-D2AB7136C166}" srcOrd="5" destOrd="0" parTransId="{8E2A4743-A6FC-4D50-9EDA-86AC760417F8}" sibTransId="{2BE52261-7182-46CE-B81D-738FB49149D9}"/>
    <dgm:cxn modelId="{EFBBD17F-9B7C-4448-8040-8E3CAEC5D41E}" type="presOf" srcId="{71FB7FA8-4421-4BAD-8D25-9A4D990BBB3D}" destId="{065863D0-A877-4D34-BF9C-60C09902B19A}" srcOrd="0" destOrd="0" presId="urn:microsoft.com/office/officeart/2005/8/layout/process5"/>
    <dgm:cxn modelId="{FEBFD788-B018-4295-9B47-D9089F4E1C41}" srcId="{71FB7FA8-4421-4BAD-8D25-9A4D990BBB3D}" destId="{17AF0C18-BBD0-40C2-BA7F-3CF481DCF06E}" srcOrd="4" destOrd="0" parTransId="{36850E1F-A730-441B-88B3-74BE82789A42}" sibTransId="{5C69AFEA-24DD-4F16-A565-50E29119050E}"/>
    <dgm:cxn modelId="{9BF8158B-9022-4538-B757-0B25BB332135}" type="presOf" srcId="{2BE52261-7182-46CE-B81D-738FB49149D9}" destId="{98CF9301-5D12-46D2-833B-4ADD50FEDA9D}" srcOrd="0" destOrd="0" presId="urn:microsoft.com/office/officeart/2005/8/layout/process5"/>
    <dgm:cxn modelId="{8B595890-8A7A-4EBC-8F88-EC21F10DD73B}" srcId="{71FB7FA8-4421-4BAD-8D25-9A4D990BBB3D}" destId="{62E8AF2B-47A8-4841-BB2D-B4135895642C}" srcOrd="2" destOrd="0" parTransId="{E48BFB3A-4411-462C-B0F5-58BA0C0ADFC0}" sibTransId="{BBCAC29F-C5D6-4A5A-BB08-1CD6166A55F4}"/>
    <dgm:cxn modelId="{9D6FB897-9A5D-40A0-B5C1-E38817F1CCF0}" type="presOf" srcId="{CB4BA3F1-82B5-4764-A5BB-AF4C45465D38}" destId="{B861B02E-78CD-47E7-9C27-BA43F309D6D1}" srcOrd="0" destOrd="0" presId="urn:microsoft.com/office/officeart/2005/8/layout/process5"/>
    <dgm:cxn modelId="{EF4D9BA0-A02C-42E2-9C6A-37B9B31E31CE}" srcId="{71FB7FA8-4421-4BAD-8D25-9A4D990BBB3D}" destId="{CB4BA3F1-82B5-4764-A5BB-AF4C45465D38}" srcOrd="1" destOrd="0" parTransId="{A3A6EAA5-511E-40BD-91D9-5A3FD573645B}" sibTransId="{C0ABA14B-E887-4452-9CC4-67093A9B5876}"/>
    <dgm:cxn modelId="{32B927A5-5EA9-4273-B193-FC77DF0E62E7}" type="presOf" srcId="{6BCF8158-0489-4E27-88A4-51DE63C6C3D7}" destId="{6A644FE1-6936-4759-9F23-2552191B9EEE}" srcOrd="1" destOrd="0" presId="urn:microsoft.com/office/officeart/2005/8/layout/process5"/>
    <dgm:cxn modelId="{44A468AB-8D32-4690-BE74-3DD40483D65D}" type="presOf" srcId="{C0ABA14B-E887-4452-9CC4-67093A9B5876}" destId="{9127C69A-4EA3-4A37-B399-1ECEFB326D4B}" srcOrd="1" destOrd="0" presId="urn:microsoft.com/office/officeart/2005/8/layout/process5"/>
    <dgm:cxn modelId="{2E4D4DC1-BE69-40B7-AA9C-3F63B439B720}" type="presOf" srcId="{2BE52261-7182-46CE-B81D-738FB49149D9}" destId="{9AB8B87B-E8DD-4E9F-AEEC-2BFB6D5FA2B4}" srcOrd="1" destOrd="0" presId="urn:microsoft.com/office/officeart/2005/8/layout/process5"/>
    <dgm:cxn modelId="{052B77D3-7699-4AD5-B8D7-0DC11FAD817F}" type="presOf" srcId="{17AF0C18-BBD0-40C2-BA7F-3CF481DCF06E}" destId="{6F3DD071-DBB3-4FCB-98D5-FDA3C62E858D}" srcOrd="0" destOrd="0" presId="urn:microsoft.com/office/officeart/2005/8/layout/process5"/>
    <dgm:cxn modelId="{344DCFE6-7D9D-4786-AC02-B248036666E8}" type="presOf" srcId="{29164AAA-DC0D-439C-A81A-AE3DF5D7C8C2}" destId="{6976CAF4-2748-4012-A704-9F8A330C3F41}" srcOrd="0" destOrd="0" presId="urn:microsoft.com/office/officeart/2005/8/layout/process5"/>
    <dgm:cxn modelId="{761DB7FB-BF25-464A-A680-8F3AA435A645}" type="presOf" srcId="{660FBA88-3500-472A-9252-1CA369542C3C}" destId="{423F939C-D0FA-49E1-BADD-07280B7F9243}" srcOrd="0" destOrd="0" presId="urn:microsoft.com/office/officeart/2005/8/layout/process5"/>
    <dgm:cxn modelId="{06C3B1FE-A6C6-400C-87CB-25A623EDB1AE}" type="presOf" srcId="{DA312BF8-3DD6-4D22-AAF7-D2AB7136C166}" destId="{3B9D4A5C-C118-485D-BB78-BB12F66787DD}" srcOrd="0" destOrd="0" presId="urn:microsoft.com/office/officeart/2005/8/layout/process5"/>
    <dgm:cxn modelId="{024828A9-9671-45AC-B52B-78AE99A86A2C}" type="presParOf" srcId="{065863D0-A877-4D34-BF9C-60C09902B19A}" destId="{423F939C-D0FA-49E1-BADD-07280B7F9243}" srcOrd="0" destOrd="0" presId="urn:microsoft.com/office/officeart/2005/8/layout/process5"/>
    <dgm:cxn modelId="{109E2C6D-BA9B-4A26-8503-A0202E39BE59}" type="presParOf" srcId="{065863D0-A877-4D34-BF9C-60C09902B19A}" destId="{67BFC2A5-1895-43A7-8772-1F95481303EA}" srcOrd="1" destOrd="0" presId="urn:microsoft.com/office/officeart/2005/8/layout/process5"/>
    <dgm:cxn modelId="{1B26E3EC-46FF-4340-8B2B-9FC57089D2F0}" type="presParOf" srcId="{67BFC2A5-1895-43A7-8772-1F95481303EA}" destId="{6A644FE1-6936-4759-9F23-2552191B9EEE}" srcOrd="0" destOrd="0" presId="urn:microsoft.com/office/officeart/2005/8/layout/process5"/>
    <dgm:cxn modelId="{00F36DB7-92B2-4B61-8241-4D36E5247C1D}" type="presParOf" srcId="{065863D0-A877-4D34-BF9C-60C09902B19A}" destId="{B861B02E-78CD-47E7-9C27-BA43F309D6D1}" srcOrd="2" destOrd="0" presId="urn:microsoft.com/office/officeart/2005/8/layout/process5"/>
    <dgm:cxn modelId="{AE3800E2-ED16-435C-9FCD-B8E4E010F90A}" type="presParOf" srcId="{065863D0-A877-4D34-BF9C-60C09902B19A}" destId="{33227E93-3404-4F1D-9A55-742C8C3609E8}" srcOrd="3" destOrd="0" presId="urn:microsoft.com/office/officeart/2005/8/layout/process5"/>
    <dgm:cxn modelId="{D6820739-1B9C-4541-8672-947399A15D9A}" type="presParOf" srcId="{33227E93-3404-4F1D-9A55-742C8C3609E8}" destId="{9127C69A-4EA3-4A37-B399-1ECEFB326D4B}" srcOrd="0" destOrd="0" presId="urn:microsoft.com/office/officeart/2005/8/layout/process5"/>
    <dgm:cxn modelId="{3F78FC17-AFA0-4CD9-8556-77A055F9C498}" type="presParOf" srcId="{065863D0-A877-4D34-BF9C-60C09902B19A}" destId="{19AF7BE2-EB1F-48FE-9BD0-6A34D9984193}" srcOrd="4" destOrd="0" presId="urn:microsoft.com/office/officeart/2005/8/layout/process5"/>
    <dgm:cxn modelId="{9650F1AB-9236-4917-9A79-804E406B6944}" type="presParOf" srcId="{065863D0-A877-4D34-BF9C-60C09902B19A}" destId="{9C81D340-799F-4474-B4CA-C67F8965DAB5}" srcOrd="5" destOrd="0" presId="urn:microsoft.com/office/officeart/2005/8/layout/process5"/>
    <dgm:cxn modelId="{C0D2459E-4081-42BB-8251-650AF32EB6E7}" type="presParOf" srcId="{9C81D340-799F-4474-B4CA-C67F8965DAB5}" destId="{D5F04121-C17E-4497-80B9-13D31D84C467}" srcOrd="0" destOrd="0" presId="urn:microsoft.com/office/officeart/2005/8/layout/process5"/>
    <dgm:cxn modelId="{5B458426-6C7A-47C9-AF8F-E38A480F2776}" type="presParOf" srcId="{065863D0-A877-4D34-BF9C-60C09902B19A}" destId="{6976CAF4-2748-4012-A704-9F8A330C3F41}" srcOrd="6" destOrd="0" presId="urn:microsoft.com/office/officeart/2005/8/layout/process5"/>
    <dgm:cxn modelId="{5EC76718-5A80-42B1-AEA2-5DB65760FED4}" type="presParOf" srcId="{065863D0-A877-4D34-BF9C-60C09902B19A}" destId="{1E966F41-8583-48F3-9837-6F56B5FDC161}" srcOrd="7" destOrd="0" presId="urn:microsoft.com/office/officeart/2005/8/layout/process5"/>
    <dgm:cxn modelId="{BEC2FCDE-481E-43DC-B448-18AE18339BB2}" type="presParOf" srcId="{1E966F41-8583-48F3-9837-6F56B5FDC161}" destId="{CCD38FDF-76E3-4857-B642-169B3A706A78}" srcOrd="0" destOrd="0" presId="urn:microsoft.com/office/officeart/2005/8/layout/process5"/>
    <dgm:cxn modelId="{DFC22D6B-9407-43C9-9926-8B3707701C71}" type="presParOf" srcId="{065863D0-A877-4D34-BF9C-60C09902B19A}" destId="{6F3DD071-DBB3-4FCB-98D5-FDA3C62E858D}" srcOrd="8" destOrd="0" presId="urn:microsoft.com/office/officeart/2005/8/layout/process5"/>
    <dgm:cxn modelId="{1CCA1242-BDA8-4341-A67C-B94B43664131}" type="presParOf" srcId="{065863D0-A877-4D34-BF9C-60C09902B19A}" destId="{2E96F2F1-6851-4FA8-8EA2-27178A002D34}" srcOrd="9" destOrd="0" presId="urn:microsoft.com/office/officeart/2005/8/layout/process5"/>
    <dgm:cxn modelId="{17014420-DA08-410A-A6EB-8D37C4B9D94D}" type="presParOf" srcId="{2E96F2F1-6851-4FA8-8EA2-27178A002D34}" destId="{AA062A74-06E5-4DEB-99B0-F12C20A75047}" srcOrd="0" destOrd="0" presId="urn:microsoft.com/office/officeart/2005/8/layout/process5"/>
    <dgm:cxn modelId="{1FB362AD-6CFE-46FB-AF18-FA3ACDEA292F}" type="presParOf" srcId="{065863D0-A877-4D34-BF9C-60C09902B19A}" destId="{3B9D4A5C-C118-485D-BB78-BB12F66787DD}" srcOrd="10" destOrd="0" presId="urn:microsoft.com/office/officeart/2005/8/layout/process5"/>
    <dgm:cxn modelId="{E3D5B2BF-3905-4DA7-821C-3B1BB8C4AA21}" type="presParOf" srcId="{065863D0-A877-4D34-BF9C-60C09902B19A}" destId="{98CF9301-5D12-46D2-833B-4ADD50FEDA9D}" srcOrd="11" destOrd="0" presId="urn:microsoft.com/office/officeart/2005/8/layout/process5"/>
    <dgm:cxn modelId="{30765439-7122-4B2E-9B33-803B977AB156}" type="presParOf" srcId="{98CF9301-5D12-46D2-833B-4ADD50FEDA9D}" destId="{9AB8B87B-E8DD-4E9F-AEEC-2BFB6D5FA2B4}" srcOrd="0" destOrd="0" presId="urn:microsoft.com/office/officeart/2005/8/layout/process5"/>
    <dgm:cxn modelId="{B9B83C2E-7ABC-4E9B-9F8F-49FC080646DB}" type="presParOf" srcId="{065863D0-A877-4D34-BF9C-60C09902B19A}" destId="{8557B698-C37B-4ED4-AA88-05FFC5A6E7FD}"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05EF6-A5B0-44A3-B1AF-2D64D76A621D}">
      <dsp:nvSpPr>
        <dsp:cNvPr id="0" name=""/>
        <dsp:cNvSpPr/>
      </dsp:nvSpPr>
      <dsp:spPr>
        <a:xfrm>
          <a:off x="0" y="1103338"/>
          <a:ext cx="7559504" cy="935415"/>
        </a:xfrm>
        <a:prstGeom prst="roundRect">
          <a:avLst/>
        </a:prstGeom>
        <a:solidFill>
          <a:srgbClr val="003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Began billing Medicaid July 1, 2023</a:t>
          </a:r>
        </a:p>
      </dsp:txBody>
      <dsp:txXfrm>
        <a:off x="45663" y="1149001"/>
        <a:ext cx="7468178" cy="844089"/>
      </dsp:txXfrm>
    </dsp:sp>
    <dsp:sp modelId="{C088195A-F449-45BD-8E11-178B4BEF52AF}">
      <dsp:nvSpPr>
        <dsp:cNvPr id="0" name=""/>
        <dsp:cNvSpPr/>
      </dsp:nvSpPr>
      <dsp:spPr>
        <a:xfrm>
          <a:off x="0" y="2151073"/>
          <a:ext cx="7559504" cy="935415"/>
        </a:xfrm>
        <a:prstGeom prst="roundRect">
          <a:avLst/>
        </a:prstGeom>
        <a:solidFill>
          <a:srgbClr val="5EB3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39 providers billed</a:t>
          </a:r>
        </a:p>
      </dsp:txBody>
      <dsp:txXfrm>
        <a:off x="45663" y="2196736"/>
        <a:ext cx="7468178" cy="844089"/>
      </dsp:txXfrm>
    </dsp:sp>
    <dsp:sp modelId="{5DA834B7-E72C-432F-A96D-47A249EA5560}">
      <dsp:nvSpPr>
        <dsp:cNvPr id="0" name=""/>
        <dsp:cNvSpPr/>
      </dsp:nvSpPr>
      <dsp:spPr>
        <a:xfrm>
          <a:off x="0" y="3198808"/>
          <a:ext cx="7559504" cy="935415"/>
        </a:xfrm>
        <a:prstGeom prst="roundRect">
          <a:avLst/>
        </a:prstGeom>
        <a:solidFill>
          <a:srgbClr val="CDC9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Approximately $35,000</a:t>
          </a:r>
        </a:p>
      </dsp:txBody>
      <dsp:txXfrm>
        <a:off x="45663" y="3244471"/>
        <a:ext cx="7468178" cy="844089"/>
      </dsp:txXfrm>
    </dsp:sp>
    <dsp:sp modelId="{EACF4D94-D688-40BD-8B5E-57FD58DDEDFE}">
      <dsp:nvSpPr>
        <dsp:cNvPr id="0" name=""/>
        <dsp:cNvSpPr/>
      </dsp:nvSpPr>
      <dsp:spPr>
        <a:xfrm>
          <a:off x="0" y="4246543"/>
          <a:ext cx="7559504" cy="935415"/>
        </a:xfrm>
        <a:prstGeom prst="roundRect">
          <a:avLst/>
        </a:prstGeom>
        <a:solidFill>
          <a:srgbClr val="6B89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Approximately 1,218 members</a:t>
          </a:r>
        </a:p>
      </dsp:txBody>
      <dsp:txXfrm>
        <a:off x="45663" y="4292206"/>
        <a:ext cx="7468178" cy="8440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3E3BF-883D-4640-A478-78E878DCBAAA}">
      <dsp:nvSpPr>
        <dsp:cNvPr id="0" name=""/>
        <dsp:cNvSpPr/>
      </dsp:nvSpPr>
      <dsp:spPr>
        <a:xfrm>
          <a:off x="18871" y="0"/>
          <a:ext cx="11896591" cy="549731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F26386-194A-4124-9B55-50F8C55FCA04}">
      <dsp:nvSpPr>
        <dsp:cNvPr id="0" name=""/>
        <dsp:cNvSpPr/>
      </dsp:nvSpPr>
      <dsp:spPr>
        <a:xfrm>
          <a:off x="473" y="1649192"/>
          <a:ext cx="1429148" cy="219892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MCO internal appeal decision</a:t>
          </a:r>
        </a:p>
      </dsp:txBody>
      <dsp:txXfrm>
        <a:off x="70238" y="1718957"/>
        <a:ext cx="1289618" cy="2059394"/>
      </dsp:txXfrm>
    </dsp:sp>
    <dsp:sp modelId="{27F2415C-B2AF-449D-A7A2-7DDB1E12A1E7}">
      <dsp:nvSpPr>
        <dsp:cNvPr id="0" name=""/>
        <dsp:cNvSpPr/>
      </dsp:nvSpPr>
      <dsp:spPr>
        <a:xfrm>
          <a:off x="1501079" y="1649192"/>
          <a:ext cx="1429148" cy="2198924"/>
        </a:xfrm>
        <a:prstGeom prst="round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Provider has </a:t>
          </a:r>
          <a:r>
            <a:rPr lang="en-US" sz="1400" kern="1200" dirty="0">
              <a:solidFill>
                <a:srgbClr val="FF0000"/>
              </a:solidFill>
            </a:rPr>
            <a:t>60 days</a:t>
          </a:r>
          <a:r>
            <a:rPr lang="en-US" sz="1400" kern="1200" dirty="0"/>
            <a:t> from appeal decision to send an EITR request to the MCO</a:t>
          </a:r>
        </a:p>
      </dsp:txBody>
      <dsp:txXfrm>
        <a:off x="1570844" y="1718957"/>
        <a:ext cx="1289618" cy="2059394"/>
      </dsp:txXfrm>
    </dsp:sp>
    <dsp:sp modelId="{15CA36B7-B060-49FC-BD8B-BB7635FD3E6D}">
      <dsp:nvSpPr>
        <dsp:cNvPr id="0" name=""/>
        <dsp:cNvSpPr/>
      </dsp:nvSpPr>
      <dsp:spPr>
        <a:xfrm>
          <a:off x="3001684" y="1649192"/>
          <a:ext cx="1429148" cy="2198924"/>
        </a:xfrm>
        <a:prstGeom prst="round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MCO must notify DMS, provider and member within </a:t>
          </a:r>
          <a:r>
            <a:rPr lang="en-US" sz="1400" kern="1200" dirty="0">
              <a:solidFill>
                <a:srgbClr val="FF0000"/>
              </a:solidFill>
            </a:rPr>
            <a:t>5 business days</a:t>
          </a:r>
        </a:p>
      </dsp:txBody>
      <dsp:txXfrm>
        <a:off x="3071449" y="1718957"/>
        <a:ext cx="1289618" cy="2059394"/>
      </dsp:txXfrm>
    </dsp:sp>
    <dsp:sp modelId="{5523CD29-9F5B-4184-A762-1D5BCB5BCF61}">
      <dsp:nvSpPr>
        <dsp:cNvPr id="0" name=""/>
        <dsp:cNvSpPr/>
      </dsp:nvSpPr>
      <dsp:spPr>
        <a:xfrm>
          <a:off x="4502290" y="1649192"/>
          <a:ext cx="1429148" cy="2198924"/>
        </a:xfrm>
        <a:prstGeom prst="round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MCO has </a:t>
          </a:r>
          <a:r>
            <a:rPr lang="en-US" sz="1400" kern="1200" dirty="0">
              <a:solidFill>
                <a:srgbClr val="FF0000"/>
              </a:solidFill>
            </a:rPr>
            <a:t>15 business days </a:t>
          </a:r>
          <a:r>
            <a:rPr lang="en-US" sz="1400" kern="1200" dirty="0"/>
            <a:t>to upload documentation to IPRO</a:t>
          </a:r>
        </a:p>
      </dsp:txBody>
      <dsp:txXfrm>
        <a:off x="4572055" y="1718957"/>
        <a:ext cx="1289618" cy="2059394"/>
      </dsp:txXfrm>
    </dsp:sp>
    <dsp:sp modelId="{7FBF4645-2439-4003-9812-92B418287005}">
      <dsp:nvSpPr>
        <dsp:cNvPr id="0" name=""/>
        <dsp:cNvSpPr/>
      </dsp:nvSpPr>
      <dsp:spPr>
        <a:xfrm>
          <a:off x="6002895" y="1649192"/>
          <a:ext cx="1429148" cy="2198924"/>
        </a:xfrm>
        <a:prstGeom prst="round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DMS will notify MCO and provider of external reviewer</a:t>
          </a:r>
        </a:p>
      </dsp:txBody>
      <dsp:txXfrm>
        <a:off x="6072660" y="1718957"/>
        <a:ext cx="1289618" cy="2059394"/>
      </dsp:txXfrm>
    </dsp:sp>
    <dsp:sp modelId="{FDB51F67-9DC9-4F77-AB4D-9BFA564A3806}">
      <dsp:nvSpPr>
        <dsp:cNvPr id="0" name=""/>
        <dsp:cNvSpPr/>
      </dsp:nvSpPr>
      <dsp:spPr>
        <a:xfrm>
          <a:off x="7503501" y="1649192"/>
          <a:ext cx="1429148" cy="2198924"/>
        </a:xfrm>
        <a:prstGeom prst="round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Reviewer has </a:t>
          </a:r>
          <a:r>
            <a:rPr lang="en-US" sz="1400" kern="1200" dirty="0">
              <a:solidFill>
                <a:srgbClr val="FF0000"/>
              </a:solidFill>
            </a:rPr>
            <a:t>30 days</a:t>
          </a:r>
          <a:r>
            <a:rPr lang="en-US" sz="1400" kern="1200" dirty="0"/>
            <a:t> to review and issue final decision</a:t>
          </a:r>
        </a:p>
      </dsp:txBody>
      <dsp:txXfrm>
        <a:off x="7573266" y="1718957"/>
        <a:ext cx="1289618" cy="2059394"/>
      </dsp:txXfrm>
    </dsp:sp>
    <dsp:sp modelId="{CF70EEF9-AF18-4BD6-B4AA-EE5DE00EBA4E}">
      <dsp:nvSpPr>
        <dsp:cNvPr id="0" name=""/>
        <dsp:cNvSpPr/>
      </dsp:nvSpPr>
      <dsp:spPr>
        <a:xfrm>
          <a:off x="9004106" y="1649192"/>
          <a:ext cx="1429148" cy="2198924"/>
        </a:xfrm>
        <a:prstGeom prst="round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MCO notify member within </a:t>
          </a:r>
          <a:r>
            <a:rPr lang="en-US" sz="1400" kern="1200" dirty="0">
              <a:solidFill>
                <a:srgbClr val="FF0000"/>
              </a:solidFill>
            </a:rPr>
            <a:t>10 business days </a:t>
          </a:r>
          <a:r>
            <a:rPr lang="en-US" sz="1400" kern="1200" dirty="0"/>
            <a:t>of receiving final decision</a:t>
          </a:r>
        </a:p>
      </dsp:txBody>
      <dsp:txXfrm>
        <a:off x="9073871" y="1718957"/>
        <a:ext cx="1289618" cy="2059394"/>
      </dsp:txXfrm>
    </dsp:sp>
    <dsp:sp modelId="{5D7ED349-253F-405E-939D-BD7298D4D45A}">
      <dsp:nvSpPr>
        <dsp:cNvPr id="0" name=""/>
        <dsp:cNvSpPr/>
      </dsp:nvSpPr>
      <dsp:spPr>
        <a:xfrm>
          <a:off x="10504712" y="1649192"/>
          <a:ext cx="1429148" cy="219892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MCO or provider </a:t>
          </a:r>
          <a:r>
            <a:rPr lang="en-US" sz="1400" kern="1200" dirty="0">
              <a:solidFill>
                <a:schemeClr val="bg1"/>
              </a:solidFill>
            </a:rPr>
            <a:t>has</a:t>
          </a:r>
          <a:r>
            <a:rPr lang="en-US" sz="1400" kern="1200" dirty="0">
              <a:solidFill>
                <a:srgbClr val="FF0000"/>
              </a:solidFill>
            </a:rPr>
            <a:t> 30 days</a:t>
          </a:r>
          <a:r>
            <a:rPr lang="en-US" sz="1400" kern="1200" dirty="0"/>
            <a:t> to request administrative hearing</a:t>
          </a:r>
        </a:p>
      </dsp:txBody>
      <dsp:txXfrm>
        <a:off x="10574477" y="1718957"/>
        <a:ext cx="1289618" cy="20593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F14E3-47C9-4191-9CFF-8D97F41F36C0}">
      <dsp:nvSpPr>
        <dsp:cNvPr id="0" name=""/>
        <dsp:cNvSpPr/>
      </dsp:nvSpPr>
      <dsp:spPr>
        <a:xfrm>
          <a:off x="165276" y="0"/>
          <a:ext cx="4287264" cy="4287264"/>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4A5B0456-BAFA-4963-90EF-C9BA67C18B69}">
      <dsp:nvSpPr>
        <dsp:cNvPr id="0" name=""/>
        <dsp:cNvSpPr/>
      </dsp:nvSpPr>
      <dsp:spPr>
        <a:xfrm>
          <a:off x="572566" y="407290"/>
          <a:ext cx="1672032" cy="1672032"/>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Inpatient </a:t>
          </a:r>
        </a:p>
      </dsp:txBody>
      <dsp:txXfrm>
        <a:off x="654188" y="488912"/>
        <a:ext cx="1508788" cy="1508788"/>
      </dsp:txXfrm>
    </dsp:sp>
    <dsp:sp modelId="{CBFF07B8-12B5-4670-ADF1-1344CE81562A}">
      <dsp:nvSpPr>
        <dsp:cNvPr id="0" name=""/>
        <dsp:cNvSpPr/>
      </dsp:nvSpPr>
      <dsp:spPr>
        <a:xfrm>
          <a:off x="2373216" y="407290"/>
          <a:ext cx="1672032" cy="1672032"/>
        </a:xfrm>
        <a:prstGeom prst="round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SUD Residential</a:t>
          </a:r>
        </a:p>
      </dsp:txBody>
      <dsp:txXfrm>
        <a:off x="2454838" y="488912"/>
        <a:ext cx="1508788" cy="1508788"/>
      </dsp:txXfrm>
    </dsp:sp>
    <dsp:sp modelId="{22F6CB95-09DA-4325-ABBB-4D9661323FBB}">
      <dsp:nvSpPr>
        <dsp:cNvPr id="0" name=""/>
        <dsp:cNvSpPr/>
      </dsp:nvSpPr>
      <dsp:spPr>
        <a:xfrm>
          <a:off x="572566" y="2207940"/>
          <a:ext cx="1672032" cy="1672032"/>
        </a:xfrm>
        <a:prstGeom prst="round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Outpatient </a:t>
          </a:r>
        </a:p>
      </dsp:txBody>
      <dsp:txXfrm>
        <a:off x="654188" y="2289562"/>
        <a:ext cx="1508788" cy="1508788"/>
      </dsp:txXfrm>
    </dsp:sp>
    <dsp:sp modelId="{41A683B6-83A4-4886-9AC6-3BA84BE25B17}">
      <dsp:nvSpPr>
        <dsp:cNvPr id="0" name=""/>
        <dsp:cNvSpPr/>
      </dsp:nvSpPr>
      <dsp:spPr>
        <a:xfrm>
          <a:off x="2373216" y="2207940"/>
          <a:ext cx="1672032" cy="1672032"/>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Supportive Services</a:t>
          </a:r>
        </a:p>
      </dsp:txBody>
      <dsp:txXfrm>
        <a:off x="2454838" y="2289562"/>
        <a:ext cx="1508788" cy="15087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3C29B-19F4-42F0-A9AB-E1C279BF7856}">
      <dsp:nvSpPr>
        <dsp:cNvPr id="0" name=""/>
        <dsp:cNvSpPr/>
      </dsp:nvSpPr>
      <dsp:spPr>
        <a:xfrm>
          <a:off x="5171464" y="1242840"/>
          <a:ext cx="4207039" cy="397552"/>
        </a:xfrm>
        <a:custGeom>
          <a:avLst/>
          <a:gdLst/>
          <a:ahLst/>
          <a:cxnLst/>
          <a:rect l="0" t="0" r="0" b="0"/>
          <a:pathLst>
            <a:path>
              <a:moveTo>
                <a:pt x="0" y="0"/>
              </a:moveTo>
              <a:lnTo>
                <a:pt x="0" y="219909"/>
              </a:lnTo>
              <a:lnTo>
                <a:pt x="4207039" y="219909"/>
              </a:lnTo>
              <a:lnTo>
                <a:pt x="4207039" y="397552"/>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5FF850-7701-437B-B8A4-9C65F541B654}">
      <dsp:nvSpPr>
        <dsp:cNvPr id="0" name=""/>
        <dsp:cNvSpPr/>
      </dsp:nvSpPr>
      <dsp:spPr>
        <a:xfrm>
          <a:off x="5171464" y="1242840"/>
          <a:ext cx="2048475" cy="397552"/>
        </a:xfrm>
        <a:custGeom>
          <a:avLst/>
          <a:gdLst/>
          <a:ahLst/>
          <a:cxnLst/>
          <a:rect l="0" t="0" r="0" b="0"/>
          <a:pathLst>
            <a:path>
              <a:moveTo>
                <a:pt x="0" y="0"/>
              </a:moveTo>
              <a:lnTo>
                <a:pt x="0" y="219909"/>
              </a:lnTo>
              <a:lnTo>
                <a:pt x="2048475" y="219909"/>
              </a:lnTo>
              <a:lnTo>
                <a:pt x="2048475" y="397552"/>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AB4217-E357-4134-9D45-0458A22E64A3}">
      <dsp:nvSpPr>
        <dsp:cNvPr id="0" name=""/>
        <dsp:cNvSpPr/>
      </dsp:nvSpPr>
      <dsp:spPr>
        <a:xfrm>
          <a:off x="5060023" y="1242840"/>
          <a:ext cx="111441" cy="397552"/>
        </a:xfrm>
        <a:custGeom>
          <a:avLst/>
          <a:gdLst/>
          <a:ahLst/>
          <a:cxnLst/>
          <a:rect l="0" t="0" r="0" b="0"/>
          <a:pathLst>
            <a:path>
              <a:moveTo>
                <a:pt x="111441" y="0"/>
              </a:moveTo>
              <a:lnTo>
                <a:pt x="111441" y="219909"/>
              </a:lnTo>
              <a:lnTo>
                <a:pt x="0" y="219909"/>
              </a:lnTo>
              <a:lnTo>
                <a:pt x="0" y="397552"/>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606AC-E8B8-4104-AC6E-1965414B8BA0}">
      <dsp:nvSpPr>
        <dsp:cNvPr id="0" name=""/>
        <dsp:cNvSpPr/>
      </dsp:nvSpPr>
      <dsp:spPr>
        <a:xfrm>
          <a:off x="2854386" y="2486311"/>
          <a:ext cx="91440" cy="355285"/>
        </a:xfrm>
        <a:custGeom>
          <a:avLst/>
          <a:gdLst/>
          <a:ahLst/>
          <a:cxnLst/>
          <a:rect l="0" t="0" r="0" b="0"/>
          <a:pathLst>
            <a:path>
              <a:moveTo>
                <a:pt x="45720" y="0"/>
              </a:moveTo>
              <a:lnTo>
                <a:pt x="45720" y="355285"/>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BFF00C-69D6-4606-B422-F219CA52BD9A}">
      <dsp:nvSpPr>
        <dsp:cNvPr id="0" name=""/>
        <dsp:cNvSpPr/>
      </dsp:nvSpPr>
      <dsp:spPr>
        <a:xfrm>
          <a:off x="2900106" y="1242840"/>
          <a:ext cx="2271358" cy="397552"/>
        </a:xfrm>
        <a:custGeom>
          <a:avLst/>
          <a:gdLst/>
          <a:ahLst/>
          <a:cxnLst/>
          <a:rect l="0" t="0" r="0" b="0"/>
          <a:pathLst>
            <a:path>
              <a:moveTo>
                <a:pt x="2271358" y="0"/>
              </a:moveTo>
              <a:lnTo>
                <a:pt x="2271358" y="219909"/>
              </a:lnTo>
              <a:lnTo>
                <a:pt x="0" y="219909"/>
              </a:lnTo>
              <a:lnTo>
                <a:pt x="0" y="397552"/>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BCFE9C-05DE-4897-A60B-EB7473936335}">
      <dsp:nvSpPr>
        <dsp:cNvPr id="0" name=""/>
        <dsp:cNvSpPr/>
      </dsp:nvSpPr>
      <dsp:spPr>
        <a:xfrm>
          <a:off x="852984" y="1242840"/>
          <a:ext cx="4318480" cy="397552"/>
        </a:xfrm>
        <a:custGeom>
          <a:avLst/>
          <a:gdLst/>
          <a:ahLst/>
          <a:cxnLst/>
          <a:rect l="0" t="0" r="0" b="0"/>
          <a:pathLst>
            <a:path>
              <a:moveTo>
                <a:pt x="4318480" y="0"/>
              </a:moveTo>
              <a:lnTo>
                <a:pt x="4318480" y="219909"/>
              </a:lnTo>
              <a:lnTo>
                <a:pt x="0" y="219909"/>
              </a:lnTo>
              <a:lnTo>
                <a:pt x="0" y="397552"/>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21C35E-21E7-4DAE-9898-E439EAD3BF56}">
      <dsp:nvSpPr>
        <dsp:cNvPr id="0" name=""/>
        <dsp:cNvSpPr/>
      </dsp:nvSpPr>
      <dsp:spPr>
        <a:xfrm>
          <a:off x="3769025" y="0"/>
          <a:ext cx="2804878" cy="1242840"/>
        </a:xfrm>
        <a:prstGeom prst="rect">
          <a:avLst/>
        </a:prstGeom>
        <a:gradFill rotWithShape="0">
          <a:gsLst>
            <a:gs pos="0">
              <a:schemeClr val="accent5">
                <a:alpha val="80000"/>
                <a:hueOff val="0"/>
                <a:satOff val="0"/>
                <a:lumOff val="0"/>
                <a:alphaOff val="0"/>
                <a:satMod val="103000"/>
                <a:lumMod val="102000"/>
                <a:tint val="94000"/>
              </a:schemeClr>
            </a:gs>
            <a:gs pos="50000">
              <a:schemeClr val="accent5">
                <a:alpha val="80000"/>
                <a:hueOff val="0"/>
                <a:satOff val="0"/>
                <a:lumOff val="0"/>
                <a:alphaOff val="0"/>
                <a:satMod val="110000"/>
                <a:lumMod val="100000"/>
                <a:shade val="100000"/>
              </a:schemeClr>
            </a:gs>
            <a:gs pos="100000">
              <a:schemeClr val="accent5">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TEAMKY Section 1115 Demonstration</a:t>
          </a:r>
        </a:p>
        <a:p>
          <a:pPr marL="0" lvl="0" indent="0" algn="ctr" defTabSz="800100">
            <a:lnSpc>
              <a:spcPct val="90000"/>
            </a:lnSpc>
            <a:spcBef>
              <a:spcPct val="0"/>
            </a:spcBef>
            <a:spcAft>
              <a:spcPct val="35000"/>
            </a:spcAft>
            <a:buNone/>
          </a:pPr>
          <a:r>
            <a:rPr lang="en-US" sz="1700" b="1" kern="1200" dirty="0"/>
            <a:t> (Project Number 11-W-00306/4)</a:t>
          </a:r>
        </a:p>
      </dsp:txBody>
      <dsp:txXfrm>
        <a:off x="3769025" y="0"/>
        <a:ext cx="2804878" cy="1242840"/>
      </dsp:txXfrm>
    </dsp:sp>
    <dsp:sp modelId="{B85C9E2D-D314-4415-A961-F532AD352BAB}">
      <dsp:nvSpPr>
        <dsp:cNvPr id="0" name=""/>
        <dsp:cNvSpPr/>
      </dsp:nvSpPr>
      <dsp:spPr>
        <a:xfrm>
          <a:off x="7065" y="1640392"/>
          <a:ext cx="1691836" cy="845918"/>
        </a:xfrm>
        <a:prstGeom prst="rect">
          <a:avLst/>
        </a:prstGeom>
        <a:gradFill rotWithShape="0">
          <a:gsLst>
            <a:gs pos="0">
              <a:schemeClr val="accent5">
                <a:alpha val="70000"/>
                <a:hueOff val="0"/>
                <a:satOff val="0"/>
                <a:lumOff val="0"/>
                <a:alphaOff val="0"/>
                <a:satMod val="103000"/>
                <a:lumMod val="102000"/>
                <a:tint val="94000"/>
              </a:schemeClr>
            </a:gs>
            <a:gs pos="50000">
              <a:schemeClr val="accent5">
                <a:alpha val="70000"/>
                <a:hueOff val="0"/>
                <a:satOff val="0"/>
                <a:lumOff val="0"/>
                <a:alphaOff val="0"/>
                <a:satMod val="110000"/>
                <a:lumMod val="100000"/>
                <a:shade val="100000"/>
              </a:schemeClr>
            </a:gs>
            <a:gs pos="100000">
              <a:schemeClr val="accent5">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Reentry 1115</a:t>
          </a:r>
        </a:p>
        <a:p>
          <a:pPr marL="0" lvl="0" indent="0" algn="ctr" defTabSz="711200">
            <a:lnSpc>
              <a:spcPct val="90000"/>
            </a:lnSpc>
            <a:spcBef>
              <a:spcPct val="0"/>
            </a:spcBef>
            <a:spcAft>
              <a:spcPct val="35000"/>
            </a:spcAft>
            <a:buNone/>
          </a:pPr>
          <a:r>
            <a:rPr lang="en-US" sz="1200" b="1" kern="1200" dirty="0"/>
            <a:t>~Approval 7/2/24</a:t>
          </a:r>
        </a:p>
      </dsp:txBody>
      <dsp:txXfrm>
        <a:off x="7065" y="1640392"/>
        <a:ext cx="1691836" cy="845918"/>
      </dsp:txXfrm>
    </dsp:sp>
    <dsp:sp modelId="{7F5C3F74-CC21-44D7-AAAE-CE3827E6A844}">
      <dsp:nvSpPr>
        <dsp:cNvPr id="0" name=""/>
        <dsp:cNvSpPr/>
      </dsp:nvSpPr>
      <dsp:spPr>
        <a:xfrm>
          <a:off x="2054188" y="1640392"/>
          <a:ext cx="1691836" cy="845918"/>
        </a:xfrm>
        <a:prstGeom prst="rect">
          <a:avLst/>
        </a:prstGeom>
        <a:gradFill rotWithShape="0">
          <a:gsLst>
            <a:gs pos="0">
              <a:schemeClr val="accent5">
                <a:alpha val="70000"/>
                <a:hueOff val="0"/>
                <a:satOff val="0"/>
                <a:lumOff val="0"/>
                <a:alphaOff val="0"/>
                <a:satMod val="103000"/>
                <a:lumMod val="102000"/>
                <a:tint val="94000"/>
              </a:schemeClr>
            </a:gs>
            <a:gs pos="50000">
              <a:schemeClr val="accent5">
                <a:alpha val="70000"/>
                <a:hueOff val="0"/>
                <a:satOff val="0"/>
                <a:lumOff val="0"/>
                <a:alphaOff val="0"/>
                <a:satMod val="110000"/>
                <a:lumMod val="100000"/>
                <a:shade val="100000"/>
              </a:schemeClr>
            </a:gs>
            <a:gs pos="100000">
              <a:schemeClr val="accent5">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SUD 1115</a:t>
          </a:r>
        </a:p>
        <a:p>
          <a:pPr marL="0" lvl="0" indent="0" algn="ctr" defTabSz="711200">
            <a:lnSpc>
              <a:spcPct val="90000"/>
            </a:lnSpc>
            <a:spcBef>
              <a:spcPct val="0"/>
            </a:spcBef>
            <a:spcAft>
              <a:spcPct val="35000"/>
            </a:spcAft>
            <a:buNone/>
          </a:pPr>
          <a:r>
            <a:rPr lang="en-US" sz="1500" b="1" kern="1200" dirty="0"/>
            <a:t>5-Year Extension</a:t>
          </a:r>
        </a:p>
        <a:p>
          <a:pPr marL="0" lvl="0" indent="0" algn="ctr" defTabSz="711200">
            <a:lnSpc>
              <a:spcPct val="90000"/>
            </a:lnSpc>
            <a:spcBef>
              <a:spcPct val="0"/>
            </a:spcBef>
            <a:spcAft>
              <a:spcPct val="35000"/>
            </a:spcAft>
            <a:buNone/>
          </a:pPr>
          <a:r>
            <a:rPr lang="en-US" sz="1200" b="1" kern="1200" dirty="0"/>
            <a:t>Pending Approval</a:t>
          </a:r>
        </a:p>
      </dsp:txBody>
      <dsp:txXfrm>
        <a:off x="2054188" y="1640392"/>
        <a:ext cx="1691836" cy="845918"/>
      </dsp:txXfrm>
    </dsp:sp>
    <dsp:sp modelId="{C67EBE4A-96A0-4A38-9D28-324E18ECBEA0}">
      <dsp:nvSpPr>
        <dsp:cNvPr id="0" name=""/>
        <dsp:cNvSpPr/>
      </dsp:nvSpPr>
      <dsp:spPr>
        <a:xfrm>
          <a:off x="2295333" y="2841596"/>
          <a:ext cx="1209544" cy="845918"/>
        </a:xfrm>
        <a:prstGeom prst="rect">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Recovery Residence Support Service </a:t>
          </a:r>
          <a:r>
            <a:rPr lang="en-US" sz="1200" b="1" kern="1200" dirty="0"/>
            <a:t>(RRSS) </a:t>
          </a:r>
        </a:p>
      </dsp:txBody>
      <dsp:txXfrm>
        <a:off x="2295333" y="2841596"/>
        <a:ext cx="1209544" cy="845918"/>
      </dsp:txXfrm>
    </dsp:sp>
    <dsp:sp modelId="{AFCED5D3-EDFD-4456-9637-DA63552C1FEC}">
      <dsp:nvSpPr>
        <dsp:cNvPr id="0" name=""/>
        <dsp:cNvSpPr/>
      </dsp:nvSpPr>
      <dsp:spPr>
        <a:xfrm>
          <a:off x="4101310" y="1640392"/>
          <a:ext cx="1917426" cy="845918"/>
        </a:xfrm>
        <a:prstGeom prst="rect">
          <a:avLst/>
        </a:prstGeom>
        <a:gradFill rotWithShape="0">
          <a:gsLst>
            <a:gs pos="0">
              <a:schemeClr val="accent5">
                <a:alpha val="70000"/>
                <a:hueOff val="0"/>
                <a:satOff val="0"/>
                <a:lumOff val="0"/>
                <a:alphaOff val="0"/>
                <a:satMod val="103000"/>
                <a:lumMod val="102000"/>
                <a:tint val="94000"/>
              </a:schemeClr>
            </a:gs>
            <a:gs pos="50000">
              <a:schemeClr val="accent5">
                <a:alpha val="70000"/>
                <a:hueOff val="0"/>
                <a:satOff val="0"/>
                <a:lumOff val="0"/>
                <a:alphaOff val="0"/>
                <a:satMod val="110000"/>
                <a:lumMod val="100000"/>
                <a:shade val="100000"/>
              </a:schemeClr>
            </a:gs>
            <a:gs pos="100000">
              <a:schemeClr val="accent5">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Out of State FFCY</a:t>
          </a:r>
        </a:p>
        <a:p>
          <a:pPr marL="0" lvl="0" indent="0" algn="ctr" defTabSz="711200">
            <a:lnSpc>
              <a:spcPct val="90000"/>
            </a:lnSpc>
            <a:spcBef>
              <a:spcPct val="0"/>
            </a:spcBef>
            <a:spcAft>
              <a:spcPct val="35000"/>
            </a:spcAft>
            <a:buNone/>
          </a:pPr>
          <a:r>
            <a:rPr lang="en-US" sz="1400" b="1" kern="1200" dirty="0"/>
            <a:t>5-Year Extension</a:t>
          </a:r>
        </a:p>
        <a:p>
          <a:pPr marL="0" lvl="0" indent="0" algn="ctr" defTabSz="711200">
            <a:lnSpc>
              <a:spcPct val="90000"/>
            </a:lnSpc>
            <a:spcBef>
              <a:spcPct val="0"/>
            </a:spcBef>
            <a:spcAft>
              <a:spcPct val="35000"/>
            </a:spcAft>
            <a:buNone/>
          </a:pPr>
          <a:r>
            <a:rPr lang="en-US" sz="1200" b="1" kern="1200" dirty="0"/>
            <a:t>Pending Approval</a:t>
          </a:r>
        </a:p>
      </dsp:txBody>
      <dsp:txXfrm>
        <a:off x="4101310" y="1640392"/>
        <a:ext cx="1917426" cy="845918"/>
      </dsp:txXfrm>
    </dsp:sp>
    <dsp:sp modelId="{E81B10F2-81E9-4780-951C-8C81203E6222}">
      <dsp:nvSpPr>
        <dsp:cNvPr id="0" name=""/>
        <dsp:cNvSpPr/>
      </dsp:nvSpPr>
      <dsp:spPr>
        <a:xfrm>
          <a:off x="6374021" y="1640392"/>
          <a:ext cx="1691836" cy="845918"/>
        </a:xfrm>
        <a:prstGeom prst="rect">
          <a:avLst/>
        </a:prstGeom>
        <a:gradFill rotWithShape="0">
          <a:gsLst>
            <a:gs pos="0">
              <a:schemeClr val="accent5">
                <a:alpha val="70000"/>
                <a:hueOff val="0"/>
                <a:satOff val="0"/>
                <a:lumOff val="0"/>
                <a:alphaOff val="0"/>
                <a:satMod val="103000"/>
                <a:lumMod val="102000"/>
                <a:tint val="94000"/>
              </a:schemeClr>
            </a:gs>
            <a:gs pos="50000">
              <a:schemeClr val="accent5">
                <a:alpha val="70000"/>
                <a:hueOff val="0"/>
                <a:satOff val="0"/>
                <a:lumOff val="0"/>
                <a:alphaOff val="0"/>
                <a:satMod val="110000"/>
                <a:lumMod val="100000"/>
                <a:shade val="100000"/>
              </a:schemeClr>
            </a:gs>
            <a:gs pos="100000">
              <a:schemeClr val="accent5">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SMI 1115</a:t>
          </a:r>
        </a:p>
        <a:p>
          <a:pPr marL="0" lvl="0" indent="0" algn="ctr" defTabSz="711200">
            <a:lnSpc>
              <a:spcPct val="90000"/>
            </a:lnSpc>
            <a:spcBef>
              <a:spcPct val="0"/>
            </a:spcBef>
            <a:spcAft>
              <a:spcPct val="35000"/>
            </a:spcAft>
            <a:buNone/>
          </a:pPr>
          <a:r>
            <a:rPr lang="en-US" sz="1200" b="1" kern="1200" dirty="0"/>
            <a:t>Pending Approval</a:t>
          </a:r>
        </a:p>
        <a:p>
          <a:pPr marL="0" lvl="0" indent="0" algn="ctr" defTabSz="711200">
            <a:lnSpc>
              <a:spcPct val="90000"/>
            </a:lnSpc>
            <a:spcBef>
              <a:spcPct val="0"/>
            </a:spcBef>
            <a:spcAft>
              <a:spcPct val="35000"/>
            </a:spcAft>
            <a:buNone/>
          </a:pPr>
          <a:endParaRPr lang="en-US" sz="1400" b="1" kern="1200" dirty="0"/>
        </a:p>
      </dsp:txBody>
      <dsp:txXfrm>
        <a:off x="6374021" y="1640392"/>
        <a:ext cx="1691836" cy="845918"/>
      </dsp:txXfrm>
    </dsp:sp>
    <dsp:sp modelId="{BF61B57B-8616-484E-95CB-EF584604DDBF}">
      <dsp:nvSpPr>
        <dsp:cNvPr id="0" name=""/>
        <dsp:cNvSpPr/>
      </dsp:nvSpPr>
      <dsp:spPr>
        <a:xfrm>
          <a:off x="8421144" y="1640392"/>
          <a:ext cx="1914719" cy="845918"/>
        </a:xfrm>
        <a:prstGeom prst="rect">
          <a:avLst/>
        </a:prstGeom>
        <a:gradFill rotWithShape="0">
          <a:gsLst>
            <a:gs pos="0">
              <a:schemeClr val="accent5">
                <a:alpha val="70000"/>
                <a:hueOff val="0"/>
                <a:satOff val="0"/>
                <a:lumOff val="0"/>
                <a:alphaOff val="0"/>
                <a:satMod val="103000"/>
                <a:lumMod val="102000"/>
                <a:tint val="94000"/>
              </a:schemeClr>
            </a:gs>
            <a:gs pos="50000">
              <a:schemeClr val="accent5">
                <a:alpha val="70000"/>
                <a:hueOff val="0"/>
                <a:satOff val="0"/>
                <a:lumOff val="0"/>
                <a:alphaOff val="0"/>
                <a:satMod val="110000"/>
                <a:lumMod val="100000"/>
                <a:shade val="100000"/>
              </a:schemeClr>
            </a:gs>
            <a:gs pos="100000">
              <a:schemeClr val="accent5">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Recuperative Care Pilot</a:t>
          </a:r>
        </a:p>
        <a:p>
          <a:pPr marL="0" lvl="0" indent="0" algn="ctr" defTabSz="711200">
            <a:lnSpc>
              <a:spcPct val="90000"/>
            </a:lnSpc>
            <a:spcBef>
              <a:spcPct val="0"/>
            </a:spcBef>
            <a:spcAft>
              <a:spcPct val="35000"/>
            </a:spcAft>
            <a:buNone/>
          </a:pPr>
          <a:r>
            <a:rPr lang="en-US" sz="1200" b="1" kern="1200" dirty="0"/>
            <a:t>Pending Approval</a:t>
          </a:r>
        </a:p>
        <a:p>
          <a:pPr marL="0" lvl="0" indent="0" algn="ctr" defTabSz="711200">
            <a:lnSpc>
              <a:spcPct val="90000"/>
            </a:lnSpc>
            <a:spcBef>
              <a:spcPct val="0"/>
            </a:spcBef>
            <a:spcAft>
              <a:spcPct val="35000"/>
            </a:spcAft>
            <a:buNone/>
          </a:pPr>
          <a:endParaRPr lang="en-US" sz="1400" b="1" kern="1200" dirty="0"/>
        </a:p>
      </dsp:txBody>
      <dsp:txXfrm>
        <a:off x="8421144" y="1640392"/>
        <a:ext cx="1914719" cy="845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30D1E-BE07-476C-9E79-0D29B1E42423}">
      <dsp:nvSpPr>
        <dsp:cNvPr id="0" name=""/>
        <dsp:cNvSpPr/>
      </dsp:nvSpPr>
      <dsp:spPr>
        <a:xfrm>
          <a:off x="0" y="424400"/>
          <a:ext cx="6666833" cy="604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C890997-8131-4A5B-84E1-3B4E109027F9}">
      <dsp:nvSpPr>
        <dsp:cNvPr id="0" name=""/>
        <dsp:cNvSpPr/>
      </dsp:nvSpPr>
      <dsp:spPr>
        <a:xfrm>
          <a:off x="333341" y="70160"/>
          <a:ext cx="4666783" cy="708480"/>
        </a:xfrm>
        <a:prstGeom prst="roundRect">
          <a:avLst/>
        </a:prstGeom>
        <a:gradFill rotWithShape="0">
          <a:gsLst>
            <a:gs pos="25000">
              <a:srgbClr val="003865"/>
            </a:gs>
            <a:gs pos="0">
              <a:srgbClr val="003865"/>
            </a:gs>
            <a:gs pos="50000">
              <a:srgbClr val="003865"/>
            </a:gs>
            <a:gs pos="100000">
              <a:srgbClr val="003865"/>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dirty="0"/>
            <a:t>Approximately 7,150 dentures</a:t>
          </a:r>
        </a:p>
      </dsp:txBody>
      <dsp:txXfrm>
        <a:off x="367926" y="104745"/>
        <a:ext cx="4597613" cy="639310"/>
      </dsp:txXfrm>
    </dsp:sp>
    <dsp:sp modelId="{EFD5D9A5-0F16-48FC-9529-037486BFCBD3}">
      <dsp:nvSpPr>
        <dsp:cNvPr id="0" name=""/>
        <dsp:cNvSpPr/>
      </dsp:nvSpPr>
      <dsp:spPr>
        <a:xfrm>
          <a:off x="0" y="1513040"/>
          <a:ext cx="6666833" cy="6048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8494796-D3C5-47E4-A6F4-A17FEA6A6917}">
      <dsp:nvSpPr>
        <dsp:cNvPr id="0" name=""/>
        <dsp:cNvSpPr/>
      </dsp:nvSpPr>
      <dsp:spPr>
        <a:xfrm>
          <a:off x="333341" y="1158800"/>
          <a:ext cx="4666783" cy="708480"/>
        </a:xfrm>
        <a:prstGeom prst="roundRect">
          <a:avLst/>
        </a:prstGeom>
        <a:gradFill rotWithShape="0">
          <a:gsLst>
            <a:gs pos="0">
              <a:srgbClr val="61B3E3"/>
            </a:gs>
            <a:gs pos="0">
              <a:srgbClr val="64B3E1"/>
            </a:gs>
            <a:gs pos="0">
              <a:srgbClr val="73B2D7"/>
            </a:gs>
            <a:gs pos="0">
              <a:srgbClr val="87B1CA"/>
            </a:gs>
            <a:gs pos="0">
              <a:schemeClr val="accent3">
                <a:hueOff val="0"/>
                <a:satOff val="0"/>
                <a:lumOff val="0"/>
                <a:alphaOff val="0"/>
                <a:satMod val="103000"/>
                <a:lumMod val="102000"/>
                <a:tint val="94000"/>
              </a:schemeClr>
            </a:gs>
            <a:gs pos="2000">
              <a:srgbClr val="5EB3E4"/>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dirty="0"/>
            <a:t>Over 2,500 crowns</a:t>
          </a:r>
        </a:p>
      </dsp:txBody>
      <dsp:txXfrm>
        <a:off x="367926" y="1193385"/>
        <a:ext cx="4597613" cy="639310"/>
      </dsp:txXfrm>
    </dsp:sp>
    <dsp:sp modelId="{7DFF5C88-7439-451E-9C0D-CCCCEA9765AB}">
      <dsp:nvSpPr>
        <dsp:cNvPr id="0" name=""/>
        <dsp:cNvSpPr/>
      </dsp:nvSpPr>
      <dsp:spPr>
        <a:xfrm>
          <a:off x="0" y="2601680"/>
          <a:ext cx="6666833" cy="6048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027840E-D1F0-4B9C-ACCB-1462C76AE222}">
      <dsp:nvSpPr>
        <dsp:cNvPr id="0" name=""/>
        <dsp:cNvSpPr/>
      </dsp:nvSpPr>
      <dsp:spPr>
        <a:xfrm>
          <a:off x="333341" y="2247440"/>
          <a:ext cx="4666783" cy="708480"/>
        </a:xfrm>
        <a:prstGeom prst="roundRect">
          <a:avLst/>
        </a:prstGeom>
        <a:gradFill rotWithShape="0">
          <a:gsLst>
            <a:gs pos="100000">
              <a:srgbClr val="CDC935"/>
            </a:gs>
            <a:gs pos="100000">
              <a:srgbClr val="CDC935"/>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dirty="0"/>
            <a:t>831 root canals</a:t>
          </a:r>
        </a:p>
      </dsp:txBody>
      <dsp:txXfrm>
        <a:off x="367926" y="2282025"/>
        <a:ext cx="4597613" cy="639310"/>
      </dsp:txXfrm>
    </dsp:sp>
    <dsp:sp modelId="{20B74EB4-0B99-4285-AB80-CBBD3DB836A6}">
      <dsp:nvSpPr>
        <dsp:cNvPr id="0" name=""/>
        <dsp:cNvSpPr/>
      </dsp:nvSpPr>
      <dsp:spPr>
        <a:xfrm>
          <a:off x="0" y="3690319"/>
          <a:ext cx="6666833" cy="604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DD971B4-D889-4E70-90D1-1FDC5A3FA631}">
      <dsp:nvSpPr>
        <dsp:cNvPr id="0" name=""/>
        <dsp:cNvSpPr/>
      </dsp:nvSpPr>
      <dsp:spPr>
        <a:xfrm>
          <a:off x="333341" y="3336080"/>
          <a:ext cx="4666783" cy="708480"/>
        </a:xfrm>
        <a:prstGeom prst="roundRect">
          <a:avLst/>
        </a:prstGeom>
        <a:gradFill rotWithShape="0">
          <a:gsLst>
            <a:gs pos="99000">
              <a:srgbClr val="4F859F"/>
            </a:gs>
            <a:gs pos="100000">
              <a:srgbClr val="6B896B"/>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dirty="0"/>
            <a:t>150 hearing aids</a:t>
          </a:r>
        </a:p>
      </dsp:txBody>
      <dsp:txXfrm>
        <a:off x="367926" y="3370665"/>
        <a:ext cx="4597613" cy="639310"/>
      </dsp:txXfrm>
    </dsp:sp>
    <dsp:sp modelId="{933FE5EE-8F56-4215-992B-5F16EE467710}">
      <dsp:nvSpPr>
        <dsp:cNvPr id="0" name=""/>
        <dsp:cNvSpPr/>
      </dsp:nvSpPr>
      <dsp:spPr>
        <a:xfrm>
          <a:off x="0" y="4778959"/>
          <a:ext cx="6666833" cy="6048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5C088D9-00DC-4E7A-BE18-15D40DD8F41A}">
      <dsp:nvSpPr>
        <dsp:cNvPr id="0" name=""/>
        <dsp:cNvSpPr/>
      </dsp:nvSpPr>
      <dsp:spPr>
        <a:xfrm>
          <a:off x="333341" y="4424719"/>
          <a:ext cx="4666783" cy="70848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dirty="0"/>
            <a:t>113,100 pairs of glasses</a:t>
          </a:r>
        </a:p>
      </dsp:txBody>
      <dsp:txXfrm>
        <a:off x="367926" y="4459304"/>
        <a:ext cx="4597613"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6E980-FD6C-4A15-86EE-E921EB4BC06A}">
      <dsp:nvSpPr>
        <dsp:cNvPr id="0" name=""/>
        <dsp:cNvSpPr/>
      </dsp:nvSpPr>
      <dsp:spPr>
        <a:xfrm>
          <a:off x="370" y="323311"/>
          <a:ext cx="955191" cy="382076"/>
        </a:xfrm>
        <a:prstGeom prst="chevron">
          <a:avLst/>
        </a:prstGeom>
        <a:solidFill>
          <a:srgbClr val="6BB5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May</a:t>
          </a:r>
        </a:p>
      </dsp:txBody>
      <dsp:txXfrm>
        <a:off x="191408" y="323311"/>
        <a:ext cx="573115" cy="382076"/>
      </dsp:txXfrm>
    </dsp:sp>
    <dsp:sp modelId="{7D9109AE-2C28-4E69-AAB5-57B24A69AA3F}">
      <dsp:nvSpPr>
        <dsp:cNvPr id="0" name=""/>
        <dsp:cNvSpPr/>
      </dsp:nvSpPr>
      <dsp:spPr>
        <a:xfrm>
          <a:off x="860042" y="323311"/>
          <a:ext cx="955191" cy="382076"/>
        </a:xfrm>
        <a:prstGeom prst="chevron">
          <a:avLst/>
        </a:prstGeom>
        <a:solidFill>
          <a:srgbClr val="003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Jun</a:t>
          </a:r>
        </a:p>
      </dsp:txBody>
      <dsp:txXfrm>
        <a:off x="1051080" y="323311"/>
        <a:ext cx="573115" cy="382076"/>
      </dsp:txXfrm>
    </dsp:sp>
    <dsp:sp modelId="{9B1B9903-B7B4-436F-80F0-F996D0E7816C}">
      <dsp:nvSpPr>
        <dsp:cNvPr id="0" name=""/>
        <dsp:cNvSpPr/>
      </dsp:nvSpPr>
      <dsp:spPr>
        <a:xfrm>
          <a:off x="1719715" y="323311"/>
          <a:ext cx="955191" cy="382076"/>
        </a:xfrm>
        <a:prstGeom prst="chevron">
          <a:avLst/>
        </a:prstGeom>
        <a:solidFill>
          <a:srgbClr val="ADC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Jul</a:t>
          </a:r>
        </a:p>
      </dsp:txBody>
      <dsp:txXfrm>
        <a:off x="1910753" y="323311"/>
        <a:ext cx="573115" cy="382076"/>
      </dsp:txXfrm>
    </dsp:sp>
    <dsp:sp modelId="{043E3599-0A50-402C-8E26-64615DF38539}">
      <dsp:nvSpPr>
        <dsp:cNvPr id="0" name=""/>
        <dsp:cNvSpPr/>
      </dsp:nvSpPr>
      <dsp:spPr>
        <a:xfrm>
          <a:off x="2579387" y="323311"/>
          <a:ext cx="955191" cy="382076"/>
        </a:xfrm>
        <a:prstGeom prst="chevron">
          <a:avLst/>
        </a:prstGeom>
        <a:solidFill>
          <a:srgbClr val="0D61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Aug</a:t>
          </a:r>
        </a:p>
      </dsp:txBody>
      <dsp:txXfrm>
        <a:off x="2770425" y="323311"/>
        <a:ext cx="573115" cy="382076"/>
      </dsp:txXfrm>
    </dsp:sp>
    <dsp:sp modelId="{F37BE562-B3FE-497B-AF25-2FC8154B43AA}">
      <dsp:nvSpPr>
        <dsp:cNvPr id="0" name=""/>
        <dsp:cNvSpPr/>
      </dsp:nvSpPr>
      <dsp:spPr>
        <a:xfrm>
          <a:off x="3439060" y="323311"/>
          <a:ext cx="955191" cy="382076"/>
        </a:xfrm>
        <a:prstGeom prst="chevron">
          <a:avLst/>
        </a:prstGeom>
        <a:solidFill>
          <a:srgbClr val="6BB5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Sep</a:t>
          </a:r>
        </a:p>
      </dsp:txBody>
      <dsp:txXfrm>
        <a:off x="3630098" y="323311"/>
        <a:ext cx="573115" cy="382076"/>
      </dsp:txXfrm>
    </dsp:sp>
    <dsp:sp modelId="{F5567D22-07BA-4BF0-8FDC-4EE51CB15785}">
      <dsp:nvSpPr>
        <dsp:cNvPr id="0" name=""/>
        <dsp:cNvSpPr/>
      </dsp:nvSpPr>
      <dsp:spPr>
        <a:xfrm>
          <a:off x="4298732" y="323311"/>
          <a:ext cx="955191" cy="382076"/>
        </a:xfrm>
        <a:prstGeom prst="chevron">
          <a:avLst/>
        </a:prstGeom>
        <a:solidFill>
          <a:srgbClr val="003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Oct</a:t>
          </a:r>
        </a:p>
      </dsp:txBody>
      <dsp:txXfrm>
        <a:off x="4489770" y="323311"/>
        <a:ext cx="573115" cy="382076"/>
      </dsp:txXfrm>
    </dsp:sp>
    <dsp:sp modelId="{EA6171F2-4817-401C-BF13-AE3FE30844EC}">
      <dsp:nvSpPr>
        <dsp:cNvPr id="0" name=""/>
        <dsp:cNvSpPr/>
      </dsp:nvSpPr>
      <dsp:spPr>
        <a:xfrm>
          <a:off x="5158405" y="323311"/>
          <a:ext cx="955191" cy="382076"/>
        </a:xfrm>
        <a:prstGeom prst="chevron">
          <a:avLst/>
        </a:prstGeom>
        <a:solidFill>
          <a:srgbClr val="ADC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Nov</a:t>
          </a:r>
        </a:p>
      </dsp:txBody>
      <dsp:txXfrm>
        <a:off x="5349443" y="323311"/>
        <a:ext cx="573115" cy="382076"/>
      </dsp:txXfrm>
    </dsp:sp>
    <dsp:sp modelId="{BD8FDC01-A7AF-4B83-AF08-298029D9500F}">
      <dsp:nvSpPr>
        <dsp:cNvPr id="0" name=""/>
        <dsp:cNvSpPr/>
      </dsp:nvSpPr>
      <dsp:spPr>
        <a:xfrm>
          <a:off x="6018077" y="323311"/>
          <a:ext cx="955191" cy="382076"/>
        </a:xfrm>
        <a:prstGeom prst="chevron">
          <a:avLst/>
        </a:prstGeom>
        <a:solidFill>
          <a:srgbClr val="0D61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Dec</a:t>
          </a:r>
        </a:p>
      </dsp:txBody>
      <dsp:txXfrm>
        <a:off x="6209115" y="323311"/>
        <a:ext cx="573115" cy="382076"/>
      </dsp:txXfrm>
    </dsp:sp>
    <dsp:sp modelId="{8960072B-1C1E-4D97-80BD-6D509538FC7F}">
      <dsp:nvSpPr>
        <dsp:cNvPr id="0" name=""/>
        <dsp:cNvSpPr/>
      </dsp:nvSpPr>
      <dsp:spPr>
        <a:xfrm>
          <a:off x="6877750" y="323311"/>
          <a:ext cx="955191" cy="382076"/>
        </a:xfrm>
        <a:prstGeom prst="chevron">
          <a:avLst/>
        </a:prstGeom>
        <a:solidFill>
          <a:srgbClr val="6BB5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Jan</a:t>
          </a:r>
        </a:p>
      </dsp:txBody>
      <dsp:txXfrm>
        <a:off x="7068788" y="323311"/>
        <a:ext cx="573115" cy="382076"/>
      </dsp:txXfrm>
    </dsp:sp>
    <dsp:sp modelId="{3EC35AF7-27FB-44EE-91CF-C2B3CBA2DD83}">
      <dsp:nvSpPr>
        <dsp:cNvPr id="0" name=""/>
        <dsp:cNvSpPr/>
      </dsp:nvSpPr>
      <dsp:spPr>
        <a:xfrm>
          <a:off x="7737422" y="323311"/>
          <a:ext cx="955191" cy="382076"/>
        </a:xfrm>
        <a:prstGeom prst="chevron">
          <a:avLst/>
        </a:prstGeom>
        <a:solidFill>
          <a:srgbClr val="003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Feb</a:t>
          </a:r>
        </a:p>
      </dsp:txBody>
      <dsp:txXfrm>
        <a:off x="7928460" y="323311"/>
        <a:ext cx="573115" cy="382076"/>
      </dsp:txXfrm>
    </dsp:sp>
    <dsp:sp modelId="{0506A725-48D4-4F19-86D3-9AE310188404}">
      <dsp:nvSpPr>
        <dsp:cNvPr id="0" name=""/>
        <dsp:cNvSpPr/>
      </dsp:nvSpPr>
      <dsp:spPr>
        <a:xfrm>
          <a:off x="8597095" y="323311"/>
          <a:ext cx="955191" cy="382076"/>
        </a:xfrm>
        <a:prstGeom prst="chevron">
          <a:avLst/>
        </a:prstGeom>
        <a:solidFill>
          <a:srgbClr val="ADC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Mar</a:t>
          </a:r>
        </a:p>
      </dsp:txBody>
      <dsp:txXfrm>
        <a:off x="8788133" y="323311"/>
        <a:ext cx="573115" cy="382076"/>
      </dsp:txXfrm>
    </dsp:sp>
    <dsp:sp modelId="{EE1BD5F9-CFFA-464A-A088-FEFB367B8B76}">
      <dsp:nvSpPr>
        <dsp:cNvPr id="0" name=""/>
        <dsp:cNvSpPr/>
      </dsp:nvSpPr>
      <dsp:spPr>
        <a:xfrm>
          <a:off x="9456768" y="323311"/>
          <a:ext cx="955191" cy="382076"/>
        </a:xfrm>
        <a:prstGeom prst="chevron">
          <a:avLst/>
        </a:prstGeom>
        <a:solidFill>
          <a:srgbClr val="0D61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Apr</a:t>
          </a:r>
        </a:p>
      </dsp:txBody>
      <dsp:txXfrm>
        <a:off x="9647806" y="323311"/>
        <a:ext cx="573115" cy="382076"/>
      </dsp:txXfrm>
    </dsp:sp>
    <dsp:sp modelId="{6ECC479C-97D9-4EA2-B303-5F254384F5CD}">
      <dsp:nvSpPr>
        <dsp:cNvPr id="0" name=""/>
        <dsp:cNvSpPr/>
      </dsp:nvSpPr>
      <dsp:spPr>
        <a:xfrm>
          <a:off x="10316440" y="323311"/>
          <a:ext cx="955191" cy="382076"/>
        </a:xfrm>
        <a:prstGeom prst="chevron">
          <a:avLst/>
        </a:prstGeom>
        <a:solidFill>
          <a:srgbClr val="6BB5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May</a:t>
          </a:r>
        </a:p>
      </dsp:txBody>
      <dsp:txXfrm>
        <a:off x="10507478" y="323311"/>
        <a:ext cx="573115" cy="382076"/>
      </dsp:txXfrm>
    </dsp:sp>
    <dsp:sp modelId="{8983429F-1679-4422-9E69-11C633939EE6}">
      <dsp:nvSpPr>
        <dsp:cNvPr id="0" name=""/>
        <dsp:cNvSpPr/>
      </dsp:nvSpPr>
      <dsp:spPr>
        <a:xfrm>
          <a:off x="11176113" y="323311"/>
          <a:ext cx="955191" cy="382076"/>
        </a:xfrm>
        <a:prstGeom prst="chevron">
          <a:avLst/>
        </a:prstGeom>
        <a:solidFill>
          <a:srgbClr val="003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Jun</a:t>
          </a:r>
        </a:p>
      </dsp:txBody>
      <dsp:txXfrm>
        <a:off x="11367151" y="323311"/>
        <a:ext cx="573115" cy="3820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3851D-D970-4D56-B26E-C4CA79C34560}">
      <dsp:nvSpPr>
        <dsp:cNvPr id="0" name=""/>
        <dsp:cNvSpPr/>
      </dsp:nvSpPr>
      <dsp:spPr>
        <a:xfrm>
          <a:off x="0" y="0"/>
          <a:ext cx="115904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20EC1-5AF5-4CB6-A274-19F5E9E116A6}">
      <dsp:nvSpPr>
        <dsp:cNvPr id="0" name=""/>
        <dsp:cNvSpPr/>
      </dsp:nvSpPr>
      <dsp:spPr>
        <a:xfrm>
          <a:off x="14145" y="0"/>
          <a:ext cx="2575948" cy="4617392"/>
        </a:xfrm>
        <a:prstGeom prst="rect">
          <a:avLst/>
        </a:prstGeom>
        <a:solidFill>
          <a:srgbClr val="0D616C"/>
        </a:solid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endParaRPr lang="en-US" sz="3600" kern="1200" dirty="0"/>
        </a:p>
        <a:p>
          <a:pPr marL="0" lvl="0" indent="0" algn="ctr" defTabSz="1600200">
            <a:lnSpc>
              <a:spcPct val="90000"/>
            </a:lnSpc>
            <a:spcBef>
              <a:spcPct val="0"/>
            </a:spcBef>
            <a:spcAft>
              <a:spcPct val="35000"/>
            </a:spcAft>
            <a:buNone/>
          </a:pPr>
          <a:r>
            <a:rPr lang="en-US" sz="3600" kern="1200" dirty="0">
              <a:solidFill>
                <a:schemeClr val="bg1"/>
              </a:solidFill>
            </a:rPr>
            <a:t>There are people in every community who can help!</a:t>
          </a:r>
        </a:p>
      </dsp:txBody>
      <dsp:txXfrm>
        <a:off x="14145" y="0"/>
        <a:ext cx="2575948" cy="4617392"/>
      </dsp:txXfrm>
    </dsp:sp>
    <dsp:sp modelId="{2D1A570C-4C63-4074-92B0-2830279B9855}">
      <dsp:nvSpPr>
        <dsp:cNvPr id="0" name=""/>
        <dsp:cNvSpPr/>
      </dsp:nvSpPr>
      <dsp:spPr>
        <a:xfrm>
          <a:off x="2735509" y="55091"/>
          <a:ext cx="8840793" cy="1442935"/>
        </a:xfrm>
        <a:prstGeom prst="rect">
          <a:avLst/>
        </a:prstGeom>
        <a:solidFill>
          <a:srgbClr val="B7DBEF"/>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i="0" kern="1200" dirty="0">
              <a:solidFill>
                <a:srgbClr val="000000"/>
              </a:solidFill>
              <a:effectLst/>
              <a:latin typeface="Arial" panose="020B0604020202020204" pitchFamily="34" charset="0"/>
              <a:hlinkClick xmlns:r="http://schemas.openxmlformats.org/officeDocument/2006/relationships" r:id="rId1"/>
            </a:rPr>
            <a:t>kynector</a:t>
          </a:r>
          <a:r>
            <a:rPr lang="en-US" sz="2600" i="0" kern="1200" dirty="0">
              <a:solidFill>
                <a:srgbClr val="000000"/>
              </a:solidFill>
              <a:effectLst/>
              <a:latin typeface="Arial" panose="020B0604020202020204" pitchFamily="34" charset="0"/>
            </a:rPr>
            <a:t> or </a:t>
          </a:r>
          <a:r>
            <a:rPr lang="en-US" sz="2600" i="0" kern="1200" dirty="0">
              <a:solidFill>
                <a:srgbClr val="000000"/>
              </a:solidFill>
              <a:effectLst/>
              <a:latin typeface="Arial" panose="020B0604020202020204" pitchFamily="34" charset="0"/>
              <a:hlinkClick xmlns:r="http://schemas.openxmlformats.org/officeDocument/2006/relationships" r:id="rId1"/>
            </a:rPr>
            <a:t>licensed insurance agent</a:t>
          </a:r>
          <a:r>
            <a:rPr lang="en-US" sz="2600" i="0" kern="1200" dirty="0">
              <a:solidFill>
                <a:srgbClr val="000000"/>
              </a:solidFill>
              <a:effectLst/>
              <a:latin typeface="Arial" panose="020B0604020202020204" pitchFamily="34" charset="0"/>
            </a:rPr>
            <a:t> </a:t>
          </a:r>
          <a:r>
            <a:rPr lang="en-US" sz="2600" kern="1200" dirty="0"/>
            <a:t>available online and by calling </a:t>
          </a:r>
          <a:r>
            <a:rPr lang="en-US" sz="2600" b="1" kern="1200" dirty="0"/>
            <a:t>1-855-4kynect</a:t>
          </a:r>
          <a:r>
            <a:rPr lang="en-US" sz="2600" kern="1200" dirty="0"/>
            <a:t> (1-855-459-6368)</a:t>
          </a:r>
        </a:p>
      </dsp:txBody>
      <dsp:txXfrm>
        <a:off x="2735509" y="55091"/>
        <a:ext cx="8840793" cy="1442935"/>
      </dsp:txXfrm>
    </dsp:sp>
    <dsp:sp modelId="{E1ACD141-B1CA-4E55-A878-60FF7EEC7FB6}">
      <dsp:nvSpPr>
        <dsp:cNvPr id="0" name=""/>
        <dsp:cNvSpPr/>
      </dsp:nvSpPr>
      <dsp:spPr>
        <a:xfrm>
          <a:off x="2575948" y="1515081"/>
          <a:ext cx="900972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EB1B48-8C26-4D73-BE7A-9F80405D0F87}">
      <dsp:nvSpPr>
        <dsp:cNvPr id="0" name=""/>
        <dsp:cNvSpPr/>
      </dsp:nvSpPr>
      <dsp:spPr>
        <a:xfrm>
          <a:off x="2744880" y="1587228"/>
          <a:ext cx="8840793" cy="1442935"/>
        </a:xfrm>
        <a:prstGeom prst="rect">
          <a:avLst/>
        </a:prstGeom>
        <a:solidFill>
          <a:srgbClr val="D1DCBA"/>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If you’re 65+ call the </a:t>
          </a:r>
          <a:r>
            <a:rPr lang="en-US" sz="2600" b="0" i="0" kern="1200" dirty="0"/>
            <a:t>SHIP Hotline at (877) 293-7447 (</a:t>
          </a:r>
          <a:r>
            <a:rPr lang="en-US" sz="2600" b="1" i="0" kern="1200" dirty="0"/>
            <a:t>option #2</a:t>
          </a:r>
          <a:r>
            <a:rPr lang="en-US" sz="2600" b="0" i="0" kern="1200" dirty="0"/>
            <a:t>) or call DAIL at (502) 564-6930 and ask for a SHIP counselor </a:t>
          </a:r>
          <a:r>
            <a:rPr lang="en-US" sz="2600" kern="1200" dirty="0"/>
            <a:t>to learn about Medicare options!</a:t>
          </a:r>
        </a:p>
      </dsp:txBody>
      <dsp:txXfrm>
        <a:off x="2744880" y="1587228"/>
        <a:ext cx="8840793" cy="1442935"/>
      </dsp:txXfrm>
    </dsp:sp>
    <dsp:sp modelId="{AB56B07E-0D48-450C-A820-B05DB652DBE8}">
      <dsp:nvSpPr>
        <dsp:cNvPr id="0" name=""/>
        <dsp:cNvSpPr/>
      </dsp:nvSpPr>
      <dsp:spPr>
        <a:xfrm>
          <a:off x="2575948" y="3030163"/>
          <a:ext cx="900972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C6CA3F-AA9C-429A-B9CE-9EE24E495355}">
      <dsp:nvSpPr>
        <dsp:cNvPr id="0" name=""/>
        <dsp:cNvSpPr/>
      </dsp:nvSpPr>
      <dsp:spPr>
        <a:xfrm>
          <a:off x="2744880" y="3102310"/>
          <a:ext cx="8840793" cy="1442935"/>
        </a:xfrm>
        <a:prstGeom prst="rect">
          <a:avLst/>
        </a:prstGeom>
        <a:solidFill>
          <a:srgbClr val="A4D3FE"/>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Resources on Kentucky’s website for all things Medicaid Renewals and PHE Unwinding!</a:t>
          </a:r>
        </a:p>
        <a:p>
          <a:pPr marL="0" lvl="0" indent="0" algn="l" defTabSz="1155700">
            <a:lnSpc>
              <a:spcPct val="90000"/>
            </a:lnSpc>
            <a:spcBef>
              <a:spcPct val="0"/>
            </a:spcBef>
            <a:spcAft>
              <a:spcPct val="35000"/>
            </a:spcAft>
            <a:buNone/>
          </a:pPr>
          <a:r>
            <a:rPr lang="en-US" sz="2600" kern="1200" dirty="0"/>
            <a:t> </a:t>
          </a:r>
          <a:r>
            <a:rPr lang="en-US" sz="2600" kern="1200" dirty="0">
              <a:hlinkClick xmlns:r="http://schemas.openxmlformats.org/officeDocument/2006/relationships" r:id="rId2"/>
            </a:rPr>
            <a:t>MedicaidUnwinding.ky.gov</a:t>
          </a:r>
          <a:endParaRPr lang="en-US" sz="2600" kern="1200" dirty="0"/>
        </a:p>
      </dsp:txBody>
      <dsp:txXfrm>
        <a:off x="2744880" y="3102310"/>
        <a:ext cx="8840793" cy="1442935"/>
      </dsp:txXfrm>
    </dsp:sp>
    <dsp:sp modelId="{3F7842A8-0C13-443F-A54F-C3E6922D2331}">
      <dsp:nvSpPr>
        <dsp:cNvPr id="0" name=""/>
        <dsp:cNvSpPr/>
      </dsp:nvSpPr>
      <dsp:spPr>
        <a:xfrm>
          <a:off x="2575948" y="4545245"/>
          <a:ext cx="900972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273A5-C234-4467-9732-F338A284E6B2}">
      <dsp:nvSpPr>
        <dsp:cNvPr id="0" name=""/>
        <dsp:cNvSpPr/>
      </dsp:nvSpPr>
      <dsp:spPr>
        <a:xfrm>
          <a:off x="5339" y="864422"/>
          <a:ext cx="3108438" cy="818800"/>
        </a:xfrm>
        <a:prstGeom prst="chevron">
          <a:avLst/>
        </a:prstGeom>
        <a:solidFill>
          <a:srgbClr val="2784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Reinstatement Information</a:t>
          </a:r>
        </a:p>
      </dsp:txBody>
      <dsp:txXfrm>
        <a:off x="414739" y="864422"/>
        <a:ext cx="2289638" cy="818800"/>
      </dsp:txXfrm>
    </dsp:sp>
    <dsp:sp modelId="{66681976-4D79-4359-9D54-A39FFC95F9B1}">
      <dsp:nvSpPr>
        <dsp:cNvPr id="0" name=""/>
        <dsp:cNvSpPr/>
      </dsp:nvSpPr>
      <dsp:spPr>
        <a:xfrm>
          <a:off x="2802934" y="864422"/>
          <a:ext cx="3108438" cy="818800"/>
        </a:xfrm>
        <a:prstGeom prst="chevron">
          <a:avLst/>
        </a:prstGeom>
        <a:solidFill>
          <a:srgbClr val="5D9D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Materials for Offices</a:t>
          </a:r>
        </a:p>
      </dsp:txBody>
      <dsp:txXfrm>
        <a:off x="3212334" y="864422"/>
        <a:ext cx="2289638" cy="818800"/>
      </dsp:txXfrm>
    </dsp:sp>
    <dsp:sp modelId="{3044C1C3-6463-490F-9CBD-88C711787FB9}">
      <dsp:nvSpPr>
        <dsp:cNvPr id="0" name=""/>
        <dsp:cNvSpPr/>
      </dsp:nvSpPr>
      <dsp:spPr>
        <a:xfrm>
          <a:off x="5600529" y="864422"/>
          <a:ext cx="3108438" cy="818800"/>
        </a:xfrm>
        <a:prstGeom prst="chevr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Editable Fliers for kynectors</a:t>
          </a:r>
        </a:p>
      </dsp:txBody>
      <dsp:txXfrm>
        <a:off x="6009929" y="864422"/>
        <a:ext cx="2289638" cy="818800"/>
      </dsp:txXfrm>
    </dsp:sp>
    <dsp:sp modelId="{8C024821-9AD8-4A47-B9FD-4264FBAEB981}">
      <dsp:nvSpPr>
        <dsp:cNvPr id="0" name=""/>
        <dsp:cNvSpPr/>
      </dsp:nvSpPr>
      <dsp:spPr>
        <a:xfrm>
          <a:off x="8398124" y="885460"/>
          <a:ext cx="3108438" cy="776724"/>
        </a:xfrm>
        <a:prstGeom prst="chevron">
          <a:avLst/>
        </a:prstGeom>
        <a:solidFill>
          <a:srgbClr val="9BBB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ID Proofing Tips</a:t>
          </a:r>
        </a:p>
      </dsp:txBody>
      <dsp:txXfrm>
        <a:off x="8786486" y="885460"/>
        <a:ext cx="2331714" cy="7767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AD3BA-A5A3-4A06-9BA1-C35EB2FCBBD3}">
      <dsp:nvSpPr>
        <dsp:cNvPr id="0" name=""/>
        <dsp:cNvSpPr/>
      </dsp:nvSpPr>
      <dsp:spPr>
        <a:xfrm>
          <a:off x="0" y="0"/>
          <a:ext cx="641228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328CF7-1FCB-41E6-9401-9DE82C06D9B4}">
      <dsp:nvSpPr>
        <dsp:cNvPr id="0" name=""/>
        <dsp:cNvSpPr/>
      </dsp:nvSpPr>
      <dsp:spPr>
        <a:xfrm>
          <a:off x="0" y="0"/>
          <a:ext cx="1282457" cy="235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endParaRPr lang="en-US" sz="3500" kern="1200" dirty="0"/>
        </a:p>
      </dsp:txBody>
      <dsp:txXfrm>
        <a:off x="0" y="0"/>
        <a:ext cx="1282457" cy="2358223"/>
      </dsp:txXfrm>
    </dsp:sp>
    <dsp:sp modelId="{A4D44D32-F681-44AA-BD8E-F9F63188FBB1}">
      <dsp:nvSpPr>
        <dsp:cNvPr id="0" name=""/>
        <dsp:cNvSpPr/>
      </dsp:nvSpPr>
      <dsp:spPr>
        <a:xfrm>
          <a:off x="1378641" y="18567"/>
          <a:ext cx="5033643" cy="37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Stakeholder Session Information</a:t>
          </a:r>
        </a:p>
      </dsp:txBody>
      <dsp:txXfrm>
        <a:off x="1378641" y="18567"/>
        <a:ext cx="5033643" cy="371351"/>
      </dsp:txXfrm>
    </dsp:sp>
    <dsp:sp modelId="{9370C994-7301-42A6-9C2F-CF3F21EFEFC1}">
      <dsp:nvSpPr>
        <dsp:cNvPr id="0" name=""/>
        <dsp:cNvSpPr/>
      </dsp:nvSpPr>
      <dsp:spPr>
        <a:xfrm>
          <a:off x="1282457" y="389918"/>
          <a:ext cx="51298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5E01D2-77A5-4B4E-9859-AAAD30F5EA14}">
      <dsp:nvSpPr>
        <dsp:cNvPr id="0" name=""/>
        <dsp:cNvSpPr/>
      </dsp:nvSpPr>
      <dsp:spPr>
        <a:xfrm>
          <a:off x="1378641" y="408486"/>
          <a:ext cx="5033643" cy="37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KY PHE Reports</a:t>
          </a:r>
        </a:p>
      </dsp:txBody>
      <dsp:txXfrm>
        <a:off x="1378641" y="408486"/>
        <a:ext cx="5033643" cy="371351"/>
      </dsp:txXfrm>
    </dsp:sp>
    <dsp:sp modelId="{47022EA3-8821-4F36-9DD5-CC81BEE235CC}">
      <dsp:nvSpPr>
        <dsp:cNvPr id="0" name=""/>
        <dsp:cNvSpPr/>
      </dsp:nvSpPr>
      <dsp:spPr>
        <a:xfrm>
          <a:off x="1282457" y="779837"/>
          <a:ext cx="51298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72B54E-6186-4822-BBF6-CC18F3AEC219}">
      <dsp:nvSpPr>
        <dsp:cNvPr id="0" name=""/>
        <dsp:cNvSpPr/>
      </dsp:nvSpPr>
      <dsp:spPr>
        <a:xfrm>
          <a:off x="1378641" y="798404"/>
          <a:ext cx="5033643" cy="37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FAQs</a:t>
          </a:r>
        </a:p>
      </dsp:txBody>
      <dsp:txXfrm>
        <a:off x="1378641" y="798404"/>
        <a:ext cx="5033643" cy="371351"/>
      </dsp:txXfrm>
    </dsp:sp>
    <dsp:sp modelId="{A0915330-1165-49B8-A217-54D37058D194}">
      <dsp:nvSpPr>
        <dsp:cNvPr id="0" name=""/>
        <dsp:cNvSpPr/>
      </dsp:nvSpPr>
      <dsp:spPr>
        <a:xfrm>
          <a:off x="1282457" y="1169755"/>
          <a:ext cx="51298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865F0B-FBF0-43A9-9B57-F7F1A13A0C73}">
      <dsp:nvSpPr>
        <dsp:cNvPr id="0" name=""/>
        <dsp:cNvSpPr/>
      </dsp:nvSpPr>
      <dsp:spPr>
        <a:xfrm>
          <a:off x="1378641" y="1188323"/>
          <a:ext cx="5033643" cy="37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Medicaid Member Information</a:t>
          </a:r>
        </a:p>
      </dsp:txBody>
      <dsp:txXfrm>
        <a:off x="1378641" y="1188323"/>
        <a:ext cx="5033643" cy="371351"/>
      </dsp:txXfrm>
    </dsp:sp>
    <dsp:sp modelId="{71BB0A30-6F66-493F-8D28-B22A8F4F356C}">
      <dsp:nvSpPr>
        <dsp:cNvPr id="0" name=""/>
        <dsp:cNvSpPr/>
      </dsp:nvSpPr>
      <dsp:spPr>
        <a:xfrm>
          <a:off x="1282457" y="1559674"/>
          <a:ext cx="51298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B6C1DD-FD80-4528-B142-01AE2F30D425}">
      <dsp:nvSpPr>
        <dsp:cNvPr id="0" name=""/>
        <dsp:cNvSpPr/>
      </dsp:nvSpPr>
      <dsp:spPr>
        <a:xfrm>
          <a:off x="1378641" y="1578241"/>
          <a:ext cx="5033643" cy="37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Medicaid Provider Information</a:t>
          </a:r>
        </a:p>
      </dsp:txBody>
      <dsp:txXfrm>
        <a:off x="1378641" y="1578241"/>
        <a:ext cx="5033643" cy="371351"/>
      </dsp:txXfrm>
    </dsp:sp>
    <dsp:sp modelId="{0B6C4842-6C90-4BA5-B1EE-288BBE7687F6}">
      <dsp:nvSpPr>
        <dsp:cNvPr id="0" name=""/>
        <dsp:cNvSpPr/>
      </dsp:nvSpPr>
      <dsp:spPr>
        <a:xfrm>
          <a:off x="1282457" y="1949592"/>
          <a:ext cx="51298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546794-590F-4292-825A-97ECFE30221C}">
      <dsp:nvSpPr>
        <dsp:cNvPr id="0" name=""/>
        <dsp:cNvSpPr/>
      </dsp:nvSpPr>
      <dsp:spPr>
        <a:xfrm>
          <a:off x="1378641" y="1968160"/>
          <a:ext cx="5033643" cy="37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Communication Materials</a:t>
          </a:r>
        </a:p>
      </dsp:txBody>
      <dsp:txXfrm>
        <a:off x="1378641" y="1968160"/>
        <a:ext cx="5033643" cy="371351"/>
      </dsp:txXfrm>
    </dsp:sp>
    <dsp:sp modelId="{D2ECE645-D3B3-4B5B-8582-02DE313FC142}">
      <dsp:nvSpPr>
        <dsp:cNvPr id="0" name=""/>
        <dsp:cNvSpPr/>
      </dsp:nvSpPr>
      <dsp:spPr>
        <a:xfrm>
          <a:off x="1282457" y="2339511"/>
          <a:ext cx="51298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AB480-4FFC-4B14-9BEC-3CF7AE6B5FEC}">
      <dsp:nvSpPr>
        <dsp:cNvPr id="0" name=""/>
        <dsp:cNvSpPr/>
      </dsp:nvSpPr>
      <dsp:spPr>
        <a:xfrm>
          <a:off x="0" y="70894"/>
          <a:ext cx="8321103" cy="3328441"/>
        </a:xfrm>
        <a:prstGeom prst="leftRightRibb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57B9C4-F794-4AD4-8D4B-19023C0334D6}">
      <dsp:nvSpPr>
        <dsp:cNvPr id="0" name=""/>
        <dsp:cNvSpPr/>
      </dsp:nvSpPr>
      <dsp:spPr>
        <a:xfrm>
          <a:off x="4068946" y="1165667"/>
          <a:ext cx="3740305" cy="16309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marL="0" lvl="0" indent="0" algn="l" defTabSz="800100">
            <a:lnSpc>
              <a:spcPct val="90000"/>
            </a:lnSpc>
            <a:spcBef>
              <a:spcPct val="0"/>
            </a:spcBef>
            <a:spcAft>
              <a:spcPct val="35000"/>
            </a:spcAft>
            <a:buNone/>
          </a:pPr>
          <a:r>
            <a:rPr lang="en-US" sz="1800" u="sng" kern="1200" dirty="0"/>
            <a:t>Provider</a:t>
          </a:r>
        </a:p>
        <a:p>
          <a:pPr marL="114300" lvl="1" indent="-114300" algn="l" defTabSz="622300">
            <a:lnSpc>
              <a:spcPct val="90000"/>
            </a:lnSpc>
            <a:spcBef>
              <a:spcPct val="0"/>
            </a:spcBef>
            <a:spcAft>
              <a:spcPct val="15000"/>
            </a:spcAft>
            <a:buChar char="•"/>
          </a:pPr>
          <a:r>
            <a:rPr lang="en-US" sz="1400" kern="1200" dirty="0"/>
            <a:t>907 KAR 17:015 Provider Appeals</a:t>
          </a:r>
        </a:p>
        <a:p>
          <a:pPr marL="114300" lvl="1" indent="-114300" algn="l" defTabSz="622300">
            <a:lnSpc>
              <a:spcPct val="90000"/>
            </a:lnSpc>
            <a:spcBef>
              <a:spcPct val="0"/>
            </a:spcBef>
            <a:spcAft>
              <a:spcPct val="15000"/>
            </a:spcAft>
            <a:buChar char="•"/>
          </a:pPr>
          <a:r>
            <a:rPr lang="en-US" sz="1400" kern="1200" dirty="0"/>
            <a:t>907 KAR 17:035 External Independent Third-Party Review</a:t>
          </a:r>
        </a:p>
        <a:p>
          <a:pPr marL="114300" lvl="1" indent="-114300" algn="l" defTabSz="622300">
            <a:lnSpc>
              <a:spcPct val="90000"/>
            </a:lnSpc>
            <a:spcBef>
              <a:spcPct val="0"/>
            </a:spcBef>
            <a:spcAft>
              <a:spcPct val="15000"/>
            </a:spcAft>
            <a:buChar char="•"/>
          </a:pPr>
          <a:r>
            <a:rPr lang="en-US" sz="1400" kern="1200" dirty="0"/>
            <a:t>907 KAR 17:040 Administrative Hearing</a:t>
          </a:r>
        </a:p>
        <a:p>
          <a:pPr marL="114300" lvl="1" indent="-114300" algn="l" defTabSz="622300">
            <a:lnSpc>
              <a:spcPct val="90000"/>
            </a:lnSpc>
            <a:spcBef>
              <a:spcPct val="0"/>
            </a:spcBef>
            <a:spcAft>
              <a:spcPct val="15000"/>
            </a:spcAft>
            <a:buChar char="•"/>
          </a:pPr>
          <a:r>
            <a:rPr lang="en-US" sz="1400" kern="1200" dirty="0"/>
            <a:t>KRS 205.646</a:t>
          </a:r>
        </a:p>
      </dsp:txBody>
      <dsp:txXfrm>
        <a:off x="4068946" y="1165667"/>
        <a:ext cx="3740305" cy="1630936"/>
      </dsp:txXfrm>
    </dsp:sp>
    <dsp:sp modelId="{84C573F9-D01D-4C03-912F-8F2BE30C53C9}">
      <dsp:nvSpPr>
        <dsp:cNvPr id="0" name=""/>
        <dsp:cNvSpPr/>
      </dsp:nvSpPr>
      <dsp:spPr>
        <a:xfrm>
          <a:off x="713451" y="660844"/>
          <a:ext cx="3023289" cy="16309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marL="0" lvl="0" indent="0" algn="l" defTabSz="800100">
            <a:lnSpc>
              <a:spcPct val="90000"/>
            </a:lnSpc>
            <a:spcBef>
              <a:spcPct val="0"/>
            </a:spcBef>
            <a:spcAft>
              <a:spcPct val="35000"/>
            </a:spcAft>
            <a:buNone/>
          </a:pPr>
          <a:r>
            <a:rPr lang="en-US" sz="1800" u="sng" kern="1200" dirty="0"/>
            <a:t>Member</a:t>
          </a:r>
        </a:p>
        <a:p>
          <a:pPr marL="114300" lvl="1" indent="-114300" algn="l" defTabSz="622300">
            <a:lnSpc>
              <a:spcPct val="90000"/>
            </a:lnSpc>
            <a:spcBef>
              <a:spcPct val="0"/>
            </a:spcBef>
            <a:spcAft>
              <a:spcPct val="15000"/>
            </a:spcAft>
            <a:buChar char="•"/>
          </a:pPr>
          <a:r>
            <a:rPr lang="en-US" sz="1400" kern="1200" dirty="0"/>
            <a:t>907 KAR 17:010 MCO Member Appeals</a:t>
          </a:r>
        </a:p>
        <a:p>
          <a:pPr marL="114300" lvl="1" indent="-114300" algn="l" defTabSz="622300">
            <a:lnSpc>
              <a:spcPct val="90000"/>
            </a:lnSpc>
            <a:spcBef>
              <a:spcPct val="0"/>
            </a:spcBef>
            <a:spcAft>
              <a:spcPct val="15000"/>
            </a:spcAft>
            <a:buChar char="•"/>
          </a:pPr>
          <a:r>
            <a:rPr lang="en-US" sz="1400" kern="1200" dirty="0"/>
            <a:t>907 KAR 1:563 State Fair Hearing and Non-MCO Appeals</a:t>
          </a:r>
        </a:p>
      </dsp:txBody>
      <dsp:txXfrm>
        <a:off x="713451" y="660844"/>
        <a:ext cx="3023289" cy="16309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5FEBE-957F-4037-952B-0D78EC303E38}">
      <dsp:nvSpPr>
        <dsp:cNvPr id="0" name=""/>
        <dsp:cNvSpPr/>
      </dsp:nvSpPr>
      <dsp:spPr>
        <a:xfrm rot="5400000">
          <a:off x="1227917" y="1088070"/>
          <a:ext cx="1701353" cy="205012"/>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DA2CF9-0B5C-4D7C-8EF5-EED0F1CBDB58}">
      <dsp:nvSpPr>
        <dsp:cNvPr id="0" name=""/>
        <dsp:cNvSpPr/>
      </dsp:nvSpPr>
      <dsp:spPr>
        <a:xfrm>
          <a:off x="1619469" y="2517"/>
          <a:ext cx="2277917" cy="136675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Providers may appeal on behalf of the member, but it is still considered a member appeal.</a:t>
          </a:r>
        </a:p>
      </dsp:txBody>
      <dsp:txXfrm>
        <a:off x="1659500" y="42548"/>
        <a:ext cx="2197855" cy="1286688"/>
      </dsp:txXfrm>
    </dsp:sp>
    <dsp:sp modelId="{59F561B9-AF03-46F1-B742-FE76E2AA367C}">
      <dsp:nvSpPr>
        <dsp:cNvPr id="0" name=""/>
        <dsp:cNvSpPr/>
      </dsp:nvSpPr>
      <dsp:spPr>
        <a:xfrm rot="5400000">
          <a:off x="1227917" y="2796507"/>
          <a:ext cx="1701353" cy="205012"/>
        </a:xfrm>
        <a:prstGeom prst="rect">
          <a:avLst/>
        </a:prstGeom>
        <a:solidFill>
          <a:schemeClr val="accent5">
            <a:hueOff val="-1351709"/>
            <a:satOff val="-3484"/>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036553-E1AC-4786-9232-6EC54BA61231}">
      <dsp:nvSpPr>
        <dsp:cNvPr id="0" name=""/>
        <dsp:cNvSpPr/>
      </dsp:nvSpPr>
      <dsp:spPr>
        <a:xfrm>
          <a:off x="1619469" y="1710955"/>
          <a:ext cx="2277917" cy="1366750"/>
        </a:xfrm>
        <a:prstGeom prst="roundRect">
          <a:avLst>
            <a:gd name="adj" fmla="val 10000"/>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Member must provide written consent for their provider to represent them in an appeal.</a:t>
          </a:r>
        </a:p>
      </dsp:txBody>
      <dsp:txXfrm>
        <a:off x="1659500" y="1750986"/>
        <a:ext cx="2197855" cy="1286688"/>
      </dsp:txXfrm>
    </dsp:sp>
    <dsp:sp modelId="{841D1758-5D6A-415C-BF60-597A7BECBA07}">
      <dsp:nvSpPr>
        <dsp:cNvPr id="0" name=""/>
        <dsp:cNvSpPr/>
      </dsp:nvSpPr>
      <dsp:spPr>
        <a:xfrm>
          <a:off x="2082136" y="3650726"/>
          <a:ext cx="3022545" cy="205012"/>
        </a:xfrm>
        <a:prstGeom prst="rect">
          <a:avLst/>
        </a:prstGeom>
        <a:solidFill>
          <a:schemeClr val="accent5">
            <a:hueOff val="-2703417"/>
            <a:satOff val="-6968"/>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468404-8344-489F-B472-7C5B91328A4A}">
      <dsp:nvSpPr>
        <dsp:cNvPr id="0" name=""/>
        <dsp:cNvSpPr/>
      </dsp:nvSpPr>
      <dsp:spPr>
        <a:xfrm>
          <a:off x="1619469" y="3419393"/>
          <a:ext cx="2277917" cy="1366750"/>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Must be received by the MCO within </a:t>
          </a:r>
          <a:r>
            <a:rPr lang="en-US" sz="1600" kern="1200" dirty="0">
              <a:solidFill>
                <a:srgbClr val="FF0000"/>
              </a:solidFill>
            </a:rPr>
            <a:t>60 days </a:t>
          </a:r>
          <a:r>
            <a:rPr lang="en-US" sz="1600" kern="1200" dirty="0"/>
            <a:t>from the date of the adverse determination notice.</a:t>
          </a:r>
        </a:p>
      </dsp:txBody>
      <dsp:txXfrm>
        <a:off x="1659500" y="3459424"/>
        <a:ext cx="2197855" cy="1286688"/>
      </dsp:txXfrm>
    </dsp:sp>
    <dsp:sp modelId="{BDEBFC9A-9101-4FD7-A5CD-0C9A4D7C6A5F}">
      <dsp:nvSpPr>
        <dsp:cNvPr id="0" name=""/>
        <dsp:cNvSpPr/>
      </dsp:nvSpPr>
      <dsp:spPr>
        <a:xfrm rot="16200000">
          <a:off x="4257547" y="2796507"/>
          <a:ext cx="1701353" cy="205012"/>
        </a:xfrm>
        <a:prstGeom prst="rect">
          <a:avLst/>
        </a:prstGeom>
        <a:solidFill>
          <a:schemeClr val="accent5">
            <a:hueOff val="-4055126"/>
            <a:satOff val="-10451"/>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89FE3E-5091-4D96-991A-29A5D8557E28}">
      <dsp:nvSpPr>
        <dsp:cNvPr id="0" name=""/>
        <dsp:cNvSpPr/>
      </dsp:nvSpPr>
      <dsp:spPr>
        <a:xfrm>
          <a:off x="4649098" y="3419393"/>
          <a:ext cx="2277917" cy="136675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Non-expedited appeals must be decided within </a:t>
          </a:r>
          <a:r>
            <a:rPr lang="en-US" sz="1600" kern="1200" dirty="0">
              <a:solidFill>
                <a:srgbClr val="FF0000"/>
              </a:solidFill>
            </a:rPr>
            <a:t>30 days</a:t>
          </a:r>
          <a:r>
            <a:rPr lang="en-US" sz="1600" kern="1200" dirty="0"/>
            <a:t>.</a:t>
          </a:r>
        </a:p>
      </dsp:txBody>
      <dsp:txXfrm>
        <a:off x="4689129" y="3459424"/>
        <a:ext cx="2197855" cy="1286688"/>
      </dsp:txXfrm>
    </dsp:sp>
    <dsp:sp modelId="{9D94714C-1DB4-4E26-9AD9-4FC16B1280B8}">
      <dsp:nvSpPr>
        <dsp:cNvPr id="0" name=""/>
        <dsp:cNvSpPr/>
      </dsp:nvSpPr>
      <dsp:spPr>
        <a:xfrm rot="16200000">
          <a:off x="4257547" y="1088070"/>
          <a:ext cx="1701353" cy="205012"/>
        </a:xfrm>
        <a:prstGeom prst="rect">
          <a:avLst/>
        </a:prstGeom>
        <a:solidFill>
          <a:schemeClr val="accent5">
            <a:hueOff val="-5406834"/>
            <a:satOff val="-1393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B1C09D-FF62-4666-90FA-E6F68B8C0795}">
      <dsp:nvSpPr>
        <dsp:cNvPr id="0" name=""/>
        <dsp:cNvSpPr/>
      </dsp:nvSpPr>
      <dsp:spPr>
        <a:xfrm>
          <a:off x="4649098" y="1710955"/>
          <a:ext cx="2277917" cy="1366750"/>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Expedited appeals must be decided within </a:t>
          </a:r>
          <a:r>
            <a:rPr lang="en-US" sz="1600" kern="1200" dirty="0">
              <a:solidFill>
                <a:srgbClr val="FF0000"/>
              </a:solidFill>
            </a:rPr>
            <a:t>3 business days</a:t>
          </a:r>
          <a:r>
            <a:rPr lang="en-US" sz="1600" kern="1200" dirty="0"/>
            <a:t>.</a:t>
          </a:r>
        </a:p>
      </dsp:txBody>
      <dsp:txXfrm>
        <a:off x="4689129" y="1750986"/>
        <a:ext cx="2197855" cy="1286688"/>
      </dsp:txXfrm>
    </dsp:sp>
    <dsp:sp modelId="{4C74E111-9869-401C-B8D8-488EAF37B9E2}">
      <dsp:nvSpPr>
        <dsp:cNvPr id="0" name=""/>
        <dsp:cNvSpPr/>
      </dsp:nvSpPr>
      <dsp:spPr>
        <a:xfrm>
          <a:off x="5111766" y="233851"/>
          <a:ext cx="3022545" cy="205012"/>
        </a:xfrm>
        <a:prstGeom prst="rect">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84C07E-3A39-43C5-A851-E8F12EFB7260}">
      <dsp:nvSpPr>
        <dsp:cNvPr id="0" name=""/>
        <dsp:cNvSpPr/>
      </dsp:nvSpPr>
      <dsp:spPr>
        <a:xfrm>
          <a:off x="4649098" y="2517"/>
          <a:ext cx="2277917" cy="1366750"/>
        </a:xfrm>
        <a:prstGeom prst="roundRect">
          <a:avLst>
            <a:gd name="adj" fmla="val 10000"/>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Continuation of services is allowed.</a:t>
          </a:r>
          <a:endParaRPr lang="en-US" sz="1600" kern="1200" dirty="0"/>
        </a:p>
      </dsp:txBody>
      <dsp:txXfrm>
        <a:off x="4689129" y="42548"/>
        <a:ext cx="2197855" cy="1286688"/>
      </dsp:txXfrm>
    </dsp:sp>
    <dsp:sp modelId="{2241A0F0-EEAE-4F3B-82B0-E8F40376708D}">
      <dsp:nvSpPr>
        <dsp:cNvPr id="0" name=""/>
        <dsp:cNvSpPr/>
      </dsp:nvSpPr>
      <dsp:spPr>
        <a:xfrm>
          <a:off x="7678728" y="2517"/>
          <a:ext cx="2277917" cy="136675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If service is denied in whole or in part, member has </a:t>
          </a:r>
          <a:r>
            <a:rPr lang="en-US" sz="1600" kern="1200" dirty="0">
              <a:solidFill>
                <a:srgbClr val="FF0000"/>
              </a:solidFill>
            </a:rPr>
            <a:t>120 days </a:t>
          </a:r>
          <a:r>
            <a:rPr lang="en-US" sz="1600" kern="1200" dirty="0"/>
            <a:t>to request state fair hearing.</a:t>
          </a:r>
        </a:p>
      </dsp:txBody>
      <dsp:txXfrm>
        <a:off x="7718759" y="42548"/>
        <a:ext cx="2197855" cy="12866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F939C-D0FA-49E1-BADD-07280B7F9243}">
      <dsp:nvSpPr>
        <dsp:cNvPr id="0" name=""/>
        <dsp:cNvSpPr/>
      </dsp:nvSpPr>
      <dsp:spPr>
        <a:xfrm>
          <a:off x="4989" y="967946"/>
          <a:ext cx="2181504" cy="130890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kumimoji="0" lang="en-US" sz="1300" b="0" i="0" u="none" strike="noStrike" kern="1200" cap="none" spc="0" normalizeH="0" baseline="0" noProof="0" dirty="0">
              <a:ln/>
              <a:effectLst/>
              <a:uLnTx/>
              <a:uFillTx/>
              <a:latin typeface="Calibri" panose="020F0502020204030204"/>
              <a:ea typeface="+mn-ea"/>
              <a:cs typeface="+mn-cs"/>
            </a:rPr>
            <a:t>Timeframe for provider to request is determined by MCO provider internal appeal process.</a:t>
          </a:r>
          <a:endParaRPr lang="en-US" sz="1300" kern="1200" dirty="0"/>
        </a:p>
      </dsp:txBody>
      <dsp:txXfrm>
        <a:off x="43325" y="1006282"/>
        <a:ext cx="2104832" cy="1232230"/>
      </dsp:txXfrm>
    </dsp:sp>
    <dsp:sp modelId="{67BFC2A5-1895-43A7-8772-1F95481303EA}">
      <dsp:nvSpPr>
        <dsp:cNvPr id="0" name=""/>
        <dsp:cNvSpPr/>
      </dsp:nvSpPr>
      <dsp:spPr>
        <a:xfrm>
          <a:off x="2378465" y="1351891"/>
          <a:ext cx="462478" cy="54101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78465" y="1460094"/>
        <a:ext cx="323735" cy="324607"/>
      </dsp:txXfrm>
    </dsp:sp>
    <dsp:sp modelId="{B861B02E-78CD-47E7-9C27-BA43F309D6D1}">
      <dsp:nvSpPr>
        <dsp:cNvPr id="0" name=""/>
        <dsp:cNvSpPr/>
      </dsp:nvSpPr>
      <dsp:spPr>
        <a:xfrm>
          <a:off x="3059095" y="967946"/>
          <a:ext cx="2181504" cy="1308902"/>
        </a:xfrm>
        <a:prstGeom prst="roundRect">
          <a:avLst>
            <a:gd name="adj" fmla="val 10000"/>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kumimoji="0" lang="en-US" sz="1300" b="0" i="0" u="none" strike="noStrike" kern="1200" cap="none" spc="0" normalizeH="0" baseline="0" noProof="0" dirty="0">
              <a:ln/>
              <a:effectLst/>
              <a:uLnTx/>
              <a:uFillTx/>
              <a:latin typeface="Calibri" panose="020F0502020204030204"/>
              <a:ea typeface="+mn-ea"/>
              <a:cs typeface="+mn-cs"/>
            </a:rPr>
            <a:t>There is only one provider internal appeal and it applies to prior authorizations, service denials, claim denials, etc.</a:t>
          </a:r>
        </a:p>
      </dsp:txBody>
      <dsp:txXfrm>
        <a:off x="3097431" y="1006282"/>
        <a:ext cx="2104832" cy="1232230"/>
      </dsp:txXfrm>
    </dsp:sp>
    <dsp:sp modelId="{33227E93-3404-4F1D-9A55-742C8C3609E8}">
      <dsp:nvSpPr>
        <dsp:cNvPr id="0" name=""/>
        <dsp:cNvSpPr/>
      </dsp:nvSpPr>
      <dsp:spPr>
        <a:xfrm>
          <a:off x="5432571" y="1351891"/>
          <a:ext cx="462478" cy="541013"/>
        </a:xfrm>
        <a:prstGeom prst="rightArrow">
          <a:avLst>
            <a:gd name="adj1" fmla="val 60000"/>
            <a:gd name="adj2" fmla="val 50000"/>
          </a:avLst>
        </a:prstGeom>
        <a:solidFill>
          <a:schemeClr val="accent5">
            <a:hueOff val="-1351709"/>
            <a:satOff val="-3484"/>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432571" y="1460094"/>
        <a:ext cx="323735" cy="324607"/>
      </dsp:txXfrm>
    </dsp:sp>
    <dsp:sp modelId="{19AF7BE2-EB1F-48FE-9BD0-6A34D9984193}">
      <dsp:nvSpPr>
        <dsp:cNvPr id="0" name=""/>
        <dsp:cNvSpPr/>
      </dsp:nvSpPr>
      <dsp:spPr>
        <a:xfrm>
          <a:off x="6113200" y="967946"/>
          <a:ext cx="2181504" cy="130890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kumimoji="0" lang="en-US" sz="1300" b="0" i="0" u="none" strike="noStrike" kern="1200" cap="none" spc="0" normalizeH="0" baseline="0" noProof="0" dirty="0">
              <a:ln/>
              <a:effectLst/>
              <a:uLnTx/>
              <a:uFillTx/>
              <a:latin typeface="Calibri" panose="020F0502020204030204"/>
              <a:ea typeface="+mn-ea"/>
              <a:cs typeface="+mn-cs"/>
            </a:rPr>
            <a:t>MCO must make an internal appeal decision within </a:t>
          </a:r>
          <a:r>
            <a:rPr kumimoji="0" lang="en-US" sz="1300" b="0" i="0" u="none" strike="noStrike" kern="1200" cap="none" spc="0" normalizeH="0" baseline="0" noProof="0" dirty="0">
              <a:ln/>
              <a:solidFill>
                <a:srgbClr val="FF0000"/>
              </a:solidFill>
              <a:effectLst/>
              <a:uLnTx/>
              <a:uFillTx/>
              <a:latin typeface="Calibri" panose="020F0502020204030204"/>
              <a:ea typeface="+mn-ea"/>
              <a:cs typeface="+mn-cs"/>
            </a:rPr>
            <a:t>30 days</a:t>
          </a:r>
          <a:r>
            <a:rPr kumimoji="0" lang="en-US" sz="1300" b="0" i="0" u="none" strike="noStrike" kern="1200" cap="none" spc="0" normalizeH="0" baseline="0" noProof="0" dirty="0">
              <a:ln/>
              <a:effectLst/>
              <a:uLnTx/>
              <a:uFillTx/>
              <a:latin typeface="Calibri" panose="020F0502020204030204"/>
              <a:ea typeface="+mn-ea"/>
              <a:cs typeface="+mn-cs"/>
            </a:rPr>
            <a:t>.</a:t>
          </a:r>
        </a:p>
      </dsp:txBody>
      <dsp:txXfrm>
        <a:off x="6151536" y="1006282"/>
        <a:ext cx="2104832" cy="1232230"/>
      </dsp:txXfrm>
    </dsp:sp>
    <dsp:sp modelId="{9C81D340-799F-4474-B4CA-C67F8965DAB5}">
      <dsp:nvSpPr>
        <dsp:cNvPr id="0" name=""/>
        <dsp:cNvSpPr/>
      </dsp:nvSpPr>
      <dsp:spPr>
        <a:xfrm>
          <a:off x="8486677" y="1351891"/>
          <a:ext cx="462478" cy="541013"/>
        </a:xfrm>
        <a:prstGeom prst="rightArrow">
          <a:avLst>
            <a:gd name="adj1" fmla="val 60000"/>
            <a:gd name="adj2" fmla="val 50000"/>
          </a:avLst>
        </a:prstGeom>
        <a:solidFill>
          <a:schemeClr val="accent5">
            <a:hueOff val="-2703417"/>
            <a:satOff val="-6968"/>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486677" y="1460094"/>
        <a:ext cx="323735" cy="324607"/>
      </dsp:txXfrm>
    </dsp:sp>
    <dsp:sp modelId="{6976CAF4-2748-4012-A704-9F8A330C3F41}">
      <dsp:nvSpPr>
        <dsp:cNvPr id="0" name=""/>
        <dsp:cNvSpPr/>
      </dsp:nvSpPr>
      <dsp:spPr>
        <a:xfrm>
          <a:off x="9167306" y="967946"/>
          <a:ext cx="2181504" cy="1308902"/>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kumimoji="0" lang="en-US" sz="1300" b="0" i="0" u="none" strike="noStrike" kern="1200" cap="none" spc="0" normalizeH="0" baseline="0" noProof="0" dirty="0">
              <a:ln/>
              <a:effectLst/>
              <a:uLnTx/>
              <a:uFillTx/>
              <a:latin typeface="Calibri" panose="020F0502020204030204"/>
              <a:ea typeface="+mn-ea"/>
              <a:cs typeface="+mn-cs"/>
            </a:rPr>
            <a:t>Peer to peer reviews are not required, but may occur separately from the internal process. This does not affect the 30-day decision requirement.</a:t>
          </a:r>
        </a:p>
      </dsp:txBody>
      <dsp:txXfrm>
        <a:off x="9205642" y="1006282"/>
        <a:ext cx="2104832" cy="1232230"/>
      </dsp:txXfrm>
    </dsp:sp>
    <dsp:sp modelId="{1E966F41-8583-48F3-9837-6F56B5FDC161}">
      <dsp:nvSpPr>
        <dsp:cNvPr id="0" name=""/>
        <dsp:cNvSpPr/>
      </dsp:nvSpPr>
      <dsp:spPr>
        <a:xfrm rot="5400000">
          <a:off x="10026819" y="2429554"/>
          <a:ext cx="462478" cy="541013"/>
        </a:xfrm>
        <a:prstGeom prst="rightArrow">
          <a:avLst>
            <a:gd name="adj1" fmla="val 60000"/>
            <a:gd name="adj2" fmla="val 50000"/>
          </a:avLst>
        </a:prstGeom>
        <a:solidFill>
          <a:schemeClr val="accent5">
            <a:hueOff val="-4055126"/>
            <a:satOff val="-10451"/>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0095755" y="2468822"/>
        <a:ext cx="324607" cy="323735"/>
      </dsp:txXfrm>
    </dsp:sp>
    <dsp:sp modelId="{6F3DD071-DBB3-4FCB-98D5-FDA3C62E858D}">
      <dsp:nvSpPr>
        <dsp:cNvPr id="0" name=""/>
        <dsp:cNvSpPr/>
      </dsp:nvSpPr>
      <dsp:spPr>
        <a:xfrm>
          <a:off x="9167306" y="3149450"/>
          <a:ext cx="2181504" cy="1308902"/>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kumimoji="0" lang="en-US" sz="1300" b="0" i="0" u="none" strike="noStrike" kern="1200" cap="none" spc="0" normalizeH="0" baseline="0" noProof="0" dirty="0">
              <a:ln/>
              <a:effectLst/>
              <a:uLnTx/>
              <a:uFillTx/>
              <a:latin typeface="Calibri" panose="020F0502020204030204"/>
              <a:ea typeface="+mn-ea"/>
              <a:cs typeface="+mn-cs"/>
            </a:rPr>
            <a:t>14 day extensions shall be granted if requested by the MCO or provider.</a:t>
          </a:r>
        </a:p>
      </dsp:txBody>
      <dsp:txXfrm>
        <a:off x="9205642" y="3187786"/>
        <a:ext cx="2104832" cy="1232230"/>
      </dsp:txXfrm>
    </dsp:sp>
    <dsp:sp modelId="{2E96F2F1-6851-4FA8-8EA2-27178A002D34}">
      <dsp:nvSpPr>
        <dsp:cNvPr id="0" name=""/>
        <dsp:cNvSpPr/>
      </dsp:nvSpPr>
      <dsp:spPr>
        <a:xfrm rot="10800000">
          <a:off x="8512855" y="3533395"/>
          <a:ext cx="462478" cy="541013"/>
        </a:xfrm>
        <a:prstGeom prst="rightArrow">
          <a:avLst>
            <a:gd name="adj1" fmla="val 60000"/>
            <a:gd name="adj2" fmla="val 50000"/>
          </a:avLst>
        </a:prstGeom>
        <a:solidFill>
          <a:schemeClr val="accent5">
            <a:hueOff val="-5406834"/>
            <a:satOff val="-1393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8651598" y="3641598"/>
        <a:ext cx="323735" cy="324607"/>
      </dsp:txXfrm>
    </dsp:sp>
    <dsp:sp modelId="{3B9D4A5C-C118-485D-BB78-BB12F66787DD}">
      <dsp:nvSpPr>
        <dsp:cNvPr id="0" name=""/>
        <dsp:cNvSpPr/>
      </dsp:nvSpPr>
      <dsp:spPr>
        <a:xfrm>
          <a:off x="6113200" y="3149450"/>
          <a:ext cx="2181504" cy="1308902"/>
        </a:xfrm>
        <a:prstGeom prst="roundRect">
          <a:avLst>
            <a:gd name="adj" fmla="val 10000"/>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kumimoji="0" lang="en-US" sz="1300" b="1" i="0" u="none" strike="noStrike" kern="1200" cap="none" spc="0" normalizeH="0" baseline="0" noProof="0" dirty="0">
              <a:ln/>
              <a:effectLst/>
              <a:uLnTx/>
              <a:uFillTx/>
              <a:latin typeface="Calibri" panose="020F0502020204030204"/>
              <a:ea typeface="+mn-ea"/>
              <a:cs typeface="+mn-cs"/>
            </a:rPr>
            <a:t>Include all documentation to support the appeal</a:t>
          </a:r>
          <a:r>
            <a:rPr kumimoji="0" lang="en-US" sz="1300" b="0" i="0" u="none" strike="noStrike" kern="1200" cap="none" spc="0" normalizeH="0" baseline="0" noProof="0" dirty="0">
              <a:ln/>
              <a:effectLst/>
              <a:uLnTx/>
              <a:uFillTx/>
              <a:latin typeface="Calibri" panose="020F0502020204030204"/>
              <a:ea typeface="+mn-ea"/>
              <a:cs typeface="+mn-cs"/>
            </a:rPr>
            <a:t>.</a:t>
          </a:r>
        </a:p>
      </dsp:txBody>
      <dsp:txXfrm>
        <a:off x="6151536" y="3187786"/>
        <a:ext cx="2104832" cy="1232230"/>
      </dsp:txXfrm>
    </dsp:sp>
    <dsp:sp modelId="{98CF9301-5D12-46D2-833B-4ADD50FEDA9D}">
      <dsp:nvSpPr>
        <dsp:cNvPr id="0" name=""/>
        <dsp:cNvSpPr/>
      </dsp:nvSpPr>
      <dsp:spPr>
        <a:xfrm rot="10800000">
          <a:off x="5458749" y="3533395"/>
          <a:ext cx="462478" cy="541013"/>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597492" y="3641598"/>
        <a:ext cx="323735" cy="324607"/>
      </dsp:txXfrm>
    </dsp:sp>
    <dsp:sp modelId="{8557B698-C37B-4ED4-AA88-05FFC5A6E7FD}">
      <dsp:nvSpPr>
        <dsp:cNvPr id="0" name=""/>
        <dsp:cNvSpPr/>
      </dsp:nvSpPr>
      <dsp:spPr>
        <a:xfrm>
          <a:off x="3059095" y="3149450"/>
          <a:ext cx="2181504" cy="130890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kumimoji="0" lang="en-US" sz="1300" b="0" i="0" u="none" strike="noStrike" kern="1200" cap="none" spc="0" normalizeH="0" baseline="0" noProof="0" dirty="0">
              <a:ln/>
              <a:effectLst/>
              <a:uLnTx/>
              <a:uFillTx/>
              <a:latin typeface="Calibri" panose="020F0502020204030204"/>
              <a:ea typeface="+mn-ea"/>
              <a:cs typeface="+mn-cs"/>
            </a:rPr>
            <a:t>Upon receipt of the final internal appeal decision, providers have </a:t>
          </a:r>
          <a:r>
            <a:rPr kumimoji="0" lang="en-US" sz="1300" b="0" i="0" u="none" strike="noStrike" kern="1200" cap="none" spc="0" normalizeH="0" baseline="0" noProof="0" dirty="0">
              <a:ln/>
              <a:solidFill>
                <a:srgbClr val="FF0000"/>
              </a:solidFill>
              <a:effectLst/>
              <a:uLnTx/>
              <a:uFillTx/>
              <a:latin typeface="Calibri" panose="020F0502020204030204"/>
              <a:ea typeface="+mn-ea"/>
              <a:cs typeface="+mn-cs"/>
            </a:rPr>
            <a:t>60 days</a:t>
          </a:r>
          <a:r>
            <a:rPr kumimoji="0" lang="en-US" sz="1300" b="0" i="0" u="none" strike="noStrike" kern="1200" cap="none" spc="0" normalizeH="0" baseline="0" noProof="0" dirty="0">
              <a:ln/>
              <a:effectLst/>
              <a:uLnTx/>
              <a:uFillTx/>
              <a:latin typeface="Calibri" panose="020F0502020204030204"/>
              <a:ea typeface="+mn-ea"/>
              <a:cs typeface="+mn-cs"/>
            </a:rPr>
            <a:t> to request an </a:t>
          </a:r>
          <a:r>
            <a:rPr kumimoji="0" lang="en-US" sz="1300" b="1" i="0" u="none" strike="noStrike" kern="1200" cap="none" spc="0" normalizeH="0" baseline="0" noProof="0" dirty="0">
              <a:ln/>
              <a:effectLst/>
              <a:uLnTx/>
              <a:uFillTx/>
              <a:latin typeface="Calibri" panose="020F0502020204030204"/>
              <a:ea typeface="+mn-ea"/>
              <a:cs typeface="+mn-cs"/>
            </a:rPr>
            <a:t>External Independent Third-Party Review</a:t>
          </a:r>
        </a:p>
      </dsp:txBody>
      <dsp:txXfrm>
        <a:off x="3097431" y="3187786"/>
        <a:ext cx="2104832" cy="12322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CA035-D417-4E87-BF82-8C39C329721C}"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27D1CB-68F0-4B9D-BE08-8177BE8E8652}" type="slidenum">
              <a:rPr lang="en-US" smtClean="0"/>
              <a:t>‹#›</a:t>
            </a:fld>
            <a:endParaRPr lang="en-US"/>
          </a:p>
        </p:txBody>
      </p:sp>
    </p:spTree>
    <p:extLst>
      <p:ext uri="{BB962C8B-B14F-4D97-AF65-F5344CB8AC3E}">
        <p14:creationId xmlns:p14="http://schemas.microsoft.com/office/powerpoint/2010/main" val="76588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28837-09F7-4BB9-B3CB-A3E1E67FB81B}" type="slidenum">
              <a:rPr lang="en-US" smtClean="0"/>
              <a:t>13</a:t>
            </a:fld>
            <a:endParaRPr lang="en-US" dirty="0"/>
          </a:p>
        </p:txBody>
      </p:sp>
    </p:spTree>
    <p:extLst>
      <p:ext uri="{BB962C8B-B14F-4D97-AF65-F5344CB8AC3E}">
        <p14:creationId xmlns:p14="http://schemas.microsoft.com/office/powerpoint/2010/main" val="963772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65" marR="341630" indent="0">
              <a:spcBef>
                <a:spcPts val="100"/>
              </a:spcBef>
              <a:spcAft>
                <a:spcPts val="600"/>
              </a:spcAft>
              <a:buFont typeface="Arial"/>
              <a:buNone/>
              <a:tabLst>
                <a:tab pos="299720" algn="l"/>
              </a:tabLst>
              <a:defRPr/>
            </a:pPr>
            <a:r>
              <a:rPr lang="en-US" sz="2000" b="1" dirty="0">
                <a:ea typeface="Calibri" panose="020F0502020204030204" pitchFamily="34" charset="0"/>
                <a:cs typeface="Times New Roman" panose="02020603050405020304" pitchFamily="18" charset="0"/>
              </a:rPr>
              <a:t>Reentry Section 1115:</a:t>
            </a:r>
          </a:p>
          <a:p>
            <a:pPr marL="469265" marR="341630" lvl="1" indent="0">
              <a:spcBef>
                <a:spcPts val="100"/>
              </a:spcBef>
              <a:spcAft>
                <a:spcPts val="600"/>
              </a:spcAft>
              <a:buFont typeface="Arial"/>
              <a:buNone/>
              <a:tabLst>
                <a:tab pos="299720" algn="l"/>
              </a:tabLst>
              <a:defRPr/>
            </a:pPr>
            <a:r>
              <a:rPr lang="en-US" sz="1600" dirty="0">
                <a:ea typeface="Calibri" panose="020F0502020204030204" pitchFamily="34" charset="0"/>
                <a:cs typeface="Times New Roman" panose="02020603050405020304" pitchFamily="18" charset="0"/>
              </a:rPr>
              <a:t>Medicaid coverage for certain transitional services to identified individuals who are soon-to-be former inmates of designated public institution to ensure continuity of health care coverage pre- and post-release and facilitate warm linkages to medical and behavioral health services upon release.</a:t>
            </a:r>
            <a:endParaRPr lang="en-US" sz="1800" b="1" spc="-15" dirty="0">
              <a:solidFill>
                <a:prstClr val="black"/>
              </a:solidFill>
              <a:cs typeface="Calibri"/>
            </a:endParaRPr>
          </a:p>
          <a:p>
            <a:pPr marL="297815" marR="341630" indent="-285750">
              <a:spcBef>
                <a:spcPts val="100"/>
              </a:spcBef>
              <a:buSzPct val="80000"/>
              <a:tabLst>
                <a:tab pos="299720" algn="l"/>
              </a:tabLst>
              <a:defRPr/>
            </a:pPr>
            <a:endParaRPr lang="en-US" sz="2000" b="1" spc="-15" dirty="0">
              <a:solidFill>
                <a:prstClr val="black"/>
              </a:solidFill>
              <a:cs typeface="Calibri"/>
            </a:endParaRPr>
          </a:p>
          <a:p>
            <a:pPr marL="297815" marR="341630" indent="-285750">
              <a:spcBef>
                <a:spcPts val="100"/>
              </a:spcBef>
              <a:buSzPct val="80000"/>
              <a:tabLst>
                <a:tab pos="299720" algn="l"/>
              </a:tabLst>
              <a:defRPr/>
            </a:pPr>
            <a:r>
              <a:rPr lang="en-US" sz="2000" b="1" spc="-15" dirty="0">
                <a:solidFill>
                  <a:prstClr val="black"/>
                </a:solidFill>
                <a:cs typeface="Calibri"/>
              </a:rPr>
              <a:t>Substance Use Disorder (SUD) Section 1115:</a:t>
            </a:r>
          </a:p>
          <a:p>
            <a:pPr marL="755015" marR="341630" lvl="1" indent="-285750">
              <a:spcBef>
                <a:spcPts val="100"/>
              </a:spcBef>
              <a:buSzPct val="80000"/>
              <a:tabLst>
                <a:tab pos="299720" algn="l"/>
              </a:tabLst>
              <a:defRPr/>
            </a:pPr>
            <a:r>
              <a:rPr lang="en-US" sz="1600" spc="-15" dirty="0">
                <a:solidFill>
                  <a:prstClr val="black"/>
                </a:solidFill>
                <a:cs typeface="Calibri"/>
              </a:rPr>
              <a:t>Allows reimbursement for SUD residential treatment as a statewide average length of stay of 30 days, and</a:t>
            </a:r>
          </a:p>
          <a:p>
            <a:pPr marL="755015" marR="341630" lvl="1" indent="-285750">
              <a:spcBef>
                <a:spcPts val="100"/>
              </a:spcBef>
              <a:buSzPct val="80000"/>
              <a:tabLst>
                <a:tab pos="299720" algn="l"/>
              </a:tabLst>
              <a:defRPr/>
            </a:pPr>
            <a:r>
              <a:rPr lang="en-US" sz="1600" spc="-15" dirty="0">
                <a:solidFill>
                  <a:prstClr val="black"/>
                </a:solidFill>
                <a:cs typeface="Calibri"/>
              </a:rPr>
              <a:t>Waives the </a:t>
            </a:r>
            <a:r>
              <a:rPr lang="en-US" sz="1600" spc="-15" dirty="0">
                <a:solidFill>
                  <a:prstClr val="black"/>
                </a:solidFill>
                <a:cs typeface="Arial" panose="020B0604020202020204" pitchFamily="34" charset="0"/>
              </a:rPr>
              <a:t>I</a:t>
            </a:r>
            <a:r>
              <a:rPr lang="en-US" sz="1600" dirty="0">
                <a:ea typeface="Calibri" panose="020F0502020204030204" pitchFamily="34" charset="0"/>
                <a:cs typeface="Arial" panose="020B0604020202020204" pitchFamily="34" charset="0"/>
              </a:rPr>
              <a:t>nstitution for Mental Disease (IMD)</a:t>
            </a:r>
            <a:r>
              <a:rPr lang="en-US" sz="1600" spc="-15" dirty="0">
                <a:solidFill>
                  <a:prstClr val="black"/>
                </a:solidFill>
                <a:cs typeface="Calibri"/>
              </a:rPr>
              <a:t> Exclusion to allow reimbursement for up to 96 beds​ for programs that meet qualifications and standards required under Demonstration milestones.</a:t>
            </a:r>
          </a:p>
          <a:p>
            <a:pPr marL="12065" marR="341630">
              <a:spcBef>
                <a:spcPts val="100"/>
              </a:spcBef>
              <a:buSzPct val="80000"/>
              <a:tabLst>
                <a:tab pos="299720" algn="l"/>
              </a:tabLst>
              <a:defRPr/>
            </a:pPr>
            <a:endParaRPr lang="en-US" sz="1100" b="1" spc="-15" dirty="0">
              <a:solidFill>
                <a:prstClr val="black"/>
              </a:solidFill>
              <a:cs typeface="Calibri"/>
            </a:endParaRPr>
          </a:p>
          <a:p>
            <a:pPr marL="354965" marR="341630" indent="-342900">
              <a:spcBef>
                <a:spcPts val="100"/>
              </a:spcBef>
              <a:buSzPct val="80000"/>
              <a:tabLst>
                <a:tab pos="299720" algn="l"/>
              </a:tabLst>
              <a:defRPr/>
            </a:pPr>
            <a:r>
              <a:rPr lang="en-US" sz="2000" b="1" spc="-15" dirty="0">
                <a:solidFill>
                  <a:prstClr val="black"/>
                </a:solidFill>
                <a:cs typeface="Calibri"/>
              </a:rPr>
              <a:t>Eligibility for out of state former foster care youth (FFCY):</a:t>
            </a:r>
          </a:p>
          <a:p>
            <a:pPr marL="812165" marR="341630" lvl="1" indent="-342900">
              <a:spcBef>
                <a:spcPts val="100"/>
              </a:spcBef>
              <a:buSzPct val="80000"/>
              <a:tabLst>
                <a:tab pos="299720" algn="l"/>
              </a:tabLst>
              <a:defRPr/>
            </a:pPr>
            <a:r>
              <a:rPr lang="en-US" sz="1600" spc="-15" dirty="0">
                <a:solidFill>
                  <a:prstClr val="black"/>
                </a:solidFill>
                <a:cs typeface="Calibri"/>
              </a:rPr>
              <a:t>Extends Medicaid eligibility to FFCY aged 18 to 26, and who were in foster care under the responsibility of another state.</a:t>
            </a:r>
          </a:p>
          <a:p>
            <a:pPr marL="12065" marR="341630" lvl="0">
              <a:spcBef>
                <a:spcPts val="100"/>
              </a:spcBef>
              <a:tabLst>
                <a:tab pos="299720" algn="l"/>
              </a:tabLst>
              <a:defRPr/>
            </a:pPr>
            <a:endParaRPr lang="en-US" sz="1400" spc="-15" dirty="0">
              <a:solidFill>
                <a:prstClr val="black"/>
              </a:solidFill>
              <a:cs typeface="Calibri"/>
            </a:endParaRPr>
          </a:p>
          <a:p>
            <a:pPr marL="12065" marR="341630">
              <a:spcBef>
                <a:spcPts val="100"/>
              </a:spcBef>
              <a:spcAft>
                <a:spcPts val="600"/>
              </a:spcAft>
              <a:tabLst>
                <a:tab pos="299720" algn="l"/>
              </a:tabLst>
              <a:defRPr/>
            </a:pPr>
            <a:r>
              <a:rPr lang="en-US" b="1" spc="-15" dirty="0">
                <a:solidFill>
                  <a:prstClr val="black"/>
                </a:solidFill>
                <a:cs typeface="Calibri"/>
              </a:rPr>
              <a:t>Serious Mental Illness (SMI) Section 1115 </a:t>
            </a:r>
          </a:p>
          <a:p>
            <a:pPr marL="469265" marR="341630" lvl="1" indent="0">
              <a:spcBef>
                <a:spcPts val="100"/>
              </a:spcBef>
              <a:spcAft>
                <a:spcPts val="600"/>
              </a:spcAft>
              <a:buFont typeface="Arial"/>
              <a:buNone/>
              <a:tabLst>
                <a:tab pos="299720" algn="l"/>
              </a:tabLst>
              <a:defRPr/>
            </a:pPr>
            <a:r>
              <a:rPr lang="en-US" sz="1600" dirty="0">
                <a:ea typeface="Calibri" panose="020F0502020204030204" pitchFamily="34" charset="0"/>
                <a:cs typeface="Arial" panose="020B0604020202020204" pitchFamily="34" charset="0"/>
              </a:rPr>
              <a:t>Reimburse medically necessary short-term, defined as a state-wide average length of stay no longer than 30 days, inpatient treatment services within settings that qualify as IMDs for adults with serious mental illness (SMI).</a:t>
            </a:r>
            <a:endParaRPr lang="en-US" sz="1600" spc="-15" dirty="0">
              <a:solidFill>
                <a:prstClr val="black"/>
              </a:solidFill>
              <a:cs typeface="Calibri"/>
            </a:endParaRPr>
          </a:p>
          <a:p>
            <a:pPr marL="12065" marR="341630">
              <a:spcBef>
                <a:spcPts val="100"/>
              </a:spcBef>
              <a:spcAft>
                <a:spcPts val="600"/>
              </a:spcAft>
              <a:tabLst>
                <a:tab pos="299720" algn="l"/>
              </a:tabLst>
              <a:defRPr/>
            </a:pPr>
            <a:endParaRPr lang="en-US" sz="1600" b="1" spc="-15" dirty="0">
              <a:solidFill>
                <a:prstClr val="black"/>
              </a:solidFill>
              <a:cs typeface="Calibri"/>
            </a:endParaRPr>
          </a:p>
          <a:p>
            <a:pPr marL="12065" marR="341630">
              <a:spcBef>
                <a:spcPts val="100"/>
              </a:spcBef>
              <a:spcAft>
                <a:spcPts val="600"/>
              </a:spcAft>
              <a:tabLst>
                <a:tab pos="299720" algn="l"/>
              </a:tabLst>
              <a:defRPr/>
            </a:pPr>
            <a:r>
              <a:rPr lang="en-US" b="1" spc="-15" dirty="0">
                <a:solidFill>
                  <a:prstClr val="black"/>
                </a:solidFill>
                <a:cs typeface="Calibri"/>
              </a:rPr>
              <a:t>Recuperative Care Pilot</a:t>
            </a:r>
          </a:p>
          <a:p>
            <a:pPr marL="469265" marR="341630" lvl="1" indent="0">
              <a:spcBef>
                <a:spcPts val="100"/>
              </a:spcBef>
              <a:spcAft>
                <a:spcPts val="600"/>
              </a:spcAft>
              <a:buFont typeface="Arial"/>
              <a:buNone/>
              <a:tabLst>
                <a:tab pos="299720" algn="l"/>
              </a:tabLst>
              <a:defRPr/>
            </a:pPr>
            <a:r>
              <a:rPr lang="en-US" sz="1600" dirty="0">
                <a:ea typeface="Calibri" panose="020F0502020204030204" pitchFamily="34" charset="0"/>
                <a:cs typeface="Arial" panose="020B0604020202020204" pitchFamily="34" charset="0"/>
              </a:rPr>
              <a:t>Request authority to reimburse for recuperative care services, also known as medical respite care, to adult beneficiaries who are homeless or at risk of homelessness requiring additional medical support and care coordination following a hospital stay.</a:t>
            </a:r>
            <a:endParaRPr lang="en-US" sz="1600" spc="-15" dirty="0">
              <a:solidFill>
                <a:prstClr val="black"/>
              </a:solidFill>
              <a:cs typeface="Calibri"/>
            </a:endParaRPr>
          </a:p>
          <a:p>
            <a:pPr marL="12065" marR="341630">
              <a:spcBef>
                <a:spcPts val="100"/>
              </a:spcBef>
              <a:spcAft>
                <a:spcPts val="600"/>
              </a:spcAft>
              <a:tabLst>
                <a:tab pos="299720" algn="l"/>
              </a:tabLst>
              <a:defRPr/>
            </a:pPr>
            <a:endParaRPr lang="en-US" sz="1600" b="1" spc="-15" dirty="0">
              <a:solidFill>
                <a:prstClr val="black"/>
              </a:solidFill>
              <a:cs typeface="Calibri"/>
            </a:endParaRPr>
          </a:p>
          <a:p>
            <a:pPr marL="12065" marR="341630">
              <a:spcBef>
                <a:spcPts val="100"/>
              </a:spcBef>
              <a:spcAft>
                <a:spcPts val="600"/>
              </a:spcAft>
              <a:tabLst>
                <a:tab pos="299720" algn="l"/>
              </a:tabLst>
              <a:defRPr/>
            </a:pPr>
            <a:r>
              <a:rPr lang="en-US" b="1" spc="-15" dirty="0">
                <a:solidFill>
                  <a:prstClr val="black"/>
                </a:solidFill>
                <a:cs typeface="Calibri"/>
              </a:rPr>
              <a:t>Recovery Residence Support Service (RRSS) </a:t>
            </a:r>
          </a:p>
          <a:p>
            <a:pPr marL="469265" marR="341630" lvl="1" indent="0">
              <a:spcBef>
                <a:spcPts val="100"/>
              </a:spcBef>
              <a:spcAft>
                <a:spcPts val="600"/>
              </a:spcAft>
              <a:buFont typeface="Arial"/>
              <a:buNone/>
              <a:tabLst>
                <a:tab pos="299720" algn="l"/>
              </a:tabLst>
              <a:defRPr/>
            </a:pPr>
            <a:r>
              <a:rPr lang="en-US" sz="1600" dirty="0">
                <a:ea typeface="Calibri" panose="020F0502020204030204" pitchFamily="34" charset="0"/>
              </a:rPr>
              <a:t>Request authority to reimburse up to 90 days for Recovery Residence Support Services (RRSS) for eligible adults with an SUD who are soon-to-be former inmates of designated public institution or participating in the Kentucky Behavioral Health Conditional Dismissal Program.</a:t>
            </a:r>
            <a:endParaRPr lang="en-US" sz="1600" spc="-15" dirty="0">
              <a:solidFill>
                <a:prstClr val="black"/>
              </a:solidFill>
              <a:cs typeface="Calibri"/>
            </a:endParaRPr>
          </a:p>
          <a:p>
            <a:pPr marL="12065" marR="341630" lvl="0">
              <a:spcBef>
                <a:spcPts val="100"/>
              </a:spcBef>
              <a:tabLst>
                <a:tab pos="299720" algn="l"/>
              </a:tabLst>
              <a:defRPr/>
            </a:pPr>
            <a:endParaRPr lang="en-US" sz="1400" spc="-15" dirty="0">
              <a:solidFill>
                <a:prstClr val="black"/>
              </a:solidFill>
              <a:cs typeface="Calibri"/>
            </a:endParaRPr>
          </a:p>
        </p:txBody>
      </p:sp>
      <p:sp>
        <p:nvSpPr>
          <p:cNvPr id="4" name="Slide Number Placeholder 3"/>
          <p:cNvSpPr>
            <a:spLocks noGrp="1"/>
          </p:cNvSpPr>
          <p:nvPr>
            <p:ph type="sldNum" sz="quarter" idx="5"/>
          </p:nvPr>
        </p:nvSpPr>
        <p:spPr/>
        <p:txBody>
          <a:bodyPr/>
          <a:lstStyle/>
          <a:p>
            <a:fld id="{EF2E91F5-E9B4-4FC1-B218-CF2B209295CE}" type="slidenum">
              <a:rPr lang="en-US" smtClean="0"/>
              <a:t>38</a:t>
            </a:fld>
            <a:endParaRPr lang="en-US" dirty="0"/>
          </a:p>
        </p:txBody>
      </p:sp>
    </p:spTree>
    <p:extLst>
      <p:ext uri="{BB962C8B-B14F-4D97-AF65-F5344CB8AC3E}">
        <p14:creationId xmlns:p14="http://schemas.microsoft.com/office/powerpoint/2010/main" val="1473310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2E91F5-E9B4-4FC1-B218-CF2B209295CE}" type="slidenum">
              <a:rPr lang="en-US" smtClean="0"/>
              <a:t>39</a:t>
            </a:fld>
            <a:endParaRPr lang="en-US" dirty="0"/>
          </a:p>
        </p:txBody>
      </p:sp>
    </p:spTree>
    <p:extLst>
      <p:ext uri="{BB962C8B-B14F-4D97-AF65-F5344CB8AC3E}">
        <p14:creationId xmlns:p14="http://schemas.microsoft.com/office/powerpoint/2010/main" val="3530268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2E91F5-E9B4-4FC1-B218-CF2B209295CE}" type="slidenum">
              <a:rPr lang="en-US" smtClean="0"/>
              <a:t>40</a:t>
            </a:fld>
            <a:endParaRPr lang="en-US" dirty="0"/>
          </a:p>
        </p:txBody>
      </p:sp>
    </p:spTree>
    <p:extLst>
      <p:ext uri="{BB962C8B-B14F-4D97-AF65-F5344CB8AC3E}">
        <p14:creationId xmlns:p14="http://schemas.microsoft.com/office/powerpoint/2010/main" val="2124356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entury Gothic" panose="020B0502020202020204" pitchFamily="34" charset="0"/>
                <a:cs typeface="Arial" panose="020B0604020202020204" pitchFamily="34" charset="0"/>
              </a:rPr>
              <a:t>Project Purpose: </a:t>
            </a:r>
            <a:r>
              <a:rPr lang="en-US" dirty="0">
                <a:latin typeface="Century Gothic" panose="020B0502020202020204" pitchFamily="34" charset="0"/>
              </a:rPr>
              <a:t>Kentucky’s statewide behavioral health needs assessment provides a comprehensive overview of the current behavioral health landscape and highlights critical areas of opportunity. The needs assessment helps to:</a:t>
            </a:r>
          </a:p>
          <a:p>
            <a:endParaRPr lang="en-US" dirty="0"/>
          </a:p>
        </p:txBody>
      </p:sp>
      <p:sp>
        <p:nvSpPr>
          <p:cNvPr id="4" name="Slide Number Placeholder 3"/>
          <p:cNvSpPr>
            <a:spLocks noGrp="1"/>
          </p:cNvSpPr>
          <p:nvPr>
            <p:ph type="sldNum" sz="quarter" idx="5"/>
          </p:nvPr>
        </p:nvSpPr>
        <p:spPr/>
        <p:txBody>
          <a:bodyPr/>
          <a:lstStyle/>
          <a:p>
            <a:fld id="{EF2E91F5-E9B4-4FC1-B218-CF2B209295CE}" type="slidenum">
              <a:rPr lang="en-US" smtClean="0"/>
              <a:t>41</a:t>
            </a:fld>
            <a:endParaRPr lang="en-US" dirty="0"/>
          </a:p>
        </p:txBody>
      </p:sp>
    </p:spTree>
    <p:extLst>
      <p:ext uri="{BB962C8B-B14F-4D97-AF65-F5344CB8AC3E}">
        <p14:creationId xmlns:p14="http://schemas.microsoft.com/office/powerpoint/2010/main" val="2433250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496ABA0-4FE6-FD16-C97F-8632F55F70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C6B4C0A3-2A02-CEC6-6FED-455AC5F32E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6388" name="Slide Number Placeholder 3">
            <a:extLst>
              <a:ext uri="{FF2B5EF4-FFF2-40B4-BE49-F238E27FC236}">
                <a16:creationId xmlns:a16="http://schemas.microsoft.com/office/drawing/2014/main" id="{95AC7848-FC66-1046-6B19-579436CD4B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597D355-80AF-4DB2-AE16-ACE5B25C7CD3}" type="slidenum">
              <a:rPr lang="en-US" altLang="en-US"/>
              <a:pPr/>
              <a:t>15</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EF4418-6BD9-43C9-D149-8BEB4C39BE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92E5B3AB-8074-535B-AE02-0932CAA024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8436" name="Footer Placeholder 3">
            <a:extLst>
              <a:ext uri="{FF2B5EF4-FFF2-40B4-BE49-F238E27FC236}">
                <a16:creationId xmlns:a16="http://schemas.microsoft.com/office/drawing/2014/main" id="{2FEC10A8-C235-DD07-59F5-1508BDF52D59}"/>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dirty="0"/>
          </a:p>
        </p:txBody>
      </p:sp>
      <p:sp>
        <p:nvSpPr>
          <p:cNvPr id="18437" name="Slide Number Placeholder 4">
            <a:extLst>
              <a:ext uri="{FF2B5EF4-FFF2-40B4-BE49-F238E27FC236}">
                <a16:creationId xmlns:a16="http://schemas.microsoft.com/office/drawing/2014/main" id="{7561715B-DA9D-1039-565C-D8619D2F1D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6E3E7AD-58CD-4A21-B5DC-EA94BD328762}" type="slidenum">
              <a:rPr lang="en-US" altLang="en-US"/>
              <a:pPr/>
              <a:t>17</a:t>
            </a:fld>
            <a:endParaRPr lang="en-US" altLang="en-US" dirty="0"/>
          </a:p>
        </p:txBody>
      </p:sp>
    </p:spTree>
    <p:extLst>
      <p:ext uri="{BB962C8B-B14F-4D97-AF65-F5344CB8AC3E}">
        <p14:creationId xmlns:p14="http://schemas.microsoft.com/office/powerpoint/2010/main" val="629726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EF4418-6BD9-43C9-D149-8BEB4C39BE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92E5B3AB-8074-535B-AE02-0932CAA024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8436" name="Footer Placeholder 3">
            <a:extLst>
              <a:ext uri="{FF2B5EF4-FFF2-40B4-BE49-F238E27FC236}">
                <a16:creationId xmlns:a16="http://schemas.microsoft.com/office/drawing/2014/main" id="{2FEC10A8-C235-DD07-59F5-1508BDF52D59}"/>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dirty="0"/>
          </a:p>
        </p:txBody>
      </p:sp>
      <p:sp>
        <p:nvSpPr>
          <p:cNvPr id="18437" name="Slide Number Placeholder 4">
            <a:extLst>
              <a:ext uri="{FF2B5EF4-FFF2-40B4-BE49-F238E27FC236}">
                <a16:creationId xmlns:a16="http://schemas.microsoft.com/office/drawing/2014/main" id="{7561715B-DA9D-1039-565C-D8619D2F1D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6E3E7AD-58CD-4A21-B5DC-EA94BD328762}" type="slidenum">
              <a:rPr lang="en-US" altLang="en-US"/>
              <a:pPr/>
              <a:t>18</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8E22204-F7B4-35A8-064F-A35CFF93D2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9574D6F-58DC-E3BA-F295-F7255207E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0484" name="Slide Number Placeholder 3">
            <a:extLst>
              <a:ext uri="{FF2B5EF4-FFF2-40B4-BE49-F238E27FC236}">
                <a16:creationId xmlns:a16="http://schemas.microsoft.com/office/drawing/2014/main" id="{E52E1DA5-4073-E8D0-0174-170615DB4D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324D57E-A196-4AE4-8F69-499B19F4A18C}" type="slidenum">
              <a:rPr lang="en-US" altLang="en-US"/>
              <a:pPr/>
              <a:t>19</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Children have specific renewal requirements – KY focusing heavily on this population and ongoing outreach</a:t>
            </a:r>
          </a:p>
          <a:p>
            <a:r>
              <a:rPr lang="en-US" dirty="0"/>
              <a:t>Respond even if you think you are not eligible</a:t>
            </a:r>
          </a:p>
          <a:p>
            <a:r>
              <a:rPr lang="en-US" dirty="0"/>
              <a:t>Main importance is getting individuals to respond/act</a:t>
            </a:r>
          </a:p>
        </p:txBody>
      </p:sp>
      <p:sp>
        <p:nvSpPr>
          <p:cNvPr id="4" name="Slide Number Placeholder 3"/>
          <p:cNvSpPr>
            <a:spLocks noGrp="1"/>
          </p:cNvSpPr>
          <p:nvPr>
            <p:ph type="sldNum" sz="quarter" idx="5"/>
          </p:nvPr>
        </p:nvSpPr>
        <p:spPr/>
        <p:txBody>
          <a:bodyPr/>
          <a:lstStyle/>
          <a:p>
            <a:fld id="{28628837-09F7-4BB9-B3CB-A3E1E67FB81B}" type="slidenum">
              <a:rPr lang="en-US" smtClean="0"/>
              <a:t>22</a:t>
            </a:fld>
            <a:endParaRPr lang="en-US"/>
          </a:p>
        </p:txBody>
      </p:sp>
    </p:spTree>
    <p:extLst>
      <p:ext uri="{BB962C8B-B14F-4D97-AF65-F5344CB8AC3E}">
        <p14:creationId xmlns:p14="http://schemas.microsoft.com/office/powerpoint/2010/main" val="1365035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Implementation Plan Due to CMS 10/30</a:t>
            </a:r>
            <a:endParaRPr lang="en-US" sz="11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Completed stakeholder engagement early this month to support mapping of current state and identify needs/gaps </a:t>
            </a:r>
            <a:endParaRPr lang="en-US" sz="110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This included focus groups, interviews, data requests and working sessions with:</a:t>
            </a:r>
            <a:endParaRPr lang="en-US" sz="1100" dirty="0">
              <a:effectLst/>
              <a:latin typeface="Calibri" panose="020F0502020204030204" pitchFamily="34" charset="0"/>
              <a:ea typeface="Calibri" panose="020F0502020204030204" pitchFamily="34" charset="0"/>
            </a:endParaRPr>
          </a:p>
          <a:p>
            <a:pPr marL="1143000" marR="0" lvl="2" indent="-228600">
              <a:lnSpc>
                <a:spcPct val="105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Individuals with lived experience </a:t>
            </a:r>
            <a:endParaRPr lang="en-US" sz="1100" dirty="0">
              <a:effectLst/>
              <a:latin typeface="Calibri" panose="020F0502020204030204" pitchFamily="34" charset="0"/>
              <a:ea typeface="Calibri" panose="020F0502020204030204" pitchFamily="34" charset="0"/>
            </a:endParaRPr>
          </a:p>
          <a:p>
            <a:pPr marL="1143000" marR="0" lvl="2" indent="-228600">
              <a:lnSpc>
                <a:spcPct val="105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providers </a:t>
            </a:r>
            <a:endParaRPr lang="en-US" sz="1100" dirty="0">
              <a:effectLst/>
              <a:latin typeface="Calibri" panose="020F0502020204030204" pitchFamily="34" charset="0"/>
              <a:ea typeface="Calibri" panose="020F0502020204030204" pitchFamily="34" charset="0"/>
            </a:endParaRPr>
          </a:p>
          <a:p>
            <a:pPr marL="1143000" marR="0" lvl="2" indent="-228600">
              <a:lnSpc>
                <a:spcPct val="105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MAT Providers</a:t>
            </a:r>
            <a:endParaRPr lang="en-US" sz="1100" dirty="0">
              <a:effectLst/>
              <a:latin typeface="Calibri" panose="020F0502020204030204" pitchFamily="34" charset="0"/>
              <a:ea typeface="Calibri" panose="020F0502020204030204" pitchFamily="34" charset="0"/>
            </a:endParaRPr>
          </a:p>
          <a:p>
            <a:pPr marL="1143000" marR="0" lvl="2" indent="-228600">
              <a:lnSpc>
                <a:spcPct val="105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Primary care provider </a:t>
            </a:r>
            <a:endParaRPr lang="en-US" sz="1100" dirty="0">
              <a:effectLst/>
              <a:latin typeface="Calibri" panose="020F0502020204030204" pitchFamily="34" charset="0"/>
              <a:ea typeface="Calibri" panose="020F0502020204030204" pitchFamily="34" charset="0"/>
            </a:endParaRPr>
          </a:p>
          <a:p>
            <a:pPr marL="1143000" marR="0" lvl="2" indent="-228600">
              <a:lnSpc>
                <a:spcPct val="105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State agencies including DPH, AOC, DAIL, DCBS, MCOs</a:t>
            </a:r>
            <a:endParaRPr lang="en-US" sz="11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Currently reviewing complete GAP analysis and current state assessment which will drive next steps toward identifying action steps </a:t>
            </a:r>
            <a:endParaRPr lang="en-US" sz="11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The implementation plan will still be somewhat high-level, we will continue work regarding the finer details of implementation while CMS is reviewing the plan </a:t>
            </a:r>
          </a:p>
          <a:p>
            <a:pPr marL="342900" marR="0" lvl="0" indent="-342900">
              <a:lnSpc>
                <a:spcPct val="105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ACRES Advisory Committee meeting last week to provide preliminary GAP Analysis findings</a:t>
            </a:r>
            <a:endParaRPr lang="en-US" sz="11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CORE Team is meeting bi-weekly and will begin discussing some of the key decision points</a:t>
            </a:r>
            <a:endParaRPr lang="en-US" sz="11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Weekly Workgroups with DOC and DJJ </a:t>
            </a:r>
            <a:endParaRPr lang="en-US" sz="11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Following implementation plan submission, monitoring protocols are due 11/29 and the evaluation design and reinvestment plan due 12/29</a:t>
            </a: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F21BB0-121E-458B-8FC3-EE1EC39AC1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044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2E91F5-E9B4-4FC1-B218-CF2B209295CE}" type="slidenum">
              <a:rPr lang="en-US" smtClean="0"/>
              <a:t>26</a:t>
            </a:fld>
            <a:endParaRPr lang="en-US" dirty="0"/>
          </a:p>
        </p:txBody>
      </p:sp>
    </p:spTree>
    <p:extLst>
      <p:ext uri="{BB962C8B-B14F-4D97-AF65-F5344CB8AC3E}">
        <p14:creationId xmlns:p14="http://schemas.microsoft.com/office/powerpoint/2010/main" val="2504173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65" marR="341630" indent="0">
              <a:spcBef>
                <a:spcPts val="100"/>
              </a:spcBef>
              <a:spcAft>
                <a:spcPts val="600"/>
              </a:spcAft>
              <a:buFont typeface="Arial"/>
              <a:buNone/>
              <a:tabLst>
                <a:tab pos="299720" algn="l"/>
              </a:tabLst>
              <a:defRPr/>
            </a:pPr>
            <a:r>
              <a:rPr lang="en-US" sz="2000" b="1" dirty="0">
                <a:ea typeface="Calibri" panose="020F0502020204030204" pitchFamily="34" charset="0"/>
                <a:cs typeface="Times New Roman" panose="02020603050405020304" pitchFamily="18" charset="0"/>
              </a:rPr>
              <a:t>Reentry Section 1115:</a:t>
            </a:r>
          </a:p>
          <a:p>
            <a:pPr marL="469265" marR="341630" lvl="1" indent="0">
              <a:spcBef>
                <a:spcPts val="100"/>
              </a:spcBef>
              <a:spcAft>
                <a:spcPts val="600"/>
              </a:spcAft>
              <a:buFont typeface="Arial"/>
              <a:buNone/>
              <a:tabLst>
                <a:tab pos="299720" algn="l"/>
              </a:tabLst>
              <a:defRPr/>
            </a:pPr>
            <a:r>
              <a:rPr lang="en-US" sz="1600" dirty="0">
                <a:ea typeface="Calibri" panose="020F0502020204030204" pitchFamily="34" charset="0"/>
                <a:cs typeface="Times New Roman" panose="02020603050405020304" pitchFamily="18" charset="0"/>
              </a:rPr>
              <a:t>Medicaid coverage for certain transitional services to identified individuals who are soon-to-be former inmates of designated public institution to ensure continuity of health care coverage pre- and post-release and facilitate warm linkages to medical and behavioral health services upon release.</a:t>
            </a:r>
            <a:endParaRPr lang="en-US" sz="1800" b="1" spc="-15" dirty="0">
              <a:solidFill>
                <a:prstClr val="black"/>
              </a:solidFill>
              <a:cs typeface="Calibri"/>
            </a:endParaRPr>
          </a:p>
          <a:p>
            <a:pPr marL="297815" marR="341630" indent="-285750">
              <a:spcBef>
                <a:spcPts val="100"/>
              </a:spcBef>
              <a:buSzPct val="80000"/>
              <a:tabLst>
                <a:tab pos="299720" algn="l"/>
              </a:tabLst>
              <a:defRPr/>
            </a:pPr>
            <a:endParaRPr lang="en-US" sz="2000" b="1" spc="-15" dirty="0">
              <a:solidFill>
                <a:prstClr val="black"/>
              </a:solidFill>
              <a:cs typeface="Calibri"/>
            </a:endParaRPr>
          </a:p>
          <a:p>
            <a:pPr marL="297815" marR="341630" indent="-285750">
              <a:spcBef>
                <a:spcPts val="100"/>
              </a:spcBef>
              <a:buSzPct val="80000"/>
              <a:tabLst>
                <a:tab pos="299720" algn="l"/>
              </a:tabLst>
              <a:defRPr/>
            </a:pPr>
            <a:r>
              <a:rPr lang="en-US" sz="2000" b="1" spc="-15" dirty="0">
                <a:solidFill>
                  <a:prstClr val="black"/>
                </a:solidFill>
                <a:cs typeface="Calibri"/>
              </a:rPr>
              <a:t>Substance Use Disorder (SUD) Section 1115:</a:t>
            </a:r>
          </a:p>
          <a:p>
            <a:pPr marL="755015" marR="341630" lvl="1" indent="-285750">
              <a:spcBef>
                <a:spcPts val="100"/>
              </a:spcBef>
              <a:buSzPct val="80000"/>
              <a:tabLst>
                <a:tab pos="299720" algn="l"/>
              </a:tabLst>
              <a:defRPr/>
            </a:pPr>
            <a:r>
              <a:rPr lang="en-US" sz="1600" spc="-15" dirty="0">
                <a:solidFill>
                  <a:prstClr val="black"/>
                </a:solidFill>
                <a:cs typeface="Calibri"/>
              </a:rPr>
              <a:t>Allows reimbursement for SUD residential treatment as a statewide average length of stay of 30 days, and</a:t>
            </a:r>
          </a:p>
          <a:p>
            <a:pPr marL="755015" marR="341630" lvl="1" indent="-285750">
              <a:spcBef>
                <a:spcPts val="100"/>
              </a:spcBef>
              <a:buSzPct val="80000"/>
              <a:tabLst>
                <a:tab pos="299720" algn="l"/>
              </a:tabLst>
              <a:defRPr/>
            </a:pPr>
            <a:r>
              <a:rPr lang="en-US" sz="1600" spc="-15" dirty="0">
                <a:solidFill>
                  <a:prstClr val="black"/>
                </a:solidFill>
                <a:cs typeface="Calibri"/>
              </a:rPr>
              <a:t>Waives the </a:t>
            </a:r>
            <a:r>
              <a:rPr lang="en-US" sz="1600" spc="-15" dirty="0">
                <a:solidFill>
                  <a:prstClr val="black"/>
                </a:solidFill>
                <a:cs typeface="Arial" panose="020B0604020202020204" pitchFamily="34" charset="0"/>
              </a:rPr>
              <a:t>I</a:t>
            </a:r>
            <a:r>
              <a:rPr lang="en-US" sz="1600" dirty="0">
                <a:ea typeface="Calibri" panose="020F0502020204030204" pitchFamily="34" charset="0"/>
                <a:cs typeface="Arial" panose="020B0604020202020204" pitchFamily="34" charset="0"/>
              </a:rPr>
              <a:t>nstitution for Mental Disease (IMD)</a:t>
            </a:r>
            <a:r>
              <a:rPr lang="en-US" sz="1600" spc="-15" dirty="0">
                <a:solidFill>
                  <a:prstClr val="black"/>
                </a:solidFill>
                <a:cs typeface="Calibri"/>
              </a:rPr>
              <a:t> Exclusion to allow reimbursement for up to 96 beds​ for programs that meet qualifications and standards required under Demonstration milestones.</a:t>
            </a:r>
          </a:p>
          <a:p>
            <a:pPr marL="12065" marR="341630">
              <a:spcBef>
                <a:spcPts val="100"/>
              </a:spcBef>
              <a:buSzPct val="80000"/>
              <a:tabLst>
                <a:tab pos="299720" algn="l"/>
              </a:tabLst>
              <a:defRPr/>
            </a:pPr>
            <a:endParaRPr lang="en-US" sz="1100" b="1" spc="-15" dirty="0">
              <a:solidFill>
                <a:prstClr val="black"/>
              </a:solidFill>
              <a:cs typeface="Calibri"/>
            </a:endParaRPr>
          </a:p>
          <a:p>
            <a:pPr marL="354965" marR="341630" indent="-342900">
              <a:spcBef>
                <a:spcPts val="100"/>
              </a:spcBef>
              <a:buSzPct val="80000"/>
              <a:tabLst>
                <a:tab pos="299720" algn="l"/>
              </a:tabLst>
              <a:defRPr/>
            </a:pPr>
            <a:r>
              <a:rPr lang="en-US" sz="2000" b="1" spc="-15" dirty="0">
                <a:solidFill>
                  <a:prstClr val="black"/>
                </a:solidFill>
                <a:cs typeface="Calibri"/>
              </a:rPr>
              <a:t>Eligibility for out of state former foster care youth (FFCY):</a:t>
            </a:r>
          </a:p>
          <a:p>
            <a:pPr marL="812165" marR="341630" lvl="1" indent="-342900">
              <a:spcBef>
                <a:spcPts val="100"/>
              </a:spcBef>
              <a:buSzPct val="80000"/>
              <a:tabLst>
                <a:tab pos="299720" algn="l"/>
              </a:tabLst>
              <a:defRPr/>
            </a:pPr>
            <a:r>
              <a:rPr lang="en-US" sz="1600" spc="-15" dirty="0">
                <a:solidFill>
                  <a:prstClr val="black"/>
                </a:solidFill>
                <a:cs typeface="Calibri"/>
              </a:rPr>
              <a:t>Extends Medicaid eligibility to FFCY aged 18 to 26, and who were in foster care under the responsibility of another state.</a:t>
            </a:r>
          </a:p>
          <a:p>
            <a:pPr marL="12065" marR="341630" lvl="0">
              <a:spcBef>
                <a:spcPts val="100"/>
              </a:spcBef>
              <a:tabLst>
                <a:tab pos="299720" algn="l"/>
              </a:tabLst>
              <a:defRPr/>
            </a:pPr>
            <a:endParaRPr lang="en-US" sz="1400" spc="-15" dirty="0">
              <a:solidFill>
                <a:prstClr val="black"/>
              </a:solidFill>
              <a:cs typeface="Calibri"/>
            </a:endParaRPr>
          </a:p>
          <a:p>
            <a:pPr marL="12065" marR="341630">
              <a:spcBef>
                <a:spcPts val="100"/>
              </a:spcBef>
              <a:spcAft>
                <a:spcPts val="600"/>
              </a:spcAft>
              <a:tabLst>
                <a:tab pos="299720" algn="l"/>
              </a:tabLst>
              <a:defRPr/>
            </a:pPr>
            <a:r>
              <a:rPr lang="en-US" b="1" spc="-15" dirty="0">
                <a:solidFill>
                  <a:prstClr val="black"/>
                </a:solidFill>
                <a:cs typeface="Calibri"/>
              </a:rPr>
              <a:t>Serious Mental Illness (SMI) Section 1115 </a:t>
            </a:r>
          </a:p>
          <a:p>
            <a:pPr marL="469265" marR="341630" lvl="1" indent="0">
              <a:spcBef>
                <a:spcPts val="100"/>
              </a:spcBef>
              <a:spcAft>
                <a:spcPts val="600"/>
              </a:spcAft>
              <a:buFont typeface="Arial"/>
              <a:buNone/>
              <a:tabLst>
                <a:tab pos="299720" algn="l"/>
              </a:tabLst>
              <a:defRPr/>
            </a:pPr>
            <a:r>
              <a:rPr lang="en-US" sz="1600" dirty="0">
                <a:ea typeface="Calibri" panose="020F0502020204030204" pitchFamily="34" charset="0"/>
                <a:cs typeface="Arial" panose="020B0604020202020204" pitchFamily="34" charset="0"/>
              </a:rPr>
              <a:t>Reimburse medically necessary short-term, defined as a state-wide average length of stay no longer than 30 days, inpatient treatment services within settings that qualify as IMDs for adults with serious mental illness (SMI).</a:t>
            </a:r>
            <a:endParaRPr lang="en-US" sz="1600" spc="-15" dirty="0">
              <a:solidFill>
                <a:prstClr val="black"/>
              </a:solidFill>
              <a:cs typeface="Calibri"/>
            </a:endParaRPr>
          </a:p>
          <a:p>
            <a:pPr marL="12065" marR="341630">
              <a:spcBef>
                <a:spcPts val="100"/>
              </a:spcBef>
              <a:spcAft>
                <a:spcPts val="600"/>
              </a:spcAft>
              <a:tabLst>
                <a:tab pos="299720" algn="l"/>
              </a:tabLst>
              <a:defRPr/>
            </a:pPr>
            <a:endParaRPr lang="en-US" sz="1600" b="1" spc="-15" dirty="0">
              <a:solidFill>
                <a:prstClr val="black"/>
              </a:solidFill>
              <a:cs typeface="Calibri"/>
            </a:endParaRPr>
          </a:p>
          <a:p>
            <a:pPr marL="12065" marR="341630">
              <a:spcBef>
                <a:spcPts val="100"/>
              </a:spcBef>
              <a:spcAft>
                <a:spcPts val="600"/>
              </a:spcAft>
              <a:tabLst>
                <a:tab pos="299720" algn="l"/>
              </a:tabLst>
              <a:defRPr/>
            </a:pPr>
            <a:r>
              <a:rPr lang="en-US" b="1" spc="-15" dirty="0">
                <a:solidFill>
                  <a:prstClr val="black"/>
                </a:solidFill>
                <a:cs typeface="Calibri"/>
              </a:rPr>
              <a:t>Recuperative Care Pilot</a:t>
            </a:r>
          </a:p>
          <a:p>
            <a:pPr marL="469265" marR="341630" lvl="1" indent="0">
              <a:spcBef>
                <a:spcPts val="100"/>
              </a:spcBef>
              <a:spcAft>
                <a:spcPts val="600"/>
              </a:spcAft>
              <a:buFont typeface="Arial"/>
              <a:buNone/>
              <a:tabLst>
                <a:tab pos="299720" algn="l"/>
              </a:tabLst>
              <a:defRPr/>
            </a:pPr>
            <a:r>
              <a:rPr lang="en-US" sz="1600" dirty="0">
                <a:ea typeface="Calibri" panose="020F0502020204030204" pitchFamily="34" charset="0"/>
                <a:cs typeface="Arial" panose="020B0604020202020204" pitchFamily="34" charset="0"/>
              </a:rPr>
              <a:t>Request authority to reimburse for recuperative care services, also known as medical respite care, to adult beneficiaries who are homeless or at risk of homelessness requiring additional medical support and care coordination following a hospital stay.</a:t>
            </a:r>
            <a:endParaRPr lang="en-US" sz="1600" spc="-15" dirty="0">
              <a:solidFill>
                <a:prstClr val="black"/>
              </a:solidFill>
              <a:cs typeface="Calibri"/>
            </a:endParaRPr>
          </a:p>
          <a:p>
            <a:pPr marL="12065" marR="341630">
              <a:spcBef>
                <a:spcPts val="100"/>
              </a:spcBef>
              <a:spcAft>
                <a:spcPts val="600"/>
              </a:spcAft>
              <a:tabLst>
                <a:tab pos="299720" algn="l"/>
              </a:tabLst>
              <a:defRPr/>
            </a:pPr>
            <a:endParaRPr lang="en-US" sz="1600" b="1" spc="-15" dirty="0">
              <a:solidFill>
                <a:prstClr val="black"/>
              </a:solidFill>
              <a:cs typeface="Calibri"/>
            </a:endParaRPr>
          </a:p>
          <a:p>
            <a:pPr marL="12065" marR="341630">
              <a:spcBef>
                <a:spcPts val="100"/>
              </a:spcBef>
              <a:spcAft>
                <a:spcPts val="600"/>
              </a:spcAft>
              <a:tabLst>
                <a:tab pos="299720" algn="l"/>
              </a:tabLst>
              <a:defRPr/>
            </a:pPr>
            <a:r>
              <a:rPr lang="en-US" b="1" spc="-15" dirty="0">
                <a:solidFill>
                  <a:prstClr val="black"/>
                </a:solidFill>
                <a:cs typeface="Calibri"/>
              </a:rPr>
              <a:t>Recovery Residence Support Service (RRSS) </a:t>
            </a:r>
          </a:p>
          <a:p>
            <a:pPr marL="469265" marR="341630" lvl="1" indent="0">
              <a:spcBef>
                <a:spcPts val="100"/>
              </a:spcBef>
              <a:spcAft>
                <a:spcPts val="600"/>
              </a:spcAft>
              <a:buFont typeface="Arial"/>
              <a:buNone/>
              <a:tabLst>
                <a:tab pos="299720" algn="l"/>
              </a:tabLst>
              <a:defRPr/>
            </a:pPr>
            <a:r>
              <a:rPr lang="en-US" sz="1600" dirty="0">
                <a:ea typeface="Calibri" panose="020F0502020204030204" pitchFamily="34" charset="0"/>
              </a:rPr>
              <a:t>Request authority to reimburse up to 90 days for Recovery Residence Support Services (RRSS) for eligible adults with an SUD who are soon-to-be former inmates of designated public institution or participating in the Kentucky Behavioral Health Conditional Dismissal Program.</a:t>
            </a:r>
            <a:endParaRPr lang="en-US" sz="1600" spc="-15" dirty="0">
              <a:solidFill>
                <a:prstClr val="black"/>
              </a:solidFill>
              <a:cs typeface="Calibri"/>
            </a:endParaRPr>
          </a:p>
          <a:p>
            <a:pPr marL="12065" marR="341630" lvl="0">
              <a:spcBef>
                <a:spcPts val="100"/>
              </a:spcBef>
              <a:tabLst>
                <a:tab pos="299720" algn="l"/>
              </a:tabLst>
              <a:defRPr/>
            </a:pPr>
            <a:endParaRPr lang="en-US" sz="1400" spc="-15" dirty="0">
              <a:solidFill>
                <a:prstClr val="black"/>
              </a:solidFill>
              <a:cs typeface="Calibri"/>
            </a:endParaRPr>
          </a:p>
        </p:txBody>
      </p:sp>
      <p:sp>
        <p:nvSpPr>
          <p:cNvPr id="4" name="Slide Number Placeholder 3"/>
          <p:cNvSpPr>
            <a:spLocks noGrp="1"/>
          </p:cNvSpPr>
          <p:nvPr>
            <p:ph type="sldNum" sz="quarter" idx="5"/>
          </p:nvPr>
        </p:nvSpPr>
        <p:spPr/>
        <p:txBody>
          <a:bodyPr/>
          <a:lstStyle/>
          <a:p>
            <a:fld id="{EF2E91F5-E9B4-4FC1-B218-CF2B209295CE}" type="slidenum">
              <a:rPr lang="en-US" smtClean="0"/>
              <a:t>37</a:t>
            </a:fld>
            <a:endParaRPr lang="en-US" dirty="0"/>
          </a:p>
        </p:txBody>
      </p:sp>
    </p:spTree>
    <p:extLst>
      <p:ext uri="{BB962C8B-B14F-4D97-AF65-F5344CB8AC3E}">
        <p14:creationId xmlns:p14="http://schemas.microsoft.com/office/powerpoint/2010/main" val="2809280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75CF-E2A1-4BCA-8070-4FA142A141E0}"/>
              </a:ext>
            </a:extLst>
          </p:cNvPr>
          <p:cNvSpPr>
            <a:spLocks noGrp="1"/>
          </p:cNvSpPr>
          <p:nvPr>
            <p:ph type="ctrTitle"/>
          </p:nvPr>
        </p:nvSpPr>
        <p:spPr>
          <a:xfrm>
            <a:off x="1524000" y="558066"/>
            <a:ext cx="9144000" cy="1257214"/>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83E82E3-5298-4843-AF72-17A1579E323B}"/>
              </a:ext>
            </a:extLst>
          </p:cNvPr>
          <p:cNvSpPr>
            <a:spLocks noGrp="1"/>
          </p:cNvSpPr>
          <p:nvPr>
            <p:ph type="subTitle" idx="1" hasCustomPrompt="1"/>
          </p:nvPr>
        </p:nvSpPr>
        <p:spPr>
          <a:xfrm>
            <a:off x="1524000" y="1815280"/>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the Master subtitle style</a:t>
            </a:r>
          </a:p>
        </p:txBody>
      </p:sp>
      <p:sp>
        <p:nvSpPr>
          <p:cNvPr id="7" name="TextBox 6">
            <a:extLst>
              <a:ext uri="{FF2B5EF4-FFF2-40B4-BE49-F238E27FC236}">
                <a16:creationId xmlns:a16="http://schemas.microsoft.com/office/drawing/2014/main" id="{CB886A02-2EA0-4F2C-9150-D2B3DCD7830E}"/>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pic>
        <p:nvPicPr>
          <p:cNvPr id="8" name="Picture 7" descr="Text&#10;&#10;Description automatically generated with low confidence">
            <a:extLst>
              <a:ext uri="{FF2B5EF4-FFF2-40B4-BE49-F238E27FC236}">
                <a16:creationId xmlns:a16="http://schemas.microsoft.com/office/drawing/2014/main" id="{E893E159-F53E-4404-892C-3E88043A09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
        <p:nvSpPr>
          <p:cNvPr id="9" name="TextBox 8">
            <a:extLst>
              <a:ext uri="{FF2B5EF4-FFF2-40B4-BE49-F238E27FC236}">
                <a16:creationId xmlns:a16="http://schemas.microsoft.com/office/drawing/2014/main" id="{435B7D1F-E0FA-4780-AFF3-F1FC2E584F56}"/>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dirty="0"/>
          </a:p>
        </p:txBody>
      </p:sp>
    </p:spTree>
    <p:extLst>
      <p:ext uri="{BB962C8B-B14F-4D97-AF65-F5344CB8AC3E}">
        <p14:creationId xmlns:p14="http://schemas.microsoft.com/office/powerpoint/2010/main" val="906905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2685-CB21-4092-B02D-5ECFF24995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DA9107-4480-4C1A-A787-C2E8667B5A2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F0C5D-5160-4381-A168-D6A299E93065}"/>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9/26/2024</a:t>
            </a:fld>
            <a:endParaRPr lang="en-US"/>
          </a:p>
        </p:txBody>
      </p:sp>
      <p:sp>
        <p:nvSpPr>
          <p:cNvPr id="5" name="Footer Placeholder 4">
            <a:extLst>
              <a:ext uri="{FF2B5EF4-FFF2-40B4-BE49-F238E27FC236}">
                <a16:creationId xmlns:a16="http://schemas.microsoft.com/office/drawing/2014/main" id="{557FFC88-A172-4567-B8AB-4FD12A773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1D021E-67C0-41C8-91C0-2379AB029C38}"/>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12843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3C216-C262-46C7-BA22-4134AF37F1C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65ED46-D24A-40C1-9785-624FEC085E5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7D222-5588-489F-B722-5CF5C06F48E2}"/>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9/26/2024</a:t>
            </a:fld>
            <a:endParaRPr lang="en-US"/>
          </a:p>
        </p:txBody>
      </p:sp>
      <p:sp>
        <p:nvSpPr>
          <p:cNvPr id="5" name="Footer Placeholder 4">
            <a:extLst>
              <a:ext uri="{FF2B5EF4-FFF2-40B4-BE49-F238E27FC236}">
                <a16:creationId xmlns:a16="http://schemas.microsoft.com/office/drawing/2014/main" id="{188B9CFA-88EA-4A88-9153-D6BE39F25B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301AED-9E03-469D-9005-5D6EFEDC6487}"/>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3274212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1535-96FA-4E7C-AD8D-16A29B5CD0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DA6316-DED8-45F7-8993-552BA04D9C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2E11B4-0615-428A-8BB5-2E87114473D6}"/>
              </a:ext>
            </a:extLst>
          </p:cNvPr>
          <p:cNvSpPr>
            <a:spLocks noGrp="1"/>
          </p:cNvSpPr>
          <p:nvPr>
            <p:ph type="dt" sz="half" idx="10"/>
          </p:nvPr>
        </p:nvSpPr>
        <p:spPr/>
        <p:txBody>
          <a:bodyPr/>
          <a:lstStyle/>
          <a:p>
            <a:fld id="{03CEC363-6A2C-4152-AF76-0DDF1F2F12F3}" type="datetimeFigureOut">
              <a:rPr lang="en-US" smtClean="0"/>
              <a:t>9/26/2024</a:t>
            </a:fld>
            <a:endParaRPr lang="en-US"/>
          </a:p>
        </p:txBody>
      </p:sp>
      <p:sp>
        <p:nvSpPr>
          <p:cNvPr id="5" name="Footer Placeholder 4">
            <a:extLst>
              <a:ext uri="{FF2B5EF4-FFF2-40B4-BE49-F238E27FC236}">
                <a16:creationId xmlns:a16="http://schemas.microsoft.com/office/drawing/2014/main" id="{9E8D7527-E268-4C08-B91D-4024E2834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8E404-9940-413A-ABE0-263F2E98040D}"/>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1312821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EB302-324A-4201-BCB1-60B4E3CBA9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025D9C-14F1-4D3C-8D97-93F1B3DD9F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7A7DE-042B-46DC-A09E-D65CF87A9140}"/>
              </a:ext>
            </a:extLst>
          </p:cNvPr>
          <p:cNvSpPr>
            <a:spLocks noGrp="1"/>
          </p:cNvSpPr>
          <p:nvPr>
            <p:ph type="dt" sz="half" idx="10"/>
          </p:nvPr>
        </p:nvSpPr>
        <p:spPr/>
        <p:txBody>
          <a:bodyPr/>
          <a:lstStyle/>
          <a:p>
            <a:fld id="{03CEC363-6A2C-4152-AF76-0DDF1F2F12F3}" type="datetimeFigureOut">
              <a:rPr lang="en-US" smtClean="0"/>
              <a:t>9/26/2024</a:t>
            </a:fld>
            <a:endParaRPr lang="en-US"/>
          </a:p>
        </p:txBody>
      </p:sp>
      <p:sp>
        <p:nvSpPr>
          <p:cNvPr id="5" name="Footer Placeholder 4">
            <a:extLst>
              <a:ext uri="{FF2B5EF4-FFF2-40B4-BE49-F238E27FC236}">
                <a16:creationId xmlns:a16="http://schemas.microsoft.com/office/drawing/2014/main" id="{B3795FA2-DC68-43E5-8C89-2BAFE03BB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ECEE65-6CEF-494E-B623-A33853681D8B}"/>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3208492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BD60-9E92-47A9-95C1-FEA0AB78B7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7A595B-41E0-4FCC-8528-5FEE2F3A9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87E686-C5E0-4FEB-B4B4-DB2BB0E46E74}"/>
              </a:ext>
            </a:extLst>
          </p:cNvPr>
          <p:cNvSpPr>
            <a:spLocks noGrp="1"/>
          </p:cNvSpPr>
          <p:nvPr>
            <p:ph type="dt" sz="half" idx="10"/>
          </p:nvPr>
        </p:nvSpPr>
        <p:spPr/>
        <p:txBody>
          <a:bodyPr/>
          <a:lstStyle/>
          <a:p>
            <a:fld id="{03CEC363-6A2C-4152-AF76-0DDF1F2F12F3}" type="datetimeFigureOut">
              <a:rPr lang="en-US" smtClean="0"/>
              <a:t>9/26/2024</a:t>
            </a:fld>
            <a:endParaRPr lang="en-US"/>
          </a:p>
        </p:txBody>
      </p:sp>
      <p:sp>
        <p:nvSpPr>
          <p:cNvPr id="5" name="Footer Placeholder 4">
            <a:extLst>
              <a:ext uri="{FF2B5EF4-FFF2-40B4-BE49-F238E27FC236}">
                <a16:creationId xmlns:a16="http://schemas.microsoft.com/office/drawing/2014/main" id="{98E37681-3CC1-4196-945A-C751D072F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B236A5-D64C-4CDE-8949-033E9CB1DB1C}"/>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3304282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39563-515C-4B3B-8A2E-EFB49C23A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7E4434-B008-4DA4-B1FF-E4CEA24CE2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FFD230-BFE8-4CB5-8C18-9BDBB081B5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6D9A63-A0E6-4246-A63F-33427186AA47}"/>
              </a:ext>
            </a:extLst>
          </p:cNvPr>
          <p:cNvSpPr>
            <a:spLocks noGrp="1"/>
          </p:cNvSpPr>
          <p:nvPr>
            <p:ph type="dt" sz="half" idx="10"/>
          </p:nvPr>
        </p:nvSpPr>
        <p:spPr/>
        <p:txBody>
          <a:bodyPr/>
          <a:lstStyle/>
          <a:p>
            <a:fld id="{03CEC363-6A2C-4152-AF76-0DDF1F2F12F3}" type="datetimeFigureOut">
              <a:rPr lang="en-US" smtClean="0"/>
              <a:t>9/26/2024</a:t>
            </a:fld>
            <a:endParaRPr lang="en-US"/>
          </a:p>
        </p:txBody>
      </p:sp>
      <p:sp>
        <p:nvSpPr>
          <p:cNvPr id="6" name="Footer Placeholder 5">
            <a:extLst>
              <a:ext uri="{FF2B5EF4-FFF2-40B4-BE49-F238E27FC236}">
                <a16:creationId xmlns:a16="http://schemas.microsoft.com/office/drawing/2014/main" id="{1BA3D2E8-834C-4D8C-A9B4-26C1FB871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0901F9-B670-46CB-826A-9F0F76E04D1A}"/>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3282217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FAE07-425F-4ECB-A38E-852D64F24A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56E39A-8FAE-4C68-9B06-4C3288801F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D55176-2946-4C69-970F-04BEDEAC4D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F51E81-403E-4D5C-B062-01660AE671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8DF9DA-4562-4768-B3E3-8C59B6ED9D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5062CE-E26D-40B7-83A8-DF3057B1D34A}"/>
              </a:ext>
            </a:extLst>
          </p:cNvPr>
          <p:cNvSpPr>
            <a:spLocks noGrp="1"/>
          </p:cNvSpPr>
          <p:nvPr>
            <p:ph type="dt" sz="half" idx="10"/>
          </p:nvPr>
        </p:nvSpPr>
        <p:spPr/>
        <p:txBody>
          <a:bodyPr/>
          <a:lstStyle/>
          <a:p>
            <a:fld id="{03CEC363-6A2C-4152-AF76-0DDF1F2F12F3}" type="datetimeFigureOut">
              <a:rPr lang="en-US" smtClean="0"/>
              <a:t>9/26/2024</a:t>
            </a:fld>
            <a:endParaRPr lang="en-US"/>
          </a:p>
        </p:txBody>
      </p:sp>
      <p:sp>
        <p:nvSpPr>
          <p:cNvPr id="8" name="Footer Placeholder 7">
            <a:extLst>
              <a:ext uri="{FF2B5EF4-FFF2-40B4-BE49-F238E27FC236}">
                <a16:creationId xmlns:a16="http://schemas.microsoft.com/office/drawing/2014/main" id="{0079AB9E-FAF7-4C02-8E4F-658D6F3098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4702A9-1B12-460D-A0A5-80CE7AFD40D0}"/>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1519506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F635-C29A-483F-9E31-8E43F391FB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55FE49-72DD-40FB-B3F7-F3C2514D9025}"/>
              </a:ext>
            </a:extLst>
          </p:cNvPr>
          <p:cNvSpPr>
            <a:spLocks noGrp="1"/>
          </p:cNvSpPr>
          <p:nvPr>
            <p:ph type="dt" sz="half" idx="10"/>
          </p:nvPr>
        </p:nvSpPr>
        <p:spPr/>
        <p:txBody>
          <a:bodyPr/>
          <a:lstStyle/>
          <a:p>
            <a:fld id="{03CEC363-6A2C-4152-AF76-0DDF1F2F12F3}" type="datetimeFigureOut">
              <a:rPr lang="en-US" smtClean="0"/>
              <a:t>9/26/2024</a:t>
            </a:fld>
            <a:endParaRPr lang="en-US"/>
          </a:p>
        </p:txBody>
      </p:sp>
      <p:sp>
        <p:nvSpPr>
          <p:cNvPr id="4" name="Footer Placeholder 3">
            <a:extLst>
              <a:ext uri="{FF2B5EF4-FFF2-40B4-BE49-F238E27FC236}">
                <a16:creationId xmlns:a16="http://schemas.microsoft.com/office/drawing/2014/main" id="{AFFD5414-11A3-44E5-BD85-989B3D98B4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819CF3-AC53-4903-B808-1A0F0274CC97}"/>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4063229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B4E65C-1E6D-4FDE-9B1C-48FE02A22958}"/>
              </a:ext>
            </a:extLst>
          </p:cNvPr>
          <p:cNvSpPr>
            <a:spLocks noGrp="1"/>
          </p:cNvSpPr>
          <p:nvPr>
            <p:ph type="dt" sz="half" idx="10"/>
          </p:nvPr>
        </p:nvSpPr>
        <p:spPr/>
        <p:txBody>
          <a:bodyPr/>
          <a:lstStyle/>
          <a:p>
            <a:fld id="{03CEC363-6A2C-4152-AF76-0DDF1F2F12F3}" type="datetimeFigureOut">
              <a:rPr lang="en-US" smtClean="0"/>
              <a:t>9/26/2024</a:t>
            </a:fld>
            <a:endParaRPr lang="en-US"/>
          </a:p>
        </p:txBody>
      </p:sp>
      <p:sp>
        <p:nvSpPr>
          <p:cNvPr id="3" name="Footer Placeholder 2">
            <a:extLst>
              <a:ext uri="{FF2B5EF4-FFF2-40B4-BE49-F238E27FC236}">
                <a16:creationId xmlns:a16="http://schemas.microsoft.com/office/drawing/2014/main" id="{BA95B0C8-0773-46C8-B3E7-8F447CDD50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736D20-1A4D-4939-B40B-1465C996935A}"/>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3693869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211B-5611-4C54-866B-39A4B34A5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7E6960-C385-4DBD-BAAE-6F747E6023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9C5F36-C52C-4BE1-B0C3-E31F78088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0952C2-04A9-46E8-84E1-2762994382D3}"/>
              </a:ext>
            </a:extLst>
          </p:cNvPr>
          <p:cNvSpPr>
            <a:spLocks noGrp="1"/>
          </p:cNvSpPr>
          <p:nvPr>
            <p:ph type="dt" sz="half" idx="10"/>
          </p:nvPr>
        </p:nvSpPr>
        <p:spPr/>
        <p:txBody>
          <a:bodyPr/>
          <a:lstStyle/>
          <a:p>
            <a:fld id="{03CEC363-6A2C-4152-AF76-0DDF1F2F12F3}" type="datetimeFigureOut">
              <a:rPr lang="en-US" smtClean="0"/>
              <a:t>9/26/2024</a:t>
            </a:fld>
            <a:endParaRPr lang="en-US"/>
          </a:p>
        </p:txBody>
      </p:sp>
      <p:sp>
        <p:nvSpPr>
          <p:cNvPr id="6" name="Footer Placeholder 5">
            <a:extLst>
              <a:ext uri="{FF2B5EF4-FFF2-40B4-BE49-F238E27FC236}">
                <a16:creationId xmlns:a16="http://schemas.microsoft.com/office/drawing/2014/main" id="{A71F27D0-1BC8-4687-9285-1EEE6E44B3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089121-A6F5-4E00-870B-DFE9DB1C46B6}"/>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219794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A810-2BD1-47C5-9A0C-244398F22E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29661B2-BCA6-46AE-9E48-7BC60979F5D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7719F16B-165F-4CA9-823A-91126115DB92}"/>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dirty="0"/>
          </a:p>
        </p:txBody>
      </p:sp>
      <p:sp>
        <p:nvSpPr>
          <p:cNvPr id="8" name="TextBox 7">
            <a:extLst>
              <a:ext uri="{FF2B5EF4-FFF2-40B4-BE49-F238E27FC236}">
                <a16:creationId xmlns:a16="http://schemas.microsoft.com/office/drawing/2014/main" id="{0A70EDA0-8F00-40E7-ADB8-361F225C4924}"/>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pic>
        <p:nvPicPr>
          <p:cNvPr id="9" name="Picture 8" descr="Text&#10;&#10;Description automatically generated with low confidence">
            <a:extLst>
              <a:ext uri="{FF2B5EF4-FFF2-40B4-BE49-F238E27FC236}">
                <a16:creationId xmlns:a16="http://schemas.microsoft.com/office/drawing/2014/main" id="{42CC070A-7C9A-4C41-837B-EAC28B1BB6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Tree>
    <p:extLst>
      <p:ext uri="{BB962C8B-B14F-4D97-AF65-F5344CB8AC3E}">
        <p14:creationId xmlns:p14="http://schemas.microsoft.com/office/powerpoint/2010/main" val="2251686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33191-C7C1-4DF1-A908-7AB3EA44B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CEA5C1-187D-4720-AEE8-0765A8B169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6349DA-8303-4A4A-B4C4-110C1C473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6FFE1-DA1E-480B-8F9C-335E6FC6F340}"/>
              </a:ext>
            </a:extLst>
          </p:cNvPr>
          <p:cNvSpPr>
            <a:spLocks noGrp="1"/>
          </p:cNvSpPr>
          <p:nvPr>
            <p:ph type="dt" sz="half" idx="10"/>
          </p:nvPr>
        </p:nvSpPr>
        <p:spPr/>
        <p:txBody>
          <a:bodyPr/>
          <a:lstStyle/>
          <a:p>
            <a:fld id="{03CEC363-6A2C-4152-AF76-0DDF1F2F12F3}" type="datetimeFigureOut">
              <a:rPr lang="en-US" smtClean="0"/>
              <a:t>9/26/2024</a:t>
            </a:fld>
            <a:endParaRPr lang="en-US"/>
          </a:p>
        </p:txBody>
      </p:sp>
      <p:sp>
        <p:nvSpPr>
          <p:cNvPr id="6" name="Footer Placeholder 5">
            <a:extLst>
              <a:ext uri="{FF2B5EF4-FFF2-40B4-BE49-F238E27FC236}">
                <a16:creationId xmlns:a16="http://schemas.microsoft.com/office/drawing/2014/main" id="{8E3F0FED-E1DC-443C-B9F3-F97F76523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A5BBDF-AFE1-4F26-BABB-A8D1E34F5964}"/>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2887788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5AFD5-9BF9-48B2-92FD-643F6D7115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D7DC9-D47A-42B9-8E60-81CB096EF2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F504C-8910-4E56-B2A3-50F8B3DEAD42}"/>
              </a:ext>
            </a:extLst>
          </p:cNvPr>
          <p:cNvSpPr>
            <a:spLocks noGrp="1"/>
          </p:cNvSpPr>
          <p:nvPr>
            <p:ph type="dt" sz="half" idx="10"/>
          </p:nvPr>
        </p:nvSpPr>
        <p:spPr/>
        <p:txBody>
          <a:bodyPr/>
          <a:lstStyle/>
          <a:p>
            <a:fld id="{03CEC363-6A2C-4152-AF76-0DDF1F2F12F3}" type="datetimeFigureOut">
              <a:rPr lang="en-US" smtClean="0"/>
              <a:t>9/26/2024</a:t>
            </a:fld>
            <a:endParaRPr lang="en-US"/>
          </a:p>
        </p:txBody>
      </p:sp>
      <p:sp>
        <p:nvSpPr>
          <p:cNvPr id="5" name="Footer Placeholder 4">
            <a:extLst>
              <a:ext uri="{FF2B5EF4-FFF2-40B4-BE49-F238E27FC236}">
                <a16:creationId xmlns:a16="http://schemas.microsoft.com/office/drawing/2014/main" id="{B3E07ADF-A127-41E0-B854-5FBC072A1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FB8D1-BC60-430D-B10E-9DB235F09D8C}"/>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2896160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1323C-927D-473E-99A5-F38E06C583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2B21C7-F488-4B78-AA1F-87599AD2A5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3DCD9-1EC6-4111-A200-7234F2F563DC}"/>
              </a:ext>
            </a:extLst>
          </p:cNvPr>
          <p:cNvSpPr>
            <a:spLocks noGrp="1"/>
          </p:cNvSpPr>
          <p:nvPr>
            <p:ph type="dt" sz="half" idx="10"/>
          </p:nvPr>
        </p:nvSpPr>
        <p:spPr/>
        <p:txBody>
          <a:bodyPr/>
          <a:lstStyle/>
          <a:p>
            <a:fld id="{03CEC363-6A2C-4152-AF76-0DDF1F2F12F3}" type="datetimeFigureOut">
              <a:rPr lang="en-US" smtClean="0"/>
              <a:t>9/26/2024</a:t>
            </a:fld>
            <a:endParaRPr lang="en-US"/>
          </a:p>
        </p:txBody>
      </p:sp>
      <p:sp>
        <p:nvSpPr>
          <p:cNvPr id="5" name="Footer Placeholder 4">
            <a:extLst>
              <a:ext uri="{FF2B5EF4-FFF2-40B4-BE49-F238E27FC236}">
                <a16:creationId xmlns:a16="http://schemas.microsoft.com/office/drawing/2014/main" id="{F774D321-DF41-465B-B3C9-0D1A31CF2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FEE2C-9E85-4EEA-A2CE-CBDC68457F60}"/>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129018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2AC3-0F06-4C79-90D9-562F4D42EC7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194309-A782-41B7-853D-7367536E88D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87E60D-CD9C-4A24-B5F2-96D787FAF2CF}"/>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9/26/2024</a:t>
            </a:fld>
            <a:endParaRPr lang="en-US"/>
          </a:p>
        </p:txBody>
      </p:sp>
      <p:sp>
        <p:nvSpPr>
          <p:cNvPr id="5" name="Footer Placeholder 4">
            <a:extLst>
              <a:ext uri="{FF2B5EF4-FFF2-40B4-BE49-F238E27FC236}">
                <a16:creationId xmlns:a16="http://schemas.microsoft.com/office/drawing/2014/main" id="{32D71E4B-50E8-4235-BC0F-22A4010CA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D2D2E-79C1-4E60-83C3-AEA6B06F3355}"/>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1066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86C2-882A-4FB9-B813-A1BDB6F382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EE3CF93-99B0-4D55-BB7F-CFA27572954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1C5464-9A3D-4E6A-BA1A-4AC3D90407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101FAA-E7F5-486B-B8EE-DE0D0A6B5CD3}"/>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9/26/2024</a:t>
            </a:fld>
            <a:endParaRPr lang="en-US"/>
          </a:p>
        </p:txBody>
      </p:sp>
      <p:sp>
        <p:nvSpPr>
          <p:cNvPr id="6" name="Footer Placeholder 5">
            <a:extLst>
              <a:ext uri="{FF2B5EF4-FFF2-40B4-BE49-F238E27FC236}">
                <a16:creationId xmlns:a16="http://schemas.microsoft.com/office/drawing/2014/main" id="{5BC3A3CB-1EFF-48B7-9F61-7DD28359FB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99C6D6F-DA1C-44A8-9CF1-2CE2B378A435}"/>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189591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95D0-2553-4F1D-B887-0B5C89400AC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F92ADA3-F38F-4FD9-91B5-BC168A9042F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5AAB4A-383E-4B1C-BCBD-0FF7977BC90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3F1549-438B-40CD-B782-57E639059D3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C2BE48-BDC3-4B2E-A6FD-A05A8366E1D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7935D4-4A02-4DDE-808D-132D6FC661CD}"/>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9/26/2024</a:t>
            </a:fld>
            <a:endParaRPr lang="en-US"/>
          </a:p>
        </p:txBody>
      </p:sp>
      <p:sp>
        <p:nvSpPr>
          <p:cNvPr id="8" name="Footer Placeholder 7">
            <a:extLst>
              <a:ext uri="{FF2B5EF4-FFF2-40B4-BE49-F238E27FC236}">
                <a16:creationId xmlns:a16="http://schemas.microsoft.com/office/drawing/2014/main" id="{7B3EF29A-8742-4D7D-BD6C-A85FCC9682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493B190-CA24-407D-8646-87C53B016AAE}"/>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326272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B433-676F-4B30-86E9-97CA48949E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4D4A0E-DA9F-49F3-A03C-90EDAD9DAC7B}"/>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9/26/2024</a:t>
            </a:fld>
            <a:endParaRPr lang="en-US"/>
          </a:p>
        </p:txBody>
      </p:sp>
      <p:sp>
        <p:nvSpPr>
          <p:cNvPr id="4" name="Footer Placeholder 3">
            <a:extLst>
              <a:ext uri="{FF2B5EF4-FFF2-40B4-BE49-F238E27FC236}">
                <a16:creationId xmlns:a16="http://schemas.microsoft.com/office/drawing/2014/main" id="{24B497B2-D763-4703-99CA-B099C8FB2E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4BC44F1-F333-4020-BDC5-AADCFFAA9F50}"/>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419334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2447B4-3B56-4101-8213-B132A52608BE}"/>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9/26/2024</a:t>
            </a:fld>
            <a:endParaRPr lang="en-US"/>
          </a:p>
        </p:txBody>
      </p:sp>
      <p:sp>
        <p:nvSpPr>
          <p:cNvPr id="3" name="Footer Placeholder 2">
            <a:extLst>
              <a:ext uri="{FF2B5EF4-FFF2-40B4-BE49-F238E27FC236}">
                <a16:creationId xmlns:a16="http://schemas.microsoft.com/office/drawing/2014/main" id="{48F94802-57D5-4F7E-87E0-6BDFADD509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928D897-7991-47C0-B41C-CE656223E233}"/>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285671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1A622-45BD-4741-921A-D05F1D45973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DA977A-36EF-4324-8289-46B97E978D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310EA7-9AF1-4AA0-8820-BDBDF08A98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C0B1F-8A59-4FA9-8B20-428EEF69D8C3}"/>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9/26/2024</a:t>
            </a:fld>
            <a:endParaRPr lang="en-US"/>
          </a:p>
        </p:txBody>
      </p:sp>
      <p:sp>
        <p:nvSpPr>
          <p:cNvPr id="6" name="Footer Placeholder 5">
            <a:extLst>
              <a:ext uri="{FF2B5EF4-FFF2-40B4-BE49-F238E27FC236}">
                <a16:creationId xmlns:a16="http://schemas.microsoft.com/office/drawing/2014/main" id="{F0EA0000-3E32-4A31-9879-28BF646F70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96CEAB-0B2E-49E4-ABE3-4D082E2BAF1B}"/>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1612701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F05A4-217C-46FE-A86C-632B4861E5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6FFC38-2FB9-4F6C-8166-3DA2C9FF1DF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48577E-3080-416B-A923-9EFE027EA0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11E4FD-E3E8-4887-8CED-E247D58C25FF}"/>
              </a:ext>
            </a:extLst>
          </p:cNvPr>
          <p:cNvSpPr>
            <a:spLocks noGrp="1"/>
          </p:cNvSpPr>
          <p:nvPr>
            <p:ph type="dt" sz="half" idx="10"/>
          </p:nvPr>
        </p:nvSpPr>
        <p:spPr>
          <a:xfrm>
            <a:off x="838200" y="6356350"/>
            <a:ext cx="2743200" cy="365125"/>
          </a:xfrm>
          <a:prstGeom prst="rect">
            <a:avLst/>
          </a:prstGeom>
        </p:spPr>
        <p:txBody>
          <a:bodyPr/>
          <a:lstStyle/>
          <a:p>
            <a:fld id="{1CEE6C4F-F230-468D-B40D-182FA538D85E}" type="datetimeFigureOut">
              <a:rPr lang="en-US" smtClean="0"/>
              <a:t>9/26/2024</a:t>
            </a:fld>
            <a:endParaRPr lang="en-US"/>
          </a:p>
        </p:txBody>
      </p:sp>
      <p:sp>
        <p:nvSpPr>
          <p:cNvPr id="6" name="Footer Placeholder 5">
            <a:extLst>
              <a:ext uri="{FF2B5EF4-FFF2-40B4-BE49-F238E27FC236}">
                <a16:creationId xmlns:a16="http://schemas.microsoft.com/office/drawing/2014/main" id="{A9998637-E5A2-48EC-B8B4-0A6F70CD06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D71665-05E1-476B-BC5E-9FBDC9CC1021}"/>
              </a:ext>
            </a:extLst>
          </p:cNvPr>
          <p:cNvSpPr>
            <a:spLocks noGrp="1"/>
          </p:cNvSpPr>
          <p:nvPr>
            <p:ph type="sldNum" sz="quarter" idx="12"/>
          </p:nvPr>
        </p:nvSpPr>
        <p:spPr>
          <a:xfrm>
            <a:off x="8610600" y="6356350"/>
            <a:ext cx="2743200" cy="365125"/>
          </a:xfrm>
          <a:prstGeom prst="rect">
            <a:avLst/>
          </a:prstGeom>
        </p:spPr>
        <p:txBody>
          <a:bodyPr/>
          <a:lstStyle/>
          <a:p>
            <a:fld id="{226A6944-F601-477E-B16E-B12B2A3FF70B}" type="slidenum">
              <a:rPr lang="en-US" smtClean="0"/>
              <a:t>‹#›</a:t>
            </a:fld>
            <a:endParaRPr lang="en-US"/>
          </a:p>
        </p:txBody>
      </p:sp>
    </p:spTree>
    <p:extLst>
      <p:ext uri="{BB962C8B-B14F-4D97-AF65-F5344CB8AC3E}">
        <p14:creationId xmlns:p14="http://schemas.microsoft.com/office/powerpoint/2010/main" val="227416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21991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2BBB3A-E606-4DAE-8E3E-9C71A2657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36ABF-CC4F-4F0B-B289-049618AF0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C93AE-916D-4932-BDF6-BD10D02EA9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EC363-6A2C-4152-AF76-0DDF1F2F12F3}" type="datetimeFigureOut">
              <a:rPr lang="en-US" smtClean="0"/>
              <a:t>9/26/2024</a:t>
            </a:fld>
            <a:endParaRPr lang="en-US"/>
          </a:p>
        </p:txBody>
      </p:sp>
      <p:sp>
        <p:nvSpPr>
          <p:cNvPr id="5" name="Footer Placeholder 4">
            <a:extLst>
              <a:ext uri="{FF2B5EF4-FFF2-40B4-BE49-F238E27FC236}">
                <a16:creationId xmlns:a16="http://schemas.microsoft.com/office/drawing/2014/main" id="{D89058C9-06A0-4D1B-8B1C-8EE2ACAB9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9D2DA5-95AE-4027-B16A-0A033E9961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7CFF0-8AF3-4D5D-9D11-7D9475288EEF}" type="slidenum">
              <a:rPr lang="en-US" smtClean="0"/>
              <a:t>‹#›</a:t>
            </a:fld>
            <a:endParaRPr lang="en-US"/>
          </a:p>
        </p:txBody>
      </p:sp>
    </p:spTree>
    <p:extLst>
      <p:ext uri="{BB962C8B-B14F-4D97-AF65-F5344CB8AC3E}">
        <p14:creationId xmlns:p14="http://schemas.microsoft.com/office/powerpoint/2010/main" val="416240359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23.png"/><Relationship Id="rId5" Type="http://schemas.openxmlformats.org/officeDocument/2006/relationships/diagramQuickStyle" Target="../diagrams/quickStyle5.xml"/><Relationship Id="rId10" Type="http://schemas.openxmlformats.org/officeDocument/2006/relationships/image" Target="../media/image22.png"/><Relationship Id="rId4" Type="http://schemas.openxmlformats.org/officeDocument/2006/relationships/diagramLayout" Target="../diagrams/layout5.xml"/><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6.xml"/><Relationship Id="rId7" Type="http://schemas.openxmlformats.org/officeDocument/2006/relationships/image" Target="../media/image2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hyperlink" Target="https://medicaid.unwinding.ky.gov/" TargetMode="External"/><Relationship Id="rId5" Type="http://schemas.openxmlformats.org/officeDocument/2006/relationships/diagramColors" Target="../diagrams/colors6.xml"/><Relationship Id="rId10" Type="http://schemas.openxmlformats.org/officeDocument/2006/relationships/image" Target="../media/image27.png"/><Relationship Id="rId4" Type="http://schemas.openxmlformats.org/officeDocument/2006/relationships/diagramQuickStyle" Target="../diagrams/quickStyle6.xml"/><Relationship Id="rId9"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8.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3" Type="http://schemas.openxmlformats.org/officeDocument/2006/relationships/hyperlink" Target="mailto:SB20@kky.gov"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DMS.Hearings@ky.gov"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ProviderMCOInquiry@ky.gov"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7.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6BB52EF-81A6-6721-B82A-ECCF488415C5}"/>
              </a:ext>
            </a:extLst>
          </p:cNvPr>
          <p:cNvSpPr txBox="1"/>
          <p:nvPr/>
        </p:nvSpPr>
        <p:spPr>
          <a:xfrm>
            <a:off x="0" y="6257230"/>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pic>
        <p:nvPicPr>
          <p:cNvPr id="5" name="Picture 4" descr="Text&#10;&#10;Description automatically generated with medium confidence">
            <a:extLst>
              <a:ext uri="{FF2B5EF4-FFF2-40B4-BE49-F238E27FC236}">
                <a16:creationId xmlns:a16="http://schemas.microsoft.com/office/drawing/2014/main" id="{295D2129-93E6-4C0B-8497-29456D2AB5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4462" y="485642"/>
            <a:ext cx="4823077" cy="2526373"/>
          </a:xfrm>
          <a:prstGeom prst="rect">
            <a:avLst/>
          </a:prstGeom>
        </p:spPr>
      </p:pic>
      <p:sp>
        <p:nvSpPr>
          <p:cNvPr id="6" name="TextBox 5">
            <a:extLst>
              <a:ext uri="{FF2B5EF4-FFF2-40B4-BE49-F238E27FC236}">
                <a16:creationId xmlns:a16="http://schemas.microsoft.com/office/drawing/2014/main" id="{BB1955ED-361D-4B19-BFBF-468D332CAC82}"/>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dirty="0"/>
          </a:p>
        </p:txBody>
      </p:sp>
      <p:pic>
        <p:nvPicPr>
          <p:cNvPr id="10" name="Picture 9" descr="Text&#10;&#10;Description automatically generated with low confidence">
            <a:extLst>
              <a:ext uri="{FF2B5EF4-FFF2-40B4-BE49-F238E27FC236}">
                <a16:creationId xmlns:a16="http://schemas.microsoft.com/office/drawing/2014/main" id="{FB47C041-BACA-4E42-9227-1227F143D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grpSp>
        <p:nvGrpSpPr>
          <p:cNvPr id="2" name="Group 8">
            <a:extLst>
              <a:ext uri="{FF2B5EF4-FFF2-40B4-BE49-F238E27FC236}">
                <a16:creationId xmlns:a16="http://schemas.microsoft.com/office/drawing/2014/main" id="{88D73792-C126-E779-9350-F5397DB58BD6}"/>
              </a:ext>
            </a:extLst>
          </p:cNvPr>
          <p:cNvGrpSpPr/>
          <p:nvPr/>
        </p:nvGrpSpPr>
        <p:grpSpPr>
          <a:xfrm>
            <a:off x="0" y="3917599"/>
            <a:ext cx="12192000" cy="1126270"/>
            <a:chOff x="0" y="434088"/>
            <a:chExt cx="18009584" cy="2252541"/>
          </a:xfrm>
        </p:grpSpPr>
        <p:sp>
          <p:nvSpPr>
            <p:cNvPr id="3" name="TextBox 9">
              <a:extLst>
                <a:ext uri="{FF2B5EF4-FFF2-40B4-BE49-F238E27FC236}">
                  <a16:creationId xmlns:a16="http://schemas.microsoft.com/office/drawing/2014/main" id="{2DDCD9B5-2166-13C5-749D-3588EEFADF93}"/>
                </a:ext>
              </a:extLst>
            </p:cNvPr>
            <p:cNvSpPr txBox="1"/>
            <p:nvPr/>
          </p:nvSpPr>
          <p:spPr>
            <a:xfrm>
              <a:off x="0" y="1930011"/>
              <a:ext cx="18009584" cy="756618"/>
            </a:xfrm>
            <a:prstGeom prst="rect">
              <a:avLst/>
            </a:prstGeom>
          </p:spPr>
          <p:txBody>
            <a:bodyPr lIns="0" tIns="0" rIns="0" bIns="0" rtlCol="0" anchor="t">
              <a:spAutoFit/>
            </a:bodyPr>
            <a:lstStyle/>
            <a:p>
              <a:pPr algn="ctr">
                <a:lnSpc>
                  <a:spcPts val="3267"/>
                </a:lnSpc>
              </a:pPr>
              <a:r>
                <a:rPr lang="en-US" dirty="0">
                  <a:solidFill>
                    <a:srgbClr val="000000"/>
                  </a:solidFill>
                  <a:latin typeface="+mj-lt"/>
                </a:rPr>
                <a:t>Sept. 26, 2024</a:t>
              </a:r>
            </a:p>
          </p:txBody>
        </p:sp>
        <p:sp>
          <p:nvSpPr>
            <p:cNvPr id="4" name="TextBox 10">
              <a:extLst>
                <a:ext uri="{FF2B5EF4-FFF2-40B4-BE49-F238E27FC236}">
                  <a16:creationId xmlns:a16="http://schemas.microsoft.com/office/drawing/2014/main" id="{90313843-ED6D-130C-CF3B-4BF0463D0216}"/>
                </a:ext>
              </a:extLst>
            </p:cNvPr>
            <p:cNvSpPr txBox="1"/>
            <p:nvPr/>
          </p:nvSpPr>
          <p:spPr>
            <a:xfrm>
              <a:off x="0" y="434088"/>
              <a:ext cx="18009584" cy="1231106"/>
            </a:xfrm>
            <a:prstGeom prst="rect">
              <a:avLst/>
            </a:prstGeom>
          </p:spPr>
          <p:txBody>
            <a:bodyPr lIns="0" tIns="0" rIns="0" bIns="0" rtlCol="0" anchor="t">
              <a:spAutoFit/>
            </a:bodyPr>
            <a:lstStyle/>
            <a:p>
              <a:pPr algn="ctr"/>
              <a:r>
                <a:rPr lang="en-US" sz="4000" dirty="0">
                  <a:solidFill>
                    <a:srgbClr val="000000"/>
                  </a:solidFill>
                  <a:latin typeface="Telegraf Bold"/>
                </a:rPr>
                <a:t>Virtual Stakeholder Forum</a:t>
              </a:r>
            </a:p>
          </p:txBody>
        </p:sp>
      </p:grpSp>
    </p:spTree>
    <p:extLst>
      <p:ext uri="{BB962C8B-B14F-4D97-AF65-F5344CB8AC3E}">
        <p14:creationId xmlns:p14="http://schemas.microsoft.com/office/powerpoint/2010/main" val="3040993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83E47D4-CA51-B94A-9465-FE8F34544634}"/>
              </a:ext>
            </a:extLst>
          </p:cNvPr>
          <p:cNvSpPr txBox="1">
            <a:spLocks/>
          </p:cNvSpPr>
          <p:nvPr/>
        </p:nvSpPr>
        <p:spPr>
          <a:xfrm>
            <a:off x="480848" y="350954"/>
            <a:ext cx="10515600" cy="85994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t>Additional Waiver Slots </a:t>
            </a:r>
          </a:p>
        </p:txBody>
      </p:sp>
      <p:sp>
        <p:nvSpPr>
          <p:cNvPr id="19" name="Rectangle 18">
            <a:extLst>
              <a:ext uri="{FF2B5EF4-FFF2-40B4-BE49-F238E27FC236}">
                <a16:creationId xmlns:a16="http://schemas.microsoft.com/office/drawing/2014/main" id="{24A090CA-8E4D-4BAB-B2B3-11198E4C09E7}"/>
              </a:ext>
            </a:extLst>
          </p:cNvPr>
          <p:cNvSpPr/>
          <p:nvPr/>
        </p:nvSpPr>
        <p:spPr>
          <a:xfrm>
            <a:off x="491358" y="1510315"/>
            <a:ext cx="5257800" cy="1603375"/>
          </a:xfrm>
          <a:prstGeom prst="rect">
            <a:avLst/>
          </a:prstGeom>
          <a:solidFill>
            <a:srgbClr val="01023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B99E7A8-77DC-EE94-C028-09CD347A0045}"/>
              </a:ext>
            </a:extLst>
          </p:cNvPr>
          <p:cNvSpPr/>
          <p:nvPr/>
        </p:nvSpPr>
        <p:spPr>
          <a:xfrm>
            <a:off x="5749158" y="1510314"/>
            <a:ext cx="5257800" cy="1603375"/>
          </a:xfrm>
          <a:prstGeom prst="rect">
            <a:avLst/>
          </a:prstGeom>
          <a:solidFill>
            <a:srgbClr val="6BB5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2B89FD6-4D94-18FC-CDDD-9F4A16D0B0C1}"/>
              </a:ext>
            </a:extLst>
          </p:cNvPr>
          <p:cNvSpPr/>
          <p:nvPr/>
        </p:nvSpPr>
        <p:spPr>
          <a:xfrm>
            <a:off x="480848" y="3787094"/>
            <a:ext cx="5257800" cy="1603375"/>
          </a:xfrm>
          <a:prstGeom prst="rect">
            <a:avLst/>
          </a:prstGeom>
          <a:solidFill>
            <a:srgbClr val="BDBB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B1D764AA-0BDC-F0D4-CAC7-A659B58E412E}"/>
              </a:ext>
            </a:extLst>
          </p:cNvPr>
          <p:cNvSpPr txBox="1"/>
          <p:nvPr/>
        </p:nvSpPr>
        <p:spPr>
          <a:xfrm>
            <a:off x="5672958" y="2014430"/>
            <a:ext cx="5257800" cy="1077218"/>
          </a:xfrm>
          <a:prstGeom prst="rect">
            <a:avLst/>
          </a:prstGeom>
          <a:noFill/>
        </p:spPr>
        <p:txBody>
          <a:bodyPr wrap="square" rtlCol="0">
            <a:spAutoFit/>
          </a:bodyPr>
          <a:lstStyle/>
          <a:p>
            <a:pPr algn="ctr"/>
            <a:r>
              <a:rPr lang="en-US" sz="3200" b="1" dirty="0">
                <a:solidFill>
                  <a:schemeClr val="bg1"/>
                </a:solidFill>
              </a:rPr>
              <a:t>Acquired Brain Injury</a:t>
            </a:r>
          </a:p>
          <a:p>
            <a:pPr algn="ctr"/>
            <a:r>
              <a:rPr lang="en-US" sz="3200" b="1" dirty="0">
                <a:solidFill>
                  <a:schemeClr val="bg1"/>
                </a:solidFill>
              </a:rPr>
              <a:t>Long-Term Care</a:t>
            </a:r>
          </a:p>
        </p:txBody>
      </p:sp>
      <p:sp>
        <p:nvSpPr>
          <p:cNvPr id="23" name="TextBox 22">
            <a:extLst>
              <a:ext uri="{FF2B5EF4-FFF2-40B4-BE49-F238E27FC236}">
                <a16:creationId xmlns:a16="http://schemas.microsoft.com/office/drawing/2014/main" id="{BB924C24-76B1-ADAB-C724-36CBDA3F499F}"/>
              </a:ext>
            </a:extLst>
          </p:cNvPr>
          <p:cNvSpPr txBox="1"/>
          <p:nvPr/>
        </p:nvSpPr>
        <p:spPr>
          <a:xfrm>
            <a:off x="491358" y="2014430"/>
            <a:ext cx="5257800" cy="584775"/>
          </a:xfrm>
          <a:prstGeom prst="rect">
            <a:avLst/>
          </a:prstGeom>
          <a:noFill/>
        </p:spPr>
        <p:txBody>
          <a:bodyPr wrap="square" rtlCol="0">
            <a:spAutoFit/>
          </a:bodyPr>
          <a:lstStyle/>
          <a:p>
            <a:pPr algn="ctr"/>
            <a:r>
              <a:rPr lang="en-US" sz="3200" b="1" dirty="0">
                <a:solidFill>
                  <a:schemeClr val="bg1"/>
                </a:solidFill>
              </a:rPr>
              <a:t>Michelle P.</a:t>
            </a:r>
          </a:p>
        </p:txBody>
      </p:sp>
      <p:sp>
        <p:nvSpPr>
          <p:cNvPr id="24" name="TextBox 23">
            <a:extLst>
              <a:ext uri="{FF2B5EF4-FFF2-40B4-BE49-F238E27FC236}">
                <a16:creationId xmlns:a16="http://schemas.microsoft.com/office/drawing/2014/main" id="{678D6EE0-F4DC-EA19-C133-5AB86A7C829F}"/>
              </a:ext>
            </a:extLst>
          </p:cNvPr>
          <p:cNvSpPr txBox="1"/>
          <p:nvPr/>
        </p:nvSpPr>
        <p:spPr>
          <a:xfrm>
            <a:off x="480848" y="4050173"/>
            <a:ext cx="5257800" cy="1077218"/>
          </a:xfrm>
          <a:prstGeom prst="rect">
            <a:avLst/>
          </a:prstGeom>
          <a:noFill/>
        </p:spPr>
        <p:txBody>
          <a:bodyPr wrap="square" rtlCol="0">
            <a:spAutoFit/>
          </a:bodyPr>
          <a:lstStyle/>
          <a:p>
            <a:pPr algn="ctr"/>
            <a:r>
              <a:rPr lang="en-US" sz="3200" b="1" dirty="0">
                <a:solidFill>
                  <a:schemeClr val="bg1"/>
                </a:solidFill>
              </a:rPr>
              <a:t>Home and Community Based Services</a:t>
            </a:r>
          </a:p>
        </p:txBody>
      </p:sp>
      <p:sp>
        <p:nvSpPr>
          <p:cNvPr id="25" name="TextBox 24">
            <a:extLst>
              <a:ext uri="{FF2B5EF4-FFF2-40B4-BE49-F238E27FC236}">
                <a16:creationId xmlns:a16="http://schemas.microsoft.com/office/drawing/2014/main" id="{854CCFF4-9149-CEE2-F686-1C78BC68CBEF}"/>
              </a:ext>
            </a:extLst>
          </p:cNvPr>
          <p:cNvSpPr txBox="1"/>
          <p:nvPr/>
        </p:nvSpPr>
        <p:spPr>
          <a:xfrm>
            <a:off x="480848" y="3109352"/>
            <a:ext cx="5257800" cy="369332"/>
          </a:xfrm>
          <a:prstGeom prst="rect">
            <a:avLst/>
          </a:prstGeom>
          <a:noFill/>
        </p:spPr>
        <p:txBody>
          <a:bodyPr wrap="square" rtlCol="0">
            <a:spAutoFit/>
          </a:bodyPr>
          <a:lstStyle/>
          <a:p>
            <a:pPr algn="ctr"/>
            <a:r>
              <a:rPr lang="en-US" b="0" i="0" dirty="0">
                <a:solidFill>
                  <a:srgbClr val="555555"/>
                </a:solidFill>
                <a:effectLst/>
                <a:latin typeface="Lato" panose="020F0502020204030203" pitchFamily="34" charset="0"/>
              </a:rPr>
              <a:t>750 new; 250 current Fiscal Year</a:t>
            </a:r>
            <a:endParaRPr lang="en-US" dirty="0"/>
          </a:p>
        </p:txBody>
      </p:sp>
      <p:sp>
        <p:nvSpPr>
          <p:cNvPr id="26" name="TextBox 25">
            <a:extLst>
              <a:ext uri="{FF2B5EF4-FFF2-40B4-BE49-F238E27FC236}">
                <a16:creationId xmlns:a16="http://schemas.microsoft.com/office/drawing/2014/main" id="{310F9CED-AEEE-F688-61DC-BDB1EE094EB1}"/>
              </a:ext>
            </a:extLst>
          </p:cNvPr>
          <p:cNvSpPr txBox="1"/>
          <p:nvPr/>
        </p:nvSpPr>
        <p:spPr>
          <a:xfrm>
            <a:off x="5749158" y="3083811"/>
            <a:ext cx="5257800" cy="369332"/>
          </a:xfrm>
          <a:prstGeom prst="rect">
            <a:avLst/>
          </a:prstGeom>
          <a:noFill/>
        </p:spPr>
        <p:txBody>
          <a:bodyPr wrap="square" rtlCol="0">
            <a:spAutoFit/>
          </a:bodyPr>
          <a:lstStyle/>
          <a:p>
            <a:pPr algn="ctr"/>
            <a:r>
              <a:rPr lang="en-US" b="0" i="0" dirty="0">
                <a:solidFill>
                  <a:srgbClr val="555555"/>
                </a:solidFill>
                <a:effectLst/>
                <a:latin typeface="Lato" panose="020F0502020204030203" pitchFamily="34" charset="0"/>
              </a:rPr>
              <a:t>50 new; 25 current Fiscal Year</a:t>
            </a:r>
            <a:endParaRPr lang="en-US" dirty="0"/>
          </a:p>
        </p:txBody>
      </p:sp>
      <p:sp>
        <p:nvSpPr>
          <p:cNvPr id="27" name="TextBox 26">
            <a:extLst>
              <a:ext uri="{FF2B5EF4-FFF2-40B4-BE49-F238E27FC236}">
                <a16:creationId xmlns:a16="http://schemas.microsoft.com/office/drawing/2014/main" id="{64E49830-6036-AC80-447E-DCDA719EBA76}"/>
              </a:ext>
            </a:extLst>
          </p:cNvPr>
          <p:cNvSpPr txBox="1"/>
          <p:nvPr/>
        </p:nvSpPr>
        <p:spPr>
          <a:xfrm>
            <a:off x="404648" y="5356450"/>
            <a:ext cx="5257800" cy="369332"/>
          </a:xfrm>
          <a:prstGeom prst="rect">
            <a:avLst/>
          </a:prstGeom>
          <a:noFill/>
        </p:spPr>
        <p:txBody>
          <a:bodyPr wrap="square" rtlCol="0">
            <a:spAutoFit/>
          </a:bodyPr>
          <a:lstStyle/>
          <a:p>
            <a:pPr algn="ctr"/>
            <a:r>
              <a:rPr lang="en-US" b="0" i="0" dirty="0">
                <a:solidFill>
                  <a:srgbClr val="555555"/>
                </a:solidFill>
                <a:effectLst/>
                <a:latin typeface="Lato" panose="020F0502020204030203" pitchFamily="34" charset="0"/>
              </a:rPr>
              <a:t>750 new; 250 current Fiscal Year</a:t>
            </a:r>
            <a:endParaRPr lang="en-US" dirty="0"/>
          </a:p>
        </p:txBody>
      </p:sp>
      <p:sp>
        <p:nvSpPr>
          <p:cNvPr id="28" name="Rectangle 27">
            <a:extLst>
              <a:ext uri="{FF2B5EF4-FFF2-40B4-BE49-F238E27FC236}">
                <a16:creationId xmlns:a16="http://schemas.microsoft.com/office/drawing/2014/main" id="{7D8CEE46-70F6-9648-CA33-501065A62487}"/>
              </a:ext>
            </a:extLst>
          </p:cNvPr>
          <p:cNvSpPr/>
          <p:nvPr/>
        </p:nvSpPr>
        <p:spPr>
          <a:xfrm>
            <a:off x="5738648" y="3787094"/>
            <a:ext cx="5257800" cy="1603375"/>
          </a:xfrm>
          <a:prstGeom prst="rect">
            <a:avLst/>
          </a:prstGeom>
          <a:solidFill>
            <a:srgbClr val="01023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95E9DAA-1916-D160-7310-7E538B629C02}"/>
              </a:ext>
            </a:extLst>
          </p:cNvPr>
          <p:cNvSpPr txBox="1"/>
          <p:nvPr/>
        </p:nvSpPr>
        <p:spPr>
          <a:xfrm>
            <a:off x="5738648" y="4291209"/>
            <a:ext cx="5257800" cy="1077218"/>
          </a:xfrm>
          <a:prstGeom prst="rect">
            <a:avLst/>
          </a:prstGeom>
          <a:noFill/>
        </p:spPr>
        <p:txBody>
          <a:bodyPr wrap="square" rtlCol="0">
            <a:spAutoFit/>
          </a:bodyPr>
          <a:lstStyle/>
          <a:p>
            <a:pPr algn="ctr"/>
            <a:r>
              <a:rPr lang="en-US" sz="3200" b="1" dirty="0">
                <a:solidFill>
                  <a:schemeClr val="bg1"/>
                </a:solidFill>
              </a:rPr>
              <a:t>Supports for Community Living</a:t>
            </a:r>
          </a:p>
        </p:txBody>
      </p:sp>
      <p:sp>
        <p:nvSpPr>
          <p:cNvPr id="30" name="TextBox 29">
            <a:extLst>
              <a:ext uri="{FF2B5EF4-FFF2-40B4-BE49-F238E27FC236}">
                <a16:creationId xmlns:a16="http://schemas.microsoft.com/office/drawing/2014/main" id="{4825BA05-C8B4-A437-520E-08F9EECC19FD}"/>
              </a:ext>
            </a:extLst>
          </p:cNvPr>
          <p:cNvSpPr txBox="1"/>
          <p:nvPr/>
        </p:nvSpPr>
        <p:spPr>
          <a:xfrm>
            <a:off x="5738648" y="5374794"/>
            <a:ext cx="5257800" cy="369332"/>
          </a:xfrm>
          <a:prstGeom prst="rect">
            <a:avLst/>
          </a:prstGeom>
          <a:noFill/>
        </p:spPr>
        <p:txBody>
          <a:bodyPr wrap="square" rtlCol="0">
            <a:spAutoFit/>
          </a:bodyPr>
          <a:lstStyle/>
          <a:p>
            <a:pPr algn="ctr"/>
            <a:r>
              <a:rPr lang="en-US" b="0" i="0" dirty="0">
                <a:solidFill>
                  <a:srgbClr val="555555"/>
                </a:solidFill>
                <a:effectLst/>
                <a:latin typeface="Lato" panose="020F0502020204030203" pitchFamily="34" charset="0"/>
              </a:rPr>
              <a:t>375 new; 125 current Fiscal Year</a:t>
            </a:r>
            <a:endParaRPr lang="en-US" dirty="0"/>
          </a:p>
        </p:txBody>
      </p:sp>
      <p:sp>
        <p:nvSpPr>
          <p:cNvPr id="31" name="TextBox 30">
            <a:extLst>
              <a:ext uri="{FF2B5EF4-FFF2-40B4-BE49-F238E27FC236}">
                <a16:creationId xmlns:a16="http://schemas.microsoft.com/office/drawing/2014/main" id="{8CD901B8-5716-C0B6-2911-D8B6DE205F2A}"/>
              </a:ext>
            </a:extLst>
          </p:cNvPr>
          <p:cNvSpPr txBox="1"/>
          <p:nvPr/>
        </p:nvSpPr>
        <p:spPr>
          <a:xfrm>
            <a:off x="480848" y="854985"/>
            <a:ext cx="10515600" cy="523220"/>
          </a:xfrm>
          <a:prstGeom prst="rect">
            <a:avLst/>
          </a:prstGeom>
          <a:noFill/>
        </p:spPr>
        <p:txBody>
          <a:bodyPr wrap="square" rtlCol="0">
            <a:spAutoFit/>
          </a:bodyPr>
          <a:lstStyle/>
          <a:p>
            <a:r>
              <a:rPr lang="en-US" sz="2800" i="1" dirty="0"/>
              <a:t>CMS approval for additional waiver slots is pending</a:t>
            </a:r>
          </a:p>
        </p:txBody>
      </p:sp>
    </p:spTree>
    <p:extLst>
      <p:ext uri="{BB962C8B-B14F-4D97-AF65-F5344CB8AC3E}">
        <p14:creationId xmlns:p14="http://schemas.microsoft.com/office/powerpoint/2010/main" val="332098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2933700"/>
            <a:ext cx="11363735" cy="1744067"/>
          </a:xfrm>
          <a:prstGeom prst="rect">
            <a:avLst/>
          </a:prstGeom>
        </p:spPr>
        <p:txBody>
          <a:bodyPr lIns="0" tIns="0" rIns="0" bIns="0" rtlCol="0" anchor="t">
            <a:spAutoFit/>
          </a:bodyPr>
          <a:lstStyle/>
          <a:p>
            <a:pPr defTabSz="609630">
              <a:lnSpc>
                <a:spcPts val="6800"/>
              </a:lnSpc>
              <a:defRPr/>
            </a:pPr>
            <a:r>
              <a:rPr lang="en-US" sz="5667" dirty="0">
                <a:solidFill>
                  <a:srgbClr val="003865"/>
                </a:solidFill>
                <a:latin typeface="Telegraf Bold"/>
                <a:ea typeface="Telegraf Bold"/>
              </a:rPr>
              <a:t>Community Health Workers; Adult Hearing, Dental, &amp; Vision Services</a:t>
            </a:r>
          </a:p>
        </p:txBody>
      </p:sp>
      <p:sp>
        <p:nvSpPr>
          <p:cNvPr id="9" name="AutoShape 2">
            <a:extLst>
              <a:ext uri="{FF2B5EF4-FFF2-40B4-BE49-F238E27FC236}">
                <a16:creationId xmlns:a16="http://schemas.microsoft.com/office/drawing/2014/main" id="{00C3A2D4-3241-F228-21BB-33B0E69EC562}"/>
              </a:ext>
            </a:extLst>
          </p:cNvPr>
          <p:cNvSpPr/>
          <p:nvPr/>
        </p:nvSpPr>
        <p:spPr>
          <a:xfrm>
            <a:off x="0" y="0"/>
            <a:ext cx="271236" cy="6858000"/>
          </a:xfrm>
          <a:prstGeom prst="rect">
            <a:avLst/>
          </a:prstGeom>
          <a:solidFill>
            <a:srgbClr val="5EB3E4"/>
          </a:solidFill>
        </p:spPr>
        <p:txBody>
          <a:bodyPr/>
          <a:lstStyle/>
          <a:p>
            <a:pPr defTabSz="609630">
              <a:defRPr/>
            </a:pPr>
            <a:endParaRPr lang="en-US" sz="1200" dirty="0">
              <a:solidFill>
                <a:prstClr val="black"/>
              </a:solidFill>
              <a:latin typeface="Calibri"/>
            </a:endParaRPr>
          </a:p>
        </p:txBody>
      </p:sp>
      <p:cxnSp>
        <p:nvCxnSpPr>
          <p:cNvPr id="5" name="Straight Connector 4">
            <a:extLst>
              <a:ext uri="{FF2B5EF4-FFF2-40B4-BE49-F238E27FC236}">
                <a16:creationId xmlns:a16="http://schemas.microsoft.com/office/drawing/2014/main" id="{45D57183-DAF0-36B6-9915-596A342F977E}"/>
              </a:ext>
            </a:extLst>
          </p:cNvPr>
          <p:cNvCxnSpPr/>
          <p:nvPr/>
        </p:nvCxnSpPr>
        <p:spPr>
          <a:xfrm>
            <a:off x="690880" y="5019040"/>
            <a:ext cx="11226800" cy="0"/>
          </a:xfrm>
          <a:prstGeom prst="line">
            <a:avLst/>
          </a:prstGeom>
          <a:ln w="28575">
            <a:solidFill>
              <a:srgbClr val="5EB3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818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37BDE2A0-93FD-26D4-484D-3F17DAB62441}"/>
              </a:ext>
            </a:extLst>
          </p:cNvPr>
          <p:cNvGraphicFramePr>
            <a:graphicFrameLocks noGrp="1"/>
          </p:cNvGraphicFramePr>
          <p:nvPr>
            <p:ph idx="1"/>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AE1A028A-2240-72BD-7BEA-E9578B75602F}"/>
              </a:ext>
            </a:extLst>
          </p:cNvPr>
          <p:cNvSpPr>
            <a:spLocks noGrp="1"/>
          </p:cNvSpPr>
          <p:nvPr>
            <p:ph type="title"/>
          </p:nvPr>
        </p:nvSpPr>
        <p:spPr>
          <a:xfrm>
            <a:off x="838200" y="365125"/>
            <a:ext cx="10515600" cy="1325563"/>
          </a:xfrm>
        </p:spPr>
        <p:txBody>
          <a:bodyPr/>
          <a:lstStyle/>
          <a:p>
            <a:r>
              <a:rPr lang="en-US" b="1" dirty="0"/>
              <a:t>New Service Provider: Community Health Workers </a:t>
            </a:r>
          </a:p>
        </p:txBody>
      </p:sp>
      <p:sp>
        <p:nvSpPr>
          <p:cNvPr id="6" name="Slide Number Placeholder 3">
            <a:extLst>
              <a:ext uri="{FF2B5EF4-FFF2-40B4-BE49-F238E27FC236}">
                <a16:creationId xmlns:a16="http://schemas.microsoft.com/office/drawing/2014/main" id="{506F077C-E63A-92AA-2776-891C5393DF33}"/>
              </a:ext>
            </a:extLst>
          </p:cNvPr>
          <p:cNvSpPr>
            <a:spLocks/>
          </p:cNvSpPr>
          <p:nvPr/>
        </p:nvSpPr>
        <p:spPr bwMode="auto">
          <a:xfrm>
            <a:off x="227013" y="6334125"/>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18C0162E-702E-432E-9F68-A3CD29681C94}" type="slidenum">
              <a:rPr lang="en-US" altLang="en-US" sz="2000">
                <a:solidFill>
                  <a:schemeClr val="bg1"/>
                </a:solidFill>
              </a:rPr>
              <a:pPr eaLnBrk="1" hangingPunct="1"/>
              <a:t>12</a:t>
            </a:fld>
            <a:endParaRPr lang="en-US" altLang="en-US" sz="2000" dirty="0">
              <a:solidFill>
                <a:schemeClr val="bg1"/>
              </a:solidFill>
            </a:endParaRPr>
          </a:p>
        </p:txBody>
      </p:sp>
    </p:spTree>
    <p:extLst>
      <p:ext uri="{BB962C8B-B14F-4D97-AF65-F5344CB8AC3E}">
        <p14:creationId xmlns:p14="http://schemas.microsoft.com/office/powerpoint/2010/main" val="2673973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ontent Placeholder 2">
            <a:extLst>
              <a:ext uri="{FF2B5EF4-FFF2-40B4-BE49-F238E27FC236}">
                <a16:creationId xmlns:a16="http://schemas.microsoft.com/office/drawing/2014/main" id="{AFC594AC-4B76-6B10-CFE0-959633ABB3F6}"/>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CFC189B-7F23-1B27-D171-FF69A99BA5DA}"/>
              </a:ext>
            </a:extLst>
          </p:cNvPr>
          <p:cNvSpPr txBox="1"/>
          <p:nvPr/>
        </p:nvSpPr>
        <p:spPr>
          <a:xfrm>
            <a:off x="159070" y="302953"/>
            <a:ext cx="5793828" cy="707886"/>
          </a:xfrm>
          <a:prstGeom prst="rect">
            <a:avLst/>
          </a:prstGeom>
          <a:noFill/>
        </p:spPr>
        <p:txBody>
          <a:bodyPr wrap="square" rtlCol="0">
            <a:spAutoFit/>
          </a:bodyPr>
          <a:lstStyle/>
          <a:p>
            <a:r>
              <a:rPr lang="en-US" sz="4000" b="1" dirty="0">
                <a:solidFill>
                  <a:srgbClr val="003865"/>
                </a:solidFill>
              </a:rPr>
              <a:t>Vision, Hearing,&amp;</a:t>
            </a:r>
          </a:p>
        </p:txBody>
      </p:sp>
      <p:sp>
        <p:nvSpPr>
          <p:cNvPr id="6" name="TextBox 5">
            <a:extLst>
              <a:ext uri="{FF2B5EF4-FFF2-40B4-BE49-F238E27FC236}">
                <a16:creationId xmlns:a16="http://schemas.microsoft.com/office/drawing/2014/main" id="{63C5EFD2-8FD1-163F-4836-A67EDDD57456}"/>
              </a:ext>
            </a:extLst>
          </p:cNvPr>
          <p:cNvSpPr txBox="1"/>
          <p:nvPr/>
        </p:nvSpPr>
        <p:spPr>
          <a:xfrm>
            <a:off x="804830" y="749993"/>
            <a:ext cx="5793828" cy="707886"/>
          </a:xfrm>
          <a:prstGeom prst="rect">
            <a:avLst/>
          </a:prstGeom>
          <a:noFill/>
        </p:spPr>
        <p:txBody>
          <a:bodyPr wrap="square" rtlCol="0">
            <a:spAutoFit/>
          </a:bodyPr>
          <a:lstStyle/>
          <a:p>
            <a:r>
              <a:rPr lang="en-US" sz="4000" b="1" dirty="0">
                <a:solidFill>
                  <a:srgbClr val="5EB3E4"/>
                </a:solidFill>
              </a:rPr>
              <a:t>Dental Expansion</a:t>
            </a:r>
          </a:p>
        </p:txBody>
      </p:sp>
      <p:sp>
        <p:nvSpPr>
          <p:cNvPr id="7" name="Slide Number Placeholder 3">
            <a:extLst>
              <a:ext uri="{FF2B5EF4-FFF2-40B4-BE49-F238E27FC236}">
                <a16:creationId xmlns:a16="http://schemas.microsoft.com/office/drawing/2014/main" id="{506F077C-E63A-92AA-2776-891C5393DF33}"/>
              </a:ext>
            </a:extLst>
          </p:cNvPr>
          <p:cNvSpPr>
            <a:spLocks/>
          </p:cNvSpPr>
          <p:nvPr/>
        </p:nvSpPr>
        <p:spPr bwMode="auto">
          <a:xfrm>
            <a:off x="227013" y="6334125"/>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18C0162E-702E-432E-9F68-A3CD29681C94}" type="slidenum">
              <a:rPr lang="en-US" altLang="en-US" sz="2000">
                <a:solidFill>
                  <a:schemeClr val="bg1"/>
                </a:solidFill>
              </a:rPr>
              <a:pPr eaLnBrk="1" hangingPunct="1"/>
              <a:t>13</a:t>
            </a:fld>
            <a:endParaRPr lang="en-US" altLang="en-US" sz="2000" dirty="0">
              <a:solidFill>
                <a:schemeClr val="bg1"/>
              </a:solidFill>
            </a:endParaRPr>
          </a:p>
        </p:txBody>
      </p:sp>
    </p:spTree>
    <p:extLst>
      <p:ext uri="{BB962C8B-B14F-4D97-AF65-F5344CB8AC3E}">
        <p14:creationId xmlns:p14="http://schemas.microsoft.com/office/powerpoint/2010/main" val="290286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2933700"/>
            <a:ext cx="11363735" cy="872034"/>
          </a:xfrm>
          <a:prstGeom prst="rect">
            <a:avLst/>
          </a:prstGeom>
        </p:spPr>
        <p:txBody>
          <a:bodyPr lIns="0" tIns="0" rIns="0" bIns="0" rtlCol="0" anchor="t">
            <a:spAutoFit/>
          </a:bodyPr>
          <a:lstStyle/>
          <a:p>
            <a:pPr defTabSz="609630">
              <a:lnSpc>
                <a:spcPts val="6800"/>
              </a:lnSpc>
              <a:defRPr/>
            </a:pPr>
            <a:r>
              <a:rPr lang="en-US" sz="5667" dirty="0">
                <a:solidFill>
                  <a:srgbClr val="003865"/>
                </a:solidFill>
                <a:latin typeface="Telegraf Bold"/>
                <a:ea typeface="Telegraf Bold"/>
              </a:rPr>
              <a:t>Member Renewals and Eligibility</a:t>
            </a:r>
          </a:p>
        </p:txBody>
      </p:sp>
      <p:sp>
        <p:nvSpPr>
          <p:cNvPr id="9" name="AutoShape 2">
            <a:extLst>
              <a:ext uri="{FF2B5EF4-FFF2-40B4-BE49-F238E27FC236}">
                <a16:creationId xmlns:a16="http://schemas.microsoft.com/office/drawing/2014/main" id="{00C3A2D4-3241-F228-21BB-33B0E69EC562}"/>
              </a:ext>
            </a:extLst>
          </p:cNvPr>
          <p:cNvSpPr/>
          <p:nvPr/>
        </p:nvSpPr>
        <p:spPr>
          <a:xfrm>
            <a:off x="0" y="0"/>
            <a:ext cx="271236" cy="6858000"/>
          </a:xfrm>
          <a:prstGeom prst="rect">
            <a:avLst/>
          </a:prstGeom>
          <a:solidFill>
            <a:srgbClr val="5EB3E4"/>
          </a:solidFill>
        </p:spPr>
        <p:txBody>
          <a:bodyPr/>
          <a:lstStyle/>
          <a:p>
            <a:pPr defTabSz="609630">
              <a:defRPr/>
            </a:pPr>
            <a:endParaRPr lang="en-US" sz="1200" dirty="0">
              <a:solidFill>
                <a:prstClr val="black"/>
              </a:solidFill>
              <a:latin typeface="Calibri"/>
            </a:endParaRPr>
          </a:p>
        </p:txBody>
      </p:sp>
      <p:cxnSp>
        <p:nvCxnSpPr>
          <p:cNvPr id="5" name="Straight Connector 4">
            <a:extLst>
              <a:ext uri="{FF2B5EF4-FFF2-40B4-BE49-F238E27FC236}">
                <a16:creationId xmlns:a16="http://schemas.microsoft.com/office/drawing/2014/main" id="{45D57183-DAF0-36B6-9915-596A342F977E}"/>
              </a:ext>
            </a:extLst>
          </p:cNvPr>
          <p:cNvCxnSpPr/>
          <p:nvPr/>
        </p:nvCxnSpPr>
        <p:spPr>
          <a:xfrm>
            <a:off x="690880" y="5019040"/>
            <a:ext cx="11226800" cy="0"/>
          </a:xfrm>
          <a:prstGeom prst="line">
            <a:avLst/>
          </a:prstGeom>
          <a:ln w="28575">
            <a:solidFill>
              <a:srgbClr val="5EB3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740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A59F421-202C-DB9C-E5BC-A2D66688748B}"/>
              </a:ext>
            </a:extLst>
          </p:cNvPr>
          <p:cNvSpPr>
            <a:spLocks noGrp="1"/>
          </p:cNvSpPr>
          <p:nvPr>
            <p:ph type="title"/>
          </p:nvPr>
        </p:nvSpPr>
        <p:spPr bwMode="auto">
          <a:xfrm>
            <a:off x="838200" y="365125"/>
            <a:ext cx="10515600" cy="879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Public Health Emergency (PHE) Unwinding</a:t>
            </a:r>
          </a:p>
        </p:txBody>
      </p:sp>
      <p:sp>
        <p:nvSpPr>
          <p:cNvPr id="15363" name="Content Placeholder 2">
            <a:extLst>
              <a:ext uri="{FF2B5EF4-FFF2-40B4-BE49-F238E27FC236}">
                <a16:creationId xmlns:a16="http://schemas.microsoft.com/office/drawing/2014/main" id="{D0DF3AB3-32C9-36FC-4720-13EEAEB23228}"/>
              </a:ext>
            </a:extLst>
          </p:cNvPr>
          <p:cNvSpPr>
            <a:spLocks noGrp="1"/>
          </p:cNvSpPr>
          <p:nvPr>
            <p:ph idx="1"/>
          </p:nvPr>
        </p:nvSpPr>
        <p:spPr bwMode="auto">
          <a:xfrm>
            <a:off x="639726" y="2299557"/>
            <a:ext cx="10515600" cy="31220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t>Last </a:t>
            </a:r>
            <a:r>
              <a:rPr lang="en-US" altLang="en-US" sz="2400" b="1" dirty="0">
                <a:solidFill>
                  <a:srgbClr val="ADC084"/>
                </a:solidFill>
              </a:rPr>
              <a:t>PHE renewals for adults </a:t>
            </a:r>
            <a:r>
              <a:rPr lang="en-US" altLang="en-US" sz="2400" dirty="0"/>
              <a:t>had a due date of May 31 with the exception of June 30 for 8 individuals.  </a:t>
            </a:r>
          </a:p>
          <a:p>
            <a:r>
              <a:rPr lang="en-US" altLang="en-US" sz="2400" dirty="0"/>
              <a:t>Ongoing annual renewals for </a:t>
            </a:r>
            <a:r>
              <a:rPr lang="en-US" altLang="en-US" sz="2400" b="1" dirty="0">
                <a:solidFill>
                  <a:srgbClr val="ADC084"/>
                </a:solidFill>
              </a:rPr>
              <a:t>non-PHE</a:t>
            </a:r>
            <a:r>
              <a:rPr lang="en-US" altLang="en-US" sz="2400" dirty="0"/>
              <a:t> cases resumed in April 2024.</a:t>
            </a:r>
          </a:p>
          <a:p>
            <a:r>
              <a:rPr lang="en-US" altLang="en-US" sz="2400" dirty="0"/>
              <a:t>Flexibilities in place through June 2025.</a:t>
            </a:r>
          </a:p>
          <a:p>
            <a:r>
              <a:rPr lang="en-US" altLang="en-US" sz="2400" dirty="0"/>
              <a:t>Certain Appendix K flexibilities made permanent in 1915(c) waivers effective May 1, 2024.</a:t>
            </a:r>
          </a:p>
          <a:p>
            <a:r>
              <a:rPr lang="en-US" altLang="en-US" sz="2400" dirty="0"/>
              <a:t>CMS monthly and updated reporting ongoing.</a:t>
            </a:r>
          </a:p>
        </p:txBody>
      </p:sp>
      <p:graphicFrame>
        <p:nvGraphicFramePr>
          <p:cNvPr id="5" name="Content Placeholder 4">
            <a:extLst>
              <a:ext uri="{FF2B5EF4-FFF2-40B4-BE49-F238E27FC236}">
                <a16:creationId xmlns:a16="http://schemas.microsoft.com/office/drawing/2014/main" id="{4B4946FE-5CC6-3A0D-A7A8-7F360EF34B62}"/>
              </a:ext>
            </a:extLst>
          </p:cNvPr>
          <p:cNvGraphicFramePr>
            <a:graphicFrameLocks noGrp="1"/>
          </p:cNvGraphicFramePr>
          <p:nvPr>
            <p:ph sz="half" idx="4294967295"/>
          </p:nvPr>
        </p:nvGraphicFramePr>
        <p:xfrm>
          <a:off x="60325" y="1244232"/>
          <a:ext cx="12131675" cy="102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5" name="Slide Number Placeholder 3">
            <a:extLst>
              <a:ext uri="{FF2B5EF4-FFF2-40B4-BE49-F238E27FC236}">
                <a16:creationId xmlns:a16="http://schemas.microsoft.com/office/drawing/2014/main" id="{D4F4F2BD-E91F-E841-83D2-597473CF740A}"/>
              </a:ext>
            </a:extLst>
          </p:cNvPr>
          <p:cNvSpPr>
            <a:spLocks noGrp="1"/>
          </p:cNvSpPr>
          <p:nvPr>
            <p:ph type="sldNum" sz="quarter" idx="4294967295"/>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D654AC-9AAF-4516-8A2C-D2F44213F3D0}" type="slidenum">
              <a:rPr lang="en-US" smtClean="0"/>
              <a:pPr/>
              <a:t>15</a:t>
            </a:fld>
            <a:endParaRPr lang="en-US" altLang="en-US" dirty="0">
              <a:solidFill>
                <a:schemeClr val="bg1"/>
              </a:solidFill>
            </a:endParaRPr>
          </a:p>
        </p:txBody>
      </p:sp>
      <p:sp>
        <p:nvSpPr>
          <p:cNvPr id="15366" name="TextBox 3">
            <a:extLst>
              <a:ext uri="{FF2B5EF4-FFF2-40B4-BE49-F238E27FC236}">
                <a16:creationId xmlns:a16="http://schemas.microsoft.com/office/drawing/2014/main" id="{803CCF93-CD46-E23A-E1E7-C390C15573CD}"/>
              </a:ext>
            </a:extLst>
          </p:cNvPr>
          <p:cNvSpPr txBox="1">
            <a:spLocks noChangeArrowheads="1"/>
          </p:cNvSpPr>
          <p:nvPr/>
        </p:nvSpPr>
        <p:spPr bwMode="auto">
          <a:xfrm>
            <a:off x="212725" y="1145439"/>
            <a:ext cx="679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t>2023</a:t>
            </a:r>
          </a:p>
        </p:txBody>
      </p:sp>
      <p:sp>
        <p:nvSpPr>
          <p:cNvPr id="15367" name="TextBox 5">
            <a:extLst>
              <a:ext uri="{FF2B5EF4-FFF2-40B4-BE49-F238E27FC236}">
                <a16:creationId xmlns:a16="http://schemas.microsoft.com/office/drawing/2014/main" id="{601B3F24-2577-1CBD-3A05-D4E447A5CC2F}"/>
              </a:ext>
            </a:extLst>
          </p:cNvPr>
          <p:cNvSpPr txBox="1">
            <a:spLocks noChangeArrowheads="1"/>
          </p:cNvSpPr>
          <p:nvPr/>
        </p:nvSpPr>
        <p:spPr bwMode="auto">
          <a:xfrm>
            <a:off x="7038975" y="1145439"/>
            <a:ext cx="67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t>2024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87" y="424759"/>
            <a:ext cx="10515600" cy="1325563"/>
          </a:xfrm>
        </p:spPr>
        <p:txBody>
          <a:bodyPr/>
          <a:lstStyle/>
          <a:p>
            <a:r>
              <a:rPr lang="en-US" dirty="0"/>
              <a:t>Medicaid Enrollment Trend</a:t>
            </a:r>
          </a:p>
        </p:txBody>
      </p:sp>
      <p:sp>
        <p:nvSpPr>
          <p:cNvPr id="7" name="Slide Number Placeholder 3">
            <a:extLst>
              <a:ext uri="{FF2B5EF4-FFF2-40B4-BE49-F238E27FC236}">
                <a16:creationId xmlns:a16="http://schemas.microsoft.com/office/drawing/2014/main" id="{A4301207-4B25-45B8-9550-9F1ECFDAFD79}"/>
              </a:ext>
            </a:extLst>
          </p:cNvPr>
          <p:cNvSpPr txBox="1">
            <a:spLocks/>
          </p:cNvSpPr>
          <p:nvPr/>
        </p:nvSpPr>
        <p:spPr>
          <a:xfrm>
            <a:off x="135143" y="628915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27CFF0-8AF3-4D5D-9D11-7D9475288EEF}" type="slidenum">
              <a:rPr lang="en-US" sz="2000" smtClean="0">
                <a:solidFill>
                  <a:schemeClr val="bg1"/>
                </a:solidFill>
              </a:rPr>
              <a:pPr/>
              <a:t>16</a:t>
            </a:fld>
            <a:endParaRPr lang="en-US" sz="2000" dirty="0">
              <a:solidFill>
                <a:schemeClr val="bg1"/>
              </a:solidFill>
            </a:endParaRPr>
          </a:p>
        </p:txBody>
      </p:sp>
      <p:graphicFrame>
        <p:nvGraphicFramePr>
          <p:cNvPr id="5" name="Chart 4">
            <a:extLst>
              <a:ext uri="{FF2B5EF4-FFF2-40B4-BE49-F238E27FC236}">
                <a16:creationId xmlns:a16="http://schemas.microsoft.com/office/drawing/2014/main" id="{BE0A0DA1-0700-F0FC-4655-D45ACFDFFC4D}"/>
              </a:ext>
            </a:extLst>
          </p:cNvPr>
          <p:cNvGraphicFramePr>
            <a:graphicFrameLocks/>
          </p:cNvGraphicFramePr>
          <p:nvPr/>
        </p:nvGraphicFramePr>
        <p:xfrm>
          <a:off x="566738" y="1238147"/>
          <a:ext cx="10871899" cy="51769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4876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898EC98-E071-DE69-83EB-8409770F7CB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Unwinding Report Updates Posted</a:t>
            </a:r>
          </a:p>
        </p:txBody>
      </p:sp>
      <p:sp>
        <p:nvSpPr>
          <p:cNvPr id="17411" name="Slide Number Placeholder 3">
            <a:extLst>
              <a:ext uri="{FF2B5EF4-FFF2-40B4-BE49-F238E27FC236}">
                <a16:creationId xmlns:a16="http://schemas.microsoft.com/office/drawing/2014/main" id="{C15176B0-169A-F227-2BA0-A54319C74A36}"/>
              </a:ext>
            </a:extLst>
          </p:cNvPr>
          <p:cNvSpPr>
            <a:spLocks noGrp="1"/>
          </p:cNvSpPr>
          <p:nvPr>
            <p:ph type="sldNum" sz="quarter" idx="4294967295"/>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fld id="{F8D654AC-9AAF-4516-8A2C-D2F44213F3D0}" type="slidenum">
              <a:rPr lang="en-US" smtClean="0"/>
              <a:pPr eaLnBrk="1" hangingPunct="1"/>
              <a:t>17</a:t>
            </a:fld>
            <a:endParaRPr lang="en-US" altLang="en-US" dirty="0">
              <a:solidFill>
                <a:schemeClr val="bg1"/>
              </a:solidFill>
            </a:endParaRPr>
          </a:p>
        </p:txBody>
      </p:sp>
      <p:graphicFrame>
        <p:nvGraphicFramePr>
          <p:cNvPr id="5" name="Table 6">
            <a:extLst>
              <a:ext uri="{FF2B5EF4-FFF2-40B4-BE49-F238E27FC236}">
                <a16:creationId xmlns:a16="http://schemas.microsoft.com/office/drawing/2014/main" id="{001BC94A-53AC-4604-99D1-AB3E36501654}"/>
              </a:ext>
            </a:extLst>
          </p:cNvPr>
          <p:cNvGraphicFramePr>
            <a:graphicFrameLocks noGrp="1"/>
          </p:cNvGraphicFramePr>
          <p:nvPr/>
        </p:nvGraphicFramePr>
        <p:xfrm>
          <a:off x="274638" y="1455738"/>
          <a:ext cx="4708525" cy="4395792"/>
        </p:xfrm>
        <a:graphic>
          <a:graphicData uri="http://schemas.openxmlformats.org/drawingml/2006/table">
            <a:tbl>
              <a:tblPr firstRow="1" bandRow="1">
                <a:tableStyleId>{5A111915-BE36-4E01-A7E5-04B1672EAD32}</a:tableStyleId>
              </a:tblPr>
              <a:tblGrid>
                <a:gridCol w="690975">
                  <a:extLst>
                    <a:ext uri="{9D8B030D-6E8A-4147-A177-3AD203B41FA5}">
                      <a16:colId xmlns:a16="http://schemas.microsoft.com/office/drawing/2014/main" val="473820507"/>
                    </a:ext>
                  </a:extLst>
                </a:gridCol>
                <a:gridCol w="989543">
                  <a:extLst>
                    <a:ext uri="{9D8B030D-6E8A-4147-A177-3AD203B41FA5}">
                      <a16:colId xmlns:a16="http://schemas.microsoft.com/office/drawing/2014/main" val="2520632997"/>
                    </a:ext>
                  </a:extLst>
                </a:gridCol>
                <a:gridCol w="1019230">
                  <a:extLst>
                    <a:ext uri="{9D8B030D-6E8A-4147-A177-3AD203B41FA5}">
                      <a16:colId xmlns:a16="http://schemas.microsoft.com/office/drawing/2014/main" val="905635516"/>
                    </a:ext>
                  </a:extLst>
                </a:gridCol>
                <a:gridCol w="1214219">
                  <a:extLst>
                    <a:ext uri="{9D8B030D-6E8A-4147-A177-3AD203B41FA5}">
                      <a16:colId xmlns:a16="http://schemas.microsoft.com/office/drawing/2014/main" val="1704975163"/>
                    </a:ext>
                  </a:extLst>
                </a:gridCol>
                <a:gridCol w="794558">
                  <a:extLst>
                    <a:ext uri="{9D8B030D-6E8A-4147-A177-3AD203B41FA5}">
                      <a16:colId xmlns:a16="http://schemas.microsoft.com/office/drawing/2014/main" val="1170603009"/>
                    </a:ext>
                  </a:extLst>
                </a:gridCol>
              </a:tblGrid>
              <a:tr h="661312">
                <a:tc>
                  <a:txBody>
                    <a:bodyPr/>
                    <a:lstStyle/>
                    <a:p>
                      <a:endParaRPr lang="en-US" sz="1400" dirty="0"/>
                    </a:p>
                  </a:txBody>
                  <a:tcPr marL="91427" marR="91427" marT="45723" marB="45723">
                    <a:solidFill>
                      <a:srgbClr val="003865"/>
                    </a:solidFill>
                  </a:tcPr>
                </a:tc>
                <a:tc>
                  <a:txBody>
                    <a:bodyPr/>
                    <a:lstStyle/>
                    <a:p>
                      <a:pPr algn="ctr"/>
                      <a:r>
                        <a:rPr lang="en-US" sz="1400" dirty="0"/>
                        <a:t>Individual Renewals</a:t>
                      </a:r>
                    </a:p>
                  </a:txBody>
                  <a:tcPr marL="91427" marR="91427" marT="45723" marB="45723" anchor="ctr">
                    <a:lnB w="12700" cap="flat" cmpd="sng" algn="ctr">
                      <a:solidFill>
                        <a:srgbClr val="C1E0F1"/>
                      </a:solidFill>
                      <a:prstDash val="solid"/>
                      <a:round/>
                      <a:headEnd type="none" w="med" len="med"/>
                      <a:tailEnd type="none" w="med" len="med"/>
                    </a:lnB>
                    <a:solidFill>
                      <a:srgbClr val="003865"/>
                    </a:solidFill>
                  </a:tcPr>
                </a:tc>
                <a:tc>
                  <a:txBody>
                    <a:bodyPr/>
                    <a:lstStyle/>
                    <a:p>
                      <a:pPr algn="ctr"/>
                      <a:r>
                        <a:rPr lang="en-US" sz="1400" dirty="0"/>
                        <a:t>Medicaid Approvals</a:t>
                      </a:r>
                    </a:p>
                  </a:txBody>
                  <a:tcPr marL="91427" marR="91427" marT="45723" marB="45723" anchor="ctr">
                    <a:lnB w="12700" cap="flat" cmpd="sng" algn="ctr">
                      <a:solidFill>
                        <a:srgbClr val="C1E0F1"/>
                      </a:solidFill>
                      <a:prstDash val="solid"/>
                      <a:round/>
                      <a:headEnd type="none" w="med" len="med"/>
                      <a:tailEnd type="none" w="med" len="med"/>
                    </a:lnB>
                    <a:solidFill>
                      <a:srgbClr val="003865"/>
                    </a:solidFill>
                  </a:tcPr>
                </a:tc>
                <a:tc>
                  <a:txBody>
                    <a:bodyPr/>
                    <a:lstStyle/>
                    <a:p>
                      <a:pPr algn="ctr"/>
                      <a:r>
                        <a:rPr lang="en-US" sz="1400" dirty="0"/>
                        <a:t>Medicaid Terminations</a:t>
                      </a:r>
                    </a:p>
                  </a:txBody>
                  <a:tcPr marL="91427" marR="91427" marT="45723" marB="45723" anchor="ctr">
                    <a:lnB w="12700" cap="flat" cmpd="sng" algn="ctr">
                      <a:solidFill>
                        <a:srgbClr val="C1E0F1"/>
                      </a:solidFill>
                      <a:prstDash val="solid"/>
                      <a:round/>
                      <a:headEnd type="none" w="med" len="med"/>
                      <a:tailEnd type="none" w="med" len="med"/>
                    </a:lnB>
                    <a:solidFill>
                      <a:srgbClr val="003865"/>
                    </a:solidFill>
                  </a:tcPr>
                </a:tc>
                <a:tc>
                  <a:txBody>
                    <a:bodyPr/>
                    <a:lstStyle/>
                    <a:p>
                      <a:pPr algn="ctr"/>
                      <a:r>
                        <a:rPr lang="en-US" sz="1400" dirty="0"/>
                        <a:t>Pending</a:t>
                      </a:r>
                    </a:p>
                  </a:txBody>
                  <a:tcPr marL="91427" marR="91427" marT="45723" marB="45723" anchor="ctr">
                    <a:lnB w="12700" cap="flat" cmpd="sng" algn="ctr">
                      <a:solidFill>
                        <a:srgbClr val="C1E0F1"/>
                      </a:solidFill>
                      <a:prstDash val="solid"/>
                      <a:round/>
                      <a:headEnd type="none" w="med" len="med"/>
                      <a:tailEnd type="none" w="med" len="med"/>
                    </a:lnB>
                    <a:solidFill>
                      <a:srgbClr val="003865"/>
                    </a:solidFill>
                  </a:tcPr>
                </a:tc>
                <a:extLst>
                  <a:ext uri="{0D108BD9-81ED-4DB2-BD59-A6C34878D82A}">
                    <a16:rowId xmlns:a16="http://schemas.microsoft.com/office/drawing/2014/main" val="3905670852"/>
                  </a:ext>
                </a:extLst>
              </a:tr>
              <a:tr h="466810">
                <a:tc>
                  <a:txBody>
                    <a:bodyPr/>
                    <a:lstStyle/>
                    <a:p>
                      <a:r>
                        <a:rPr lang="en-US" sz="1800" dirty="0">
                          <a:solidFill>
                            <a:srgbClr val="003865"/>
                          </a:solidFill>
                        </a:rPr>
                        <a:t>May</a:t>
                      </a:r>
                    </a:p>
                  </a:txBody>
                  <a:tcPr marL="91427" marR="91427" marT="45723" marB="45723" anchor="ctr">
                    <a:lnR w="12700" cap="flat" cmpd="sng" algn="ctr">
                      <a:solidFill>
                        <a:srgbClr val="C1E0F1"/>
                      </a:solidFill>
                      <a:prstDash val="solid"/>
                      <a:round/>
                      <a:headEnd type="none" w="med" len="med"/>
                      <a:tailEnd type="none" w="med" len="med"/>
                    </a:lnR>
                    <a:solidFill>
                      <a:srgbClr val="DDF7FB"/>
                    </a:solidFill>
                  </a:tcPr>
                </a:tc>
                <a:tc>
                  <a:txBody>
                    <a:bodyPr/>
                    <a:lstStyle/>
                    <a:p>
                      <a:pPr algn="ctr" fontAlgn="b"/>
                      <a:r>
                        <a:rPr lang="en-US" sz="1800" b="0" i="0" u="none" strike="noStrike" dirty="0">
                          <a:solidFill>
                            <a:srgbClr val="000000"/>
                          </a:solidFill>
                          <a:effectLst/>
                          <a:latin typeface="Calibri" panose="020F0502020204030204" pitchFamily="34" charset="0"/>
                        </a:rPr>
                        <a:t>80,673</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rgbClr val="000000"/>
                          </a:solidFill>
                          <a:effectLst/>
                          <a:latin typeface="Calibri" panose="020F0502020204030204" pitchFamily="34" charset="0"/>
                        </a:rPr>
                        <a:t>37,182</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34,124</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rgbClr val="000000"/>
                          </a:solidFill>
                          <a:effectLst/>
                          <a:latin typeface="Calibri" panose="020F0502020204030204" pitchFamily="34" charset="0"/>
                        </a:rPr>
                        <a:t>2,698</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extLst>
                  <a:ext uri="{0D108BD9-81ED-4DB2-BD59-A6C34878D82A}">
                    <a16:rowId xmlns:a16="http://schemas.microsoft.com/office/drawing/2014/main" val="3902720173"/>
                  </a:ext>
                </a:extLst>
              </a:tr>
              <a:tr h="466810">
                <a:tc>
                  <a:txBody>
                    <a:bodyPr/>
                    <a:lstStyle/>
                    <a:p>
                      <a:r>
                        <a:rPr lang="en-US" sz="1800" dirty="0">
                          <a:solidFill>
                            <a:schemeClr val="tx1"/>
                          </a:solidFill>
                        </a:rPr>
                        <a:t>Jun</a:t>
                      </a:r>
                    </a:p>
                  </a:txBody>
                  <a:tcPr marL="91427" marR="91427" marT="45723" marB="45723" anchor="ctr">
                    <a:lnR w="12700" cap="flat" cmpd="sng" algn="ctr">
                      <a:solidFill>
                        <a:srgbClr val="C1E0F1"/>
                      </a:solidFill>
                      <a:prstDash val="solid"/>
                      <a:round/>
                      <a:headEnd type="none" w="med" len="med"/>
                      <a:tailEnd type="none" w="med" len="med"/>
                    </a:lnR>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82,606</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37,364</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35,971</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1,883</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extLst>
                  <a:ext uri="{0D108BD9-81ED-4DB2-BD59-A6C34878D82A}">
                    <a16:rowId xmlns:a16="http://schemas.microsoft.com/office/drawing/2014/main" val="163433048"/>
                  </a:ext>
                </a:extLst>
              </a:tr>
              <a:tr h="466810">
                <a:tc>
                  <a:txBody>
                    <a:bodyPr/>
                    <a:lstStyle/>
                    <a:p>
                      <a:r>
                        <a:rPr lang="en-US" sz="1800" dirty="0">
                          <a:solidFill>
                            <a:schemeClr val="tx1"/>
                          </a:solidFill>
                        </a:rPr>
                        <a:t>Jul</a:t>
                      </a:r>
                    </a:p>
                  </a:txBody>
                  <a:tcPr marL="91427" marR="91427" marT="45723" marB="45723" anchor="ctr">
                    <a:lnR w="12700" cap="flat" cmpd="sng" algn="ctr">
                      <a:solidFill>
                        <a:srgbClr val="C1E0F1"/>
                      </a:solidFill>
                      <a:prstDash val="solid"/>
                      <a:round/>
                      <a:headEnd type="none" w="med" len="med"/>
                      <a:tailEnd type="none" w="med" len="med"/>
                    </a:lnR>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54,975</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27,044</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20,344</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1,325</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extLst>
                  <a:ext uri="{0D108BD9-81ED-4DB2-BD59-A6C34878D82A}">
                    <a16:rowId xmlns:a16="http://schemas.microsoft.com/office/drawing/2014/main" val="571581034"/>
                  </a:ext>
                </a:extLst>
              </a:tr>
              <a:tr h="466810">
                <a:tc>
                  <a:txBody>
                    <a:bodyPr/>
                    <a:lstStyle/>
                    <a:p>
                      <a:r>
                        <a:rPr lang="en-US" sz="1800" dirty="0">
                          <a:solidFill>
                            <a:schemeClr val="tx1"/>
                          </a:solidFill>
                        </a:rPr>
                        <a:t>Aug</a:t>
                      </a:r>
                    </a:p>
                  </a:txBody>
                  <a:tcPr marL="91427" marR="91427" marT="45723" marB="45723" anchor="ctr">
                    <a:lnR w="12700" cap="flat" cmpd="sng" algn="ctr">
                      <a:solidFill>
                        <a:srgbClr val="C1E0F1"/>
                      </a:solidFill>
                      <a:prstDash val="solid"/>
                      <a:round/>
                      <a:headEnd type="none" w="med" len="med"/>
                      <a:tailEnd type="none" w="med" len="med"/>
                    </a:lnR>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54,344</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28,296</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18,662</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1,069</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extLst>
                  <a:ext uri="{0D108BD9-81ED-4DB2-BD59-A6C34878D82A}">
                    <a16:rowId xmlns:a16="http://schemas.microsoft.com/office/drawing/2014/main" val="331854045"/>
                  </a:ext>
                </a:extLst>
              </a:tr>
              <a:tr h="466810">
                <a:tc>
                  <a:txBody>
                    <a:bodyPr/>
                    <a:lstStyle/>
                    <a:p>
                      <a:r>
                        <a:rPr lang="en-US" sz="1800" dirty="0">
                          <a:solidFill>
                            <a:schemeClr val="tx1"/>
                          </a:solidFill>
                        </a:rPr>
                        <a:t>Sept</a:t>
                      </a:r>
                    </a:p>
                  </a:txBody>
                  <a:tcPr marL="91427" marR="91427" marT="45723" marB="45723" anchor="ctr">
                    <a:lnR w="12700" cap="flat" cmpd="sng" algn="ctr">
                      <a:solidFill>
                        <a:srgbClr val="C1E0F1"/>
                      </a:solidFill>
                      <a:prstDash val="solid"/>
                      <a:round/>
                      <a:headEnd type="none" w="med" len="med"/>
                      <a:tailEnd type="none" w="med" len="med"/>
                    </a:lnR>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150,985</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81,144</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16,617</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16</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extLst>
                  <a:ext uri="{0D108BD9-81ED-4DB2-BD59-A6C34878D82A}">
                    <a16:rowId xmlns:a16="http://schemas.microsoft.com/office/drawing/2014/main" val="922383763"/>
                  </a:ext>
                </a:extLst>
              </a:tr>
              <a:tr h="466810">
                <a:tc>
                  <a:txBody>
                    <a:bodyPr/>
                    <a:lstStyle/>
                    <a:p>
                      <a:r>
                        <a:rPr lang="en-US" sz="1800" dirty="0">
                          <a:solidFill>
                            <a:schemeClr val="tx1"/>
                          </a:solidFill>
                        </a:rPr>
                        <a:t>Oct</a:t>
                      </a:r>
                    </a:p>
                  </a:txBody>
                  <a:tcPr marL="91427" marR="91427" marT="45723" marB="45723" anchor="ctr">
                    <a:lnR w="12700" cap="flat" cmpd="sng" algn="ctr">
                      <a:solidFill>
                        <a:srgbClr val="C1E0F1"/>
                      </a:solidFill>
                      <a:prstDash val="solid"/>
                      <a:round/>
                      <a:headEnd type="none" w="med" len="med"/>
                      <a:tailEnd type="none" w="med" len="med"/>
                    </a:lnR>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155,003</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92,524</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12,780</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15</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extLst>
                  <a:ext uri="{0D108BD9-81ED-4DB2-BD59-A6C34878D82A}">
                    <a16:rowId xmlns:a16="http://schemas.microsoft.com/office/drawing/2014/main" val="2654834133"/>
                  </a:ext>
                </a:extLst>
              </a:tr>
              <a:tr h="466810">
                <a:tc>
                  <a:txBody>
                    <a:bodyPr/>
                    <a:lstStyle/>
                    <a:p>
                      <a:r>
                        <a:rPr lang="en-US" sz="1800" dirty="0">
                          <a:solidFill>
                            <a:schemeClr val="tx1"/>
                          </a:solidFill>
                        </a:rPr>
                        <a:t>Nov</a:t>
                      </a:r>
                    </a:p>
                  </a:txBody>
                  <a:tcPr marL="91427" marR="91427" marT="45723" marB="45723" anchor="ctr">
                    <a:lnR w="12700" cap="flat" cmpd="sng" algn="ctr">
                      <a:solidFill>
                        <a:srgbClr val="C1E0F1"/>
                      </a:solidFill>
                      <a:prstDash val="solid"/>
                      <a:round/>
                      <a:headEnd type="none" w="med" len="med"/>
                      <a:tailEnd type="none" w="med" len="med"/>
                    </a:lnR>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31,863</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22,888</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1,508</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38</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extLst>
                  <a:ext uri="{0D108BD9-81ED-4DB2-BD59-A6C34878D82A}">
                    <a16:rowId xmlns:a16="http://schemas.microsoft.com/office/drawing/2014/main" val="2042990913"/>
                  </a:ext>
                </a:extLst>
              </a:tr>
              <a:tr h="466810">
                <a:tc>
                  <a:txBody>
                    <a:bodyPr/>
                    <a:lstStyle/>
                    <a:p>
                      <a:r>
                        <a:rPr lang="en-US" sz="1800" dirty="0">
                          <a:solidFill>
                            <a:schemeClr val="tx1"/>
                          </a:solidFill>
                        </a:rPr>
                        <a:t>Dec</a:t>
                      </a:r>
                    </a:p>
                  </a:txBody>
                  <a:tcPr marL="91427" marR="91427" marT="45723" marB="45723" anchor="ctr">
                    <a:lnR w="12700" cap="flat" cmpd="sng" algn="ctr">
                      <a:solidFill>
                        <a:srgbClr val="C1E0F1"/>
                      </a:solidFill>
                      <a:prstDash val="solid"/>
                      <a:round/>
                      <a:headEnd type="none" w="med" len="med"/>
                      <a:tailEnd type="none" w="med" len="med"/>
                    </a:lnR>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30,705</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28,889</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1,244</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2</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extLst>
                  <a:ext uri="{0D108BD9-81ED-4DB2-BD59-A6C34878D82A}">
                    <a16:rowId xmlns:a16="http://schemas.microsoft.com/office/drawing/2014/main" val="4067133518"/>
                  </a:ext>
                </a:extLst>
              </a:tr>
            </a:tbl>
          </a:graphicData>
        </a:graphic>
      </p:graphicFrame>
      <p:sp>
        <p:nvSpPr>
          <p:cNvPr id="17505" name="TextBox 5">
            <a:extLst>
              <a:ext uri="{FF2B5EF4-FFF2-40B4-BE49-F238E27FC236}">
                <a16:creationId xmlns:a16="http://schemas.microsoft.com/office/drawing/2014/main" id="{C39DC631-56B1-3523-4091-E3447477819B}"/>
              </a:ext>
            </a:extLst>
          </p:cNvPr>
          <p:cNvSpPr txBox="1">
            <a:spLocks noChangeArrowheads="1"/>
          </p:cNvSpPr>
          <p:nvPr/>
        </p:nvSpPr>
        <p:spPr bwMode="auto">
          <a:xfrm>
            <a:off x="274638" y="1090613"/>
            <a:ext cx="411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t>Original CMS Monthly Reports</a:t>
            </a:r>
          </a:p>
        </p:txBody>
      </p:sp>
      <p:graphicFrame>
        <p:nvGraphicFramePr>
          <p:cNvPr id="7" name="Table 6">
            <a:extLst>
              <a:ext uri="{FF2B5EF4-FFF2-40B4-BE49-F238E27FC236}">
                <a16:creationId xmlns:a16="http://schemas.microsoft.com/office/drawing/2014/main" id="{BF5267F6-80C2-EB0B-E4FB-D5F3A6B19E8C}"/>
              </a:ext>
            </a:extLst>
          </p:cNvPr>
          <p:cNvGraphicFramePr>
            <a:graphicFrameLocks noGrp="1"/>
          </p:cNvGraphicFramePr>
          <p:nvPr/>
        </p:nvGraphicFramePr>
        <p:xfrm>
          <a:off x="6831013" y="1428751"/>
          <a:ext cx="5103812" cy="4422780"/>
        </p:xfrm>
        <a:graphic>
          <a:graphicData uri="http://schemas.openxmlformats.org/drawingml/2006/table">
            <a:tbl>
              <a:tblPr firstRow="1" bandRow="1">
                <a:tableStyleId>{5A111915-BE36-4E01-A7E5-04B1672EAD32}</a:tableStyleId>
              </a:tblPr>
              <a:tblGrid>
                <a:gridCol w="1222827">
                  <a:extLst>
                    <a:ext uri="{9D8B030D-6E8A-4147-A177-3AD203B41FA5}">
                      <a16:colId xmlns:a16="http://schemas.microsoft.com/office/drawing/2014/main" val="473820507"/>
                    </a:ext>
                  </a:extLst>
                </a:gridCol>
                <a:gridCol w="941096">
                  <a:extLst>
                    <a:ext uri="{9D8B030D-6E8A-4147-A177-3AD203B41FA5}">
                      <a16:colId xmlns:a16="http://schemas.microsoft.com/office/drawing/2014/main" val="2520632997"/>
                    </a:ext>
                  </a:extLst>
                </a:gridCol>
                <a:gridCol w="970246">
                  <a:extLst>
                    <a:ext uri="{9D8B030D-6E8A-4147-A177-3AD203B41FA5}">
                      <a16:colId xmlns:a16="http://schemas.microsoft.com/office/drawing/2014/main" val="905635516"/>
                    </a:ext>
                  </a:extLst>
                </a:gridCol>
                <a:gridCol w="1188268">
                  <a:extLst>
                    <a:ext uri="{9D8B030D-6E8A-4147-A177-3AD203B41FA5}">
                      <a16:colId xmlns:a16="http://schemas.microsoft.com/office/drawing/2014/main" val="1704975163"/>
                    </a:ext>
                  </a:extLst>
                </a:gridCol>
                <a:gridCol w="781375">
                  <a:extLst>
                    <a:ext uri="{9D8B030D-6E8A-4147-A177-3AD203B41FA5}">
                      <a16:colId xmlns:a16="http://schemas.microsoft.com/office/drawing/2014/main" val="1170603009"/>
                    </a:ext>
                  </a:extLst>
                </a:gridCol>
              </a:tblGrid>
              <a:tr h="658751">
                <a:tc>
                  <a:txBody>
                    <a:bodyPr/>
                    <a:lstStyle/>
                    <a:p>
                      <a:endParaRPr lang="en-US" sz="1400" dirty="0"/>
                    </a:p>
                  </a:txBody>
                  <a:tcPr marL="91439" marR="91439" marT="45731" marB="45731">
                    <a:solidFill>
                      <a:srgbClr val="003865"/>
                    </a:solidFill>
                  </a:tcPr>
                </a:tc>
                <a:tc>
                  <a:txBody>
                    <a:bodyPr/>
                    <a:lstStyle/>
                    <a:p>
                      <a:pPr algn="ctr"/>
                      <a:r>
                        <a:rPr lang="en-US" sz="1400" dirty="0"/>
                        <a:t>Individual Renewals</a:t>
                      </a:r>
                    </a:p>
                  </a:txBody>
                  <a:tcPr marL="91439" marR="91439" marT="45731" marB="45731" anchor="ctr">
                    <a:lnB w="12700" cap="flat" cmpd="sng" algn="ctr">
                      <a:solidFill>
                        <a:srgbClr val="C1E0F1"/>
                      </a:solidFill>
                      <a:prstDash val="solid"/>
                      <a:round/>
                      <a:headEnd type="none" w="med" len="med"/>
                      <a:tailEnd type="none" w="med" len="med"/>
                    </a:lnB>
                    <a:solidFill>
                      <a:srgbClr val="003865"/>
                    </a:solidFill>
                  </a:tcPr>
                </a:tc>
                <a:tc>
                  <a:txBody>
                    <a:bodyPr/>
                    <a:lstStyle/>
                    <a:p>
                      <a:pPr algn="ctr"/>
                      <a:r>
                        <a:rPr lang="en-US" sz="1400" dirty="0"/>
                        <a:t>Medicaid Approvals</a:t>
                      </a:r>
                    </a:p>
                  </a:txBody>
                  <a:tcPr marL="91439" marR="91439" marT="45731" marB="45731" anchor="ctr">
                    <a:lnB w="12700" cap="flat" cmpd="sng" algn="ctr">
                      <a:solidFill>
                        <a:srgbClr val="C1E0F1"/>
                      </a:solidFill>
                      <a:prstDash val="solid"/>
                      <a:round/>
                      <a:headEnd type="none" w="med" len="med"/>
                      <a:tailEnd type="none" w="med" len="med"/>
                    </a:lnB>
                    <a:solidFill>
                      <a:srgbClr val="003865"/>
                    </a:solidFill>
                  </a:tcPr>
                </a:tc>
                <a:tc>
                  <a:txBody>
                    <a:bodyPr/>
                    <a:lstStyle/>
                    <a:p>
                      <a:pPr algn="ctr"/>
                      <a:r>
                        <a:rPr lang="en-US" sz="1400" dirty="0"/>
                        <a:t>Medicaid Terminations</a:t>
                      </a:r>
                    </a:p>
                  </a:txBody>
                  <a:tcPr marL="91439" marR="91439" marT="45731" marB="45731" anchor="ctr">
                    <a:lnB w="12700" cap="flat" cmpd="sng" algn="ctr">
                      <a:solidFill>
                        <a:srgbClr val="C1E0F1"/>
                      </a:solidFill>
                      <a:prstDash val="solid"/>
                      <a:round/>
                      <a:headEnd type="none" w="med" len="med"/>
                      <a:tailEnd type="none" w="med" len="med"/>
                    </a:lnB>
                    <a:solidFill>
                      <a:srgbClr val="003865"/>
                    </a:solidFill>
                  </a:tcPr>
                </a:tc>
                <a:tc>
                  <a:txBody>
                    <a:bodyPr/>
                    <a:lstStyle/>
                    <a:p>
                      <a:pPr algn="ctr"/>
                      <a:r>
                        <a:rPr lang="en-US" sz="1400" dirty="0"/>
                        <a:t>Pending</a:t>
                      </a:r>
                    </a:p>
                  </a:txBody>
                  <a:tcPr marL="91439" marR="91439" marT="45731" marB="45731" anchor="ctr">
                    <a:lnB w="12700" cap="flat" cmpd="sng" algn="ctr">
                      <a:solidFill>
                        <a:srgbClr val="C1E0F1"/>
                      </a:solidFill>
                      <a:prstDash val="solid"/>
                      <a:round/>
                      <a:headEnd type="none" w="med" len="med"/>
                      <a:tailEnd type="none" w="med" len="med"/>
                    </a:lnB>
                    <a:solidFill>
                      <a:srgbClr val="003865"/>
                    </a:solidFill>
                  </a:tcPr>
                </a:tc>
                <a:extLst>
                  <a:ext uri="{0D108BD9-81ED-4DB2-BD59-A6C34878D82A}">
                    <a16:rowId xmlns:a16="http://schemas.microsoft.com/office/drawing/2014/main" val="3905670852"/>
                  </a:ext>
                </a:extLst>
              </a:tr>
              <a:tr h="470168">
                <a:tc>
                  <a:txBody>
                    <a:bodyPr/>
                    <a:lstStyle/>
                    <a:p>
                      <a:r>
                        <a:rPr lang="en-US" sz="1800" dirty="0">
                          <a:solidFill>
                            <a:srgbClr val="003865"/>
                          </a:solidFill>
                        </a:rPr>
                        <a:t>May</a:t>
                      </a:r>
                    </a:p>
                  </a:txBody>
                  <a:tcPr marL="91439" marR="91439" marT="45731" marB="45731" anchor="ctr">
                    <a:lnR w="12700" cap="flat" cmpd="sng" algn="ctr">
                      <a:solidFill>
                        <a:srgbClr val="C1E0F1"/>
                      </a:solidFill>
                      <a:prstDash val="solid"/>
                      <a:round/>
                      <a:headEnd type="none" w="med" len="med"/>
                      <a:tailEnd type="none" w="med" len="med"/>
                    </a:lnR>
                    <a:solidFill>
                      <a:srgbClr val="DDF7FB"/>
                    </a:solidFill>
                  </a:tcPr>
                </a:tc>
                <a:tc>
                  <a:txBody>
                    <a:bodyPr/>
                    <a:lstStyle/>
                    <a:p>
                      <a:pPr algn="ctr" fontAlgn="b"/>
                      <a:r>
                        <a:rPr lang="en-US" sz="1800" b="0" i="0" u="none" strike="noStrike" dirty="0">
                          <a:solidFill>
                            <a:srgbClr val="000000"/>
                          </a:solidFill>
                          <a:effectLst/>
                          <a:latin typeface="Calibri" panose="020F0502020204030204" pitchFamily="34" charset="0"/>
                        </a:rPr>
                        <a:t>80,673</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rgbClr val="000000"/>
                          </a:solidFill>
                          <a:effectLst/>
                          <a:latin typeface="Calibri" panose="020F0502020204030204" pitchFamily="34" charset="0"/>
                        </a:rPr>
                        <a:t>38,552</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rgbClr val="000000"/>
                          </a:solidFill>
                          <a:effectLst/>
                          <a:latin typeface="Calibri" panose="020F0502020204030204" pitchFamily="34" charset="0"/>
                        </a:rPr>
                        <a:t>35,413</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rgbClr val="000000"/>
                          </a:solidFill>
                          <a:effectLst/>
                          <a:latin typeface="Calibri" panose="020F0502020204030204" pitchFamily="34" charset="0"/>
                        </a:rPr>
                        <a:t>39</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extLst>
                  <a:ext uri="{0D108BD9-81ED-4DB2-BD59-A6C34878D82A}">
                    <a16:rowId xmlns:a16="http://schemas.microsoft.com/office/drawing/2014/main" val="3902720173"/>
                  </a:ext>
                </a:extLst>
              </a:tr>
              <a:tr h="471063">
                <a:tc>
                  <a:txBody>
                    <a:bodyPr/>
                    <a:lstStyle/>
                    <a:p>
                      <a:r>
                        <a:rPr lang="en-US" sz="1800" dirty="0">
                          <a:solidFill>
                            <a:schemeClr val="tx1"/>
                          </a:solidFill>
                        </a:rPr>
                        <a:t>Jun</a:t>
                      </a:r>
                    </a:p>
                  </a:txBody>
                  <a:tcPr marL="91439" marR="91439" marT="45731" marB="45731" anchor="ctr">
                    <a:lnR w="12700" cap="flat" cmpd="sng" algn="ctr">
                      <a:solidFill>
                        <a:srgbClr val="C1E0F1"/>
                      </a:solidFill>
                      <a:prstDash val="solid"/>
                      <a:round/>
                      <a:headEnd type="none" w="med" len="med"/>
                      <a:tailEnd type="none" w="med" len="med"/>
                    </a:lnR>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82,606</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38,236</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36,967</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15</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extLst>
                  <a:ext uri="{0D108BD9-81ED-4DB2-BD59-A6C34878D82A}">
                    <a16:rowId xmlns:a16="http://schemas.microsoft.com/office/drawing/2014/main" val="163433048"/>
                  </a:ext>
                </a:extLst>
              </a:tr>
              <a:tr h="471063">
                <a:tc>
                  <a:txBody>
                    <a:bodyPr/>
                    <a:lstStyle/>
                    <a:p>
                      <a:r>
                        <a:rPr lang="en-US" sz="1800" dirty="0">
                          <a:solidFill>
                            <a:schemeClr val="tx1"/>
                          </a:solidFill>
                        </a:rPr>
                        <a:t>Jul</a:t>
                      </a:r>
                    </a:p>
                  </a:txBody>
                  <a:tcPr marL="91439" marR="91439" marT="45731" marB="45731" anchor="ctr">
                    <a:lnR w="12700" cap="flat" cmpd="sng" algn="ctr">
                      <a:solidFill>
                        <a:srgbClr val="C1E0F1"/>
                      </a:solidFill>
                      <a:prstDash val="solid"/>
                      <a:round/>
                      <a:headEnd type="none" w="med" len="med"/>
                      <a:tailEnd type="none" w="med" len="med"/>
                    </a:lnR>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54,975</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27,775</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20,900</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38</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extLst>
                  <a:ext uri="{0D108BD9-81ED-4DB2-BD59-A6C34878D82A}">
                    <a16:rowId xmlns:a16="http://schemas.microsoft.com/office/drawing/2014/main" val="571581034"/>
                  </a:ext>
                </a:extLst>
              </a:tr>
              <a:tr h="471063">
                <a:tc>
                  <a:txBody>
                    <a:bodyPr/>
                    <a:lstStyle/>
                    <a:p>
                      <a:r>
                        <a:rPr lang="en-US" sz="1800" dirty="0">
                          <a:solidFill>
                            <a:schemeClr val="tx1"/>
                          </a:solidFill>
                        </a:rPr>
                        <a:t>Aug</a:t>
                      </a:r>
                    </a:p>
                  </a:txBody>
                  <a:tcPr marL="91439" marR="91439" marT="45731" marB="45731" anchor="ctr">
                    <a:lnR w="12700" cap="flat" cmpd="sng" algn="ctr">
                      <a:solidFill>
                        <a:srgbClr val="C1E0F1"/>
                      </a:solidFill>
                      <a:prstDash val="solid"/>
                      <a:round/>
                      <a:headEnd type="none" w="med" len="med"/>
                      <a:tailEnd type="none" w="med" len="med"/>
                    </a:lnR>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54,344</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28,853</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19,169</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5</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extLst>
                  <a:ext uri="{0D108BD9-81ED-4DB2-BD59-A6C34878D82A}">
                    <a16:rowId xmlns:a16="http://schemas.microsoft.com/office/drawing/2014/main" val="331854045"/>
                  </a:ext>
                </a:extLst>
              </a:tr>
              <a:tr h="470168">
                <a:tc>
                  <a:txBody>
                    <a:bodyPr/>
                    <a:lstStyle/>
                    <a:p>
                      <a:r>
                        <a:rPr lang="en-US" sz="1800" dirty="0">
                          <a:solidFill>
                            <a:schemeClr val="tx1"/>
                          </a:solidFill>
                        </a:rPr>
                        <a:t>Sept</a:t>
                      </a:r>
                    </a:p>
                  </a:txBody>
                  <a:tcPr marL="91439" marR="91439" marT="45731" marB="45731" anchor="ctr">
                    <a:lnR w="12700" cap="flat" cmpd="sng" algn="ctr">
                      <a:solidFill>
                        <a:srgbClr val="C1E0F1"/>
                      </a:solidFill>
                      <a:prstDash val="solid"/>
                      <a:round/>
                      <a:headEnd type="none" w="med" len="med"/>
                      <a:tailEnd type="none" w="med" len="med"/>
                    </a:lnR>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150,985</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81,156</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16,169</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2</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extLst>
                  <a:ext uri="{0D108BD9-81ED-4DB2-BD59-A6C34878D82A}">
                    <a16:rowId xmlns:a16="http://schemas.microsoft.com/office/drawing/2014/main" val="922383763"/>
                  </a:ext>
                </a:extLst>
              </a:tr>
              <a:tr h="470168">
                <a:tc>
                  <a:txBody>
                    <a:bodyPr/>
                    <a:lstStyle/>
                    <a:p>
                      <a:r>
                        <a:rPr lang="en-US" sz="1800" dirty="0">
                          <a:solidFill>
                            <a:schemeClr val="tx1"/>
                          </a:solidFill>
                        </a:rPr>
                        <a:t>Oct</a:t>
                      </a:r>
                    </a:p>
                  </a:txBody>
                  <a:tcPr marL="91439" marR="91439" marT="45731" marB="45731" anchor="ctr">
                    <a:lnR w="12700" cap="flat" cmpd="sng" algn="ctr">
                      <a:solidFill>
                        <a:srgbClr val="C1E0F1"/>
                      </a:solidFill>
                      <a:prstDash val="solid"/>
                      <a:round/>
                      <a:headEnd type="none" w="med" len="med"/>
                      <a:tailEnd type="none" w="med" len="med"/>
                    </a:lnR>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155,003</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92,528</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12,783</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8</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extLst>
                  <a:ext uri="{0D108BD9-81ED-4DB2-BD59-A6C34878D82A}">
                    <a16:rowId xmlns:a16="http://schemas.microsoft.com/office/drawing/2014/main" val="4111398966"/>
                  </a:ext>
                </a:extLst>
              </a:tr>
              <a:tr h="470168">
                <a:tc>
                  <a:txBody>
                    <a:bodyPr/>
                    <a:lstStyle/>
                    <a:p>
                      <a:r>
                        <a:rPr lang="en-US" sz="1800" dirty="0">
                          <a:solidFill>
                            <a:schemeClr val="tx1"/>
                          </a:solidFill>
                        </a:rPr>
                        <a:t>Nov</a:t>
                      </a:r>
                    </a:p>
                  </a:txBody>
                  <a:tcPr marL="91439" marR="91439" marT="45731" marB="45731" anchor="ctr">
                    <a:lnR w="12700" cap="flat" cmpd="sng" algn="ctr">
                      <a:solidFill>
                        <a:srgbClr val="C1E0F1"/>
                      </a:solidFill>
                      <a:prstDash val="solid"/>
                      <a:round/>
                      <a:headEnd type="none" w="med" len="med"/>
                      <a:tailEnd type="none" w="med" len="med"/>
                    </a:lnR>
                    <a:solidFill>
                      <a:srgbClr val="DDF7FB"/>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Calibri" panose="020F0502020204030204" pitchFamily="34" charset="0"/>
                        </a:rPr>
                        <a:t>31,863</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22,900</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1,529</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5</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extLst>
                  <a:ext uri="{0D108BD9-81ED-4DB2-BD59-A6C34878D82A}">
                    <a16:rowId xmlns:a16="http://schemas.microsoft.com/office/drawing/2014/main" val="225215828"/>
                  </a:ext>
                </a:extLst>
              </a:tr>
              <a:tr h="470168">
                <a:tc>
                  <a:txBody>
                    <a:bodyPr/>
                    <a:lstStyle/>
                    <a:p>
                      <a:r>
                        <a:rPr lang="en-US" sz="1800" dirty="0">
                          <a:solidFill>
                            <a:schemeClr val="tx1"/>
                          </a:solidFill>
                        </a:rPr>
                        <a:t>Dec</a:t>
                      </a:r>
                    </a:p>
                  </a:txBody>
                  <a:tcPr marL="91439" marR="91439" marT="45731" marB="45731" anchor="ctr">
                    <a:lnR w="12700" cap="flat" cmpd="sng" algn="ctr">
                      <a:solidFill>
                        <a:srgbClr val="C1E0F1"/>
                      </a:solidFill>
                      <a:prstDash val="solid"/>
                      <a:round/>
                      <a:headEnd type="none" w="med" len="med"/>
                      <a:tailEnd type="none" w="med" len="med"/>
                    </a:lnR>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30,705</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28,891</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1,244</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0</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extLst>
                  <a:ext uri="{0D108BD9-81ED-4DB2-BD59-A6C34878D82A}">
                    <a16:rowId xmlns:a16="http://schemas.microsoft.com/office/drawing/2014/main" val="1016763311"/>
                  </a:ext>
                </a:extLst>
              </a:tr>
            </a:tbl>
          </a:graphicData>
        </a:graphic>
      </p:graphicFrame>
      <p:sp>
        <p:nvSpPr>
          <p:cNvPr id="17595" name="TextBox 7">
            <a:extLst>
              <a:ext uri="{FF2B5EF4-FFF2-40B4-BE49-F238E27FC236}">
                <a16:creationId xmlns:a16="http://schemas.microsoft.com/office/drawing/2014/main" id="{DDC710DD-8981-2E1F-3D56-30332A9D3A49}"/>
              </a:ext>
            </a:extLst>
          </p:cNvPr>
          <p:cNvSpPr txBox="1">
            <a:spLocks noChangeArrowheads="1"/>
          </p:cNvSpPr>
          <p:nvPr/>
        </p:nvSpPr>
        <p:spPr bwMode="auto">
          <a:xfrm>
            <a:off x="6724650" y="1060450"/>
            <a:ext cx="411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t>Updated CMS Monthly Reports*</a:t>
            </a:r>
          </a:p>
        </p:txBody>
      </p:sp>
      <p:graphicFrame>
        <p:nvGraphicFramePr>
          <p:cNvPr id="9" name="Table 9">
            <a:extLst>
              <a:ext uri="{FF2B5EF4-FFF2-40B4-BE49-F238E27FC236}">
                <a16:creationId xmlns:a16="http://schemas.microsoft.com/office/drawing/2014/main" id="{19CA37F2-BDBF-3558-06DF-3BDA57B64BB2}"/>
              </a:ext>
            </a:extLst>
          </p:cNvPr>
          <p:cNvGraphicFramePr>
            <a:graphicFrameLocks noGrp="1"/>
          </p:cNvGraphicFramePr>
          <p:nvPr/>
        </p:nvGraphicFramePr>
        <p:xfrm>
          <a:off x="5086350" y="2252749"/>
          <a:ext cx="1592263" cy="3598783"/>
        </p:xfrm>
        <a:graphic>
          <a:graphicData uri="http://schemas.openxmlformats.org/drawingml/2006/table">
            <a:tbl>
              <a:tblPr firstRow="1" bandRow="1">
                <a:tableStyleId>{2D5ABB26-0587-4C30-8999-92F81FD0307C}</a:tableStyleId>
              </a:tblPr>
              <a:tblGrid>
                <a:gridCol w="1592263">
                  <a:extLst>
                    <a:ext uri="{9D8B030D-6E8A-4147-A177-3AD203B41FA5}">
                      <a16:colId xmlns:a16="http://schemas.microsoft.com/office/drawing/2014/main" val="452083006"/>
                    </a:ext>
                  </a:extLst>
                </a:gridCol>
              </a:tblGrid>
              <a:tr h="423422">
                <a:tc>
                  <a:txBody>
                    <a:bodyPr/>
                    <a:lstStyle/>
                    <a:p>
                      <a:r>
                        <a:rPr lang="en-US" sz="1600" b="1" dirty="0">
                          <a:solidFill>
                            <a:schemeClr val="tx1"/>
                          </a:solidFill>
                        </a:rPr>
                        <a:t>2,659 processed</a:t>
                      </a:r>
                    </a:p>
                  </a:txBody>
                  <a:tcPr marL="91441" marR="91441" marT="45723" marB="45723" anchor="ctr">
                    <a:solidFill>
                      <a:srgbClr val="DDF7FB"/>
                    </a:solidFill>
                  </a:tcPr>
                </a:tc>
                <a:extLst>
                  <a:ext uri="{0D108BD9-81ED-4DB2-BD59-A6C34878D82A}">
                    <a16:rowId xmlns:a16="http://schemas.microsoft.com/office/drawing/2014/main" val="2222283410"/>
                  </a:ext>
                </a:extLst>
              </a:tr>
              <a:tr h="453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1868 </a:t>
                      </a:r>
                      <a:r>
                        <a:rPr lang="en-US" sz="1600" b="1" dirty="0">
                          <a:solidFill>
                            <a:schemeClr val="tx1"/>
                          </a:solidFill>
                        </a:rPr>
                        <a:t>processed</a:t>
                      </a:r>
                      <a:endParaRPr lang="en-US" sz="1600" b="1" dirty="0"/>
                    </a:p>
                  </a:txBody>
                  <a:tcPr marL="91441" marR="91441" marT="45723" marB="45723" anchor="ctr">
                    <a:solidFill>
                      <a:srgbClr val="ADC084"/>
                    </a:solidFill>
                  </a:tcPr>
                </a:tc>
                <a:extLst>
                  <a:ext uri="{0D108BD9-81ED-4DB2-BD59-A6C34878D82A}">
                    <a16:rowId xmlns:a16="http://schemas.microsoft.com/office/drawing/2014/main" val="219852361"/>
                  </a:ext>
                </a:extLst>
              </a:tr>
              <a:tr h="453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1,287 </a:t>
                      </a:r>
                      <a:r>
                        <a:rPr lang="en-US" sz="1600" b="1" dirty="0">
                          <a:solidFill>
                            <a:schemeClr val="tx1"/>
                          </a:solidFill>
                        </a:rPr>
                        <a:t>processed</a:t>
                      </a:r>
                      <a:endParaRPr lang="en-US" sz="1600" b="1" dirty="0"/>
                    </a:p>
                  </a:txBody>
                  <a:tcPr marL="91441" marR="91441" marT="45723" marB="45723" anchor="ctr">
                    <a:solidFill>
                      <a:srgbClr val="6BB5DD"/>
                    </a:solidFill>
                  </a:tcPr>
                </a:tc>
                <a:extLst>
                  <a:ext uri="{0D108BD9-81ED-4DB2-BD59-A6C34878D82A}">
                    <a16:rowId xmlns:a16="http://schemas.microsoft.com/office/drawing/2014/main" val="3771446269"/>
                  </a:ext>
                </a:extLst>
              </a:tr>
              <a:tr h="453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1064 </a:t>
                      </a:r>
                      <a:r>
                        <a:rPr lang="en-US" sz="1600" b="1" dirty="0">
                          <a:solidFill>
                            <a:schemeClr val="tx1"/>
                          </a:solidFill>
                        </a:rPr>
                        <a:t>processed</a:t>
                      </a:r>
                      <a:endParaRPr lang="en-US" sz="1600" b="1" dirty="0"/>
                    </a:p>
                  </a:txBody>
                  <a:tcPr marL="91441" marR="91441" marT="45723" marB="45723" anchor="ctr">
                    <a:solidFill>
                      <a:srgbClr val="DDF7FB"/>
                    </a:solidFill>
                  </a:tcPr>
                </a:tc>
                <a:extLst>
                  <a:ext uri="{0D108BD9-81ED-4DB2-BD59-A6C34878D82A}">
                    <a16:rowId xmlns:a16="http://schemas.microsoft.com/office/drawing/2014/main" val="1111731598"/>
                  </a:ext>
                </a:extLst>
              </a:tr>
              <a:tr h="453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14 </a:t>
                      </a:r>
                      <a:r>
                        <a:rPr lang="en-US" sz="1600" b="1" dirty="0">
                          <a:solidFill>
                            <a:schemeClr val="tx1"/>
                          </a:solidFill>
                        </a:rPr>
                        <a:t>processed</a:t>
                      </a:r>
                      <a:endParaRPr lang="en-US" sz="1600" b="1" dirty="0"/>
                    </a:p>
                  </a:txBody>
                  <a:tcPr marL="91441" marR="91441" marT="45723" marB="45723" anchor="ctr">
                    <a:solidFill>
                      <a:srgbClr val="ADC084"/>
                    </a:solidFill>
                  </a:tcPr>
                </a:tc>
                <a:extLst>
                  <a:ext uri="{0D108BD9-81ED-4DB2-BD59-A6C34878D82A}">
                    <a16:rowId xmlns:a16="http://schemas.microsoft.com/office/drawing/2014/main" val="3326669418"/>
                  </a:ext>
                </a:extLst>
              </a:tr>
              <a:tr h="453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7 processed</a:t>
                      </a:r>
                    </a:p>
                  </a:txBody>
                  <a:tcPr marL="91441" marR="91441" marT="45723" marB="45723" anchor="ctr">
                    <a:solidFill>
                      <a:srgbClr val="6BB5DD"/>
                    </a:solidFill>
                  </a:tcPr>
                </a:tc>
                <a:extLst>
                  <a:ext uri="{0D108BD9-81ED-4DB2-BD59-A6C34878D82A}">
                    <a16:rowId xmlns:a16="http://schemas.microsoft.com/office/drawing/2014/main" val="2441591197"/>
                  </a:ext>
                </a:extLst>
              </a:tr>
              <a:tr h="453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33 processed</a:t>
                      </a:r>
                    </a:p>
                  </a:txBody>
                  <a:tcPr marL="91441" marR="91441" marT="45723" marB="45723" anchor="ctr">
                    <a:solidFill>
                      <a:srgbClr val="DDF7FB"/>
                    </a:solidFill>
                  </a:tcPr>
                </a:tc>
                <a:extLst>
                  <a:ext uri="{0D108BD9-81ED-4DB2-BD59-A6C34878D82A}">
                    <a16:rowId xmlns:a16="http://schemas.microsoft.com/office/drawing/2014/main" val="2699158593"/>
                  </a:ext>
                </a:extLst>
              </a:tr>
              <a:tr h="453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2 processed</a:t>
                      </a:r>
                    </a:p>
                  </a:txBody>
                  <a:tcPr marL="91441" marR="91441" marT="45723" marB="45723" anchor="ctr">
                    <a:solidFill>
                      <a:srgbClr val="ADC084"/>
                    </a:solidFill>
                  </a:tcPr>
                </a:tc>
                <a:extLst>
                  <a:ext uri="{0D108BD9-81ED-4DB2-BD59-A6C34878D82A}">
                    <a16:rowId xmlns:a16="http://schemas.microsoft.com/office/drawing/2014/main" val="2904350059"/>
                  </a:ext>
                </a:extLst>
              </a:tr>
            </a:tbl>
          </a:graphicData>
        </a:graphic>
      </p:graphicFrame>
      <p:sp>
        <p:nvSpPr>
          <p:cNvPr id="10" name="Arrow: Right 9">
            <a:extLst>
              <a:ext uri="{FF2B5EF4-FFF2-40B4-BE49-F238E27FC236}">
                <a16:creationId xmlns:a16="http://schemas.microsoft.com/office/drawing/2014/main" id="{4111BBD8-C809-0E9F-C58E-E1A5588DC713}"/>
              </a:ext>
            </a:extLst>
          </p:cNvPr>
          <p:cNvSpPr/>
          <p:nvPr/>
        </p:nvSpPr>
        <p:spPr>
          <a:xfrm>
            <a:off x="5111750" y="1244600"/>
            <a:ext cx="1592263" cy="931863"/>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en-US" sz="1100" dirty="0"/>
          </a:p>
        </p:txBody>
      </p:sp>
      <p:sp>
        <p:nvSpPr>
          <p:cNvPr id="17609" name="TextBox 10">
            <a:extLst>
              <a:ext uri="{FF2B5EF4-FFF2-40B4-BE49-F238E27FC236}">
                <a16:creationId xmlns:a16="http://schemas.microsoft.com/office/drawing/2014/main" id="{A4321173-BB3D-1C26-1D49-49EF62AD346F}"/>
              </a:ext>
            </a:extLst>
          </p:cNvPr>
          <p:cNvSpPr txBox="1">
            <a:spLocks noChangeArrowheads="1"/>
          </p:cNvSpPr>
          <p:nvPr/>
        </p:nvSpPr>
        <p:spPr bwMode="auto">
          <a:xfrm>
            <a:off x="534988" y="6257925"/>
            <a:ext cx="9563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solidFill>
                  <a:schemeClr val="bg1"/>
                </a:solidFill>
              </a:rPr>
              <a:t>*Per CMS' Medicaid and Children’s Health Insurance Program Eligibility and Enrollment Data Specifications for Reporting During Unwinding, Updated October 2023, Version 3.</a:t>
            </a:r>
          </a:p>
        </p:txBody>
      </p:sp>
      <p:sp>
        <p:nvSpPr>
          <p:cNvPr id="17610" name="TextBox 2">
            <a:extLst>
              <a:ext uri="{FF2B5EF4-FFF2-40B4-BE49-F238E27FC236}">
                <a16:creationId xmlns:a16="http://schemas.microsoft.com/office/drawing/2014/main" id="{7745ADAB-ACAF-32A8-325D-C551C081B1F4}"/>
              </a:ext>
            </a:extLst>
          </p:cNvPr>
          <p:cNvSpPr txBox="1">
            <a:spLocks noChangeArrowheads="1"/>
          </p:cNvSpPr>
          <p:nvPr/>
        </p:nvSpPr>
        <p:spPr bwMode="auto">
          <a:xfrm>
            <a:off x="4970463" y="1428750"/>
            <a:ext cx="1773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solidFill>
                  <a:schemeClr val="bg1"/>
                </a:solidFill>
              </a:rPr>
              <a:t>90-Day</a:t>
            </a:r>
          </a:p>
          <a:p>
            <a:pPr algn="ctr" eaLnBrk="1" hangingPunct="1"/>
            <a:r>
              <a:rPr lang="en-US" altLang="en-US" sz="1400" dirty="0">
                <a:solidFill>
                  <a:schemeClr val="bg1"/>
                </a:solidFill>
              </a:rPr>
              <a:t>Processing Period</a:t>
            </a:r>
          </a:p>
        </p:txBody>
      </p:sp>
    </p:spTree>
    <p:extLst>
      <p:ext uri="{BB962C8B-B14F-4D97-AF65-F5344CB8AC3E}">
        <p14:creationId xmlns:p14="http://schemas.microsoft.com/office/powerpoint/2010/main" val="3927625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898EC98-E071-DE69-83EB-8409770F7CB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Unwinding Report Updates Posted – Cont’d</a:t>
            </a:r>
          </a:p>
        </p:txBody>
      </p:sp>
      <p:sp>
        <p:nvSpPr>
          <p:cNvPr id="17411" name="Slide Number Placeholder 3">
            <a:extLst>
              <a:ext uri="{FF2B5EF4-FFF2-40B4-BE49-F238E27FC236}">
                <a16:creationId xmlns:a16="http://schemas.microsoft.com/office/drawing/2014/main" id="{C15176B0-169A-F227-2BA0-A54319C74A36}"/>
              </a:ext>
            </a:extLst>
          </p:cNvPr>
          <p:cNvSpPr>
            <a:spLocks noGrp="1"/>
          </p:cNvSpPr>
          <p:nvPr>
            <p:ph type="sldNum" sz="quarter" idx="4294967295"/>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fld id="{F8D654AC-9AAF-4516-8A2C-D2F44213F3D0}" type="slidenum">
              <a:rPr lang="en-US" smtClean="0"/>
              <a:pPr eaLnBrk="1" hangingPunct="1"/>
              <a:t>18</a:t>
            </a:fld>
            <a:endParaRPr lang="en-US" altLang="en-US" dirty="0">
              <a:solidFill>
                <a:schemeClr val="bg1"/>
              </a:solidFill>
            </a:endParaRPr>
          </a:p>
        </p:txBody>
      </p:sp>
      <p:graphicFrame>
        <p:nvGraphicFramePr>
          <p:cNvPr id="5" name="Table 6">
            <a:extLst>
              <a:ext uri="{FF2B5EF4-FFF2-40B4-BE49-F238E27FC236}">
                <a16:creationId xmlns:a16="http://schemas.microsoft.com/office/drawing/2014/main" id="{001BC94A-53AC-4604-99D1-AB3E36501654}"/>
              </a:ext>
            </a:extLst>
          </p:cNvPr>
          <p:cNvGraphicFramePr>
            <a:graphicFrameLocks noGrp="1"/>
          </p:cNvGraphicFramePr>
          <p:nvPr/>
        </p:nvGraphicFramePr>
        <p:xfrm>
          <a:off x="274638" y="1730057"/>
          <a:ext cx="4708525" cy="3205968"/>
        </p:xfrm>
        <a:graphic>
          <a:graphicData uri="http://schemas.openxmlformats.org/drawingml/2006/table">
            <a:tbl>
              <a:tblPr firstRow="1" bandRow="1">
                <a:tableStyleId>{5A111915-BE36-4E01-A7E5-04B1672EAD32}</a:tableStyleId>
              </a:tblPr>
              <a:tblGrid>
                <a:gridCol w="690975">
                  <a:extLst>
                    <a:ext uri="{9D8B030D-6E8A-4147-A177-3AD203B41FA5}">
                      <a16:colId xmlns:a16="http://schemas.microsoft.com/office/drawing/2014/main" val="473820507"/>
                    </a:ext>
                  </a:extLst>
                </a:gridCol>
                <a:gridCol w="989543">
                  <a:extLst>
                    <a:ext uri="{9D8B030D-6E8A-4147-A177-3AD203B41FA5}">
                      <a16:colId xmlns:a16="http://schemas.microsoft.com/office/drawing/2014/main" val="2520632997"/>
                    </a:ext>
                  </a:extLst>
                </a:gridCol>
                <a:gridCol w="1019230">
                  <a:extLst>
                    <a:ext uri="{9D8B030D-6E8A-4147-A177-3AD203B41FA5}">
                      <a16:colId xmlns:a16="http://schemas.microsoft.com/office/drawing/2014/main" val="905635516"/>
                    </a:ext>
                  </a:extLst>
                </a:gridCol>
                <a:gridCol w="1214219">
                  <a:extLst>
                    <a:ext uri="{9D8B030D-6E8A-4147-A177-3AD203B41FA5}">
                      <a16:colId xmlns:a16="http://schemas.microsoft.com/office/drawing/2014/main" val="1704975163"/>
                    </a:ext>
                  </a:extLst>
                </a:gridCol>
                <a:gridCol w="794558">
                  <a:extLst>
                    <a:ext uri="{9D8B030D-6E8A-4147-A177-3AD203B41FA5}">
                      <a16:colId xmlns:a16="http://schemas.microsoft.com/office/drawing/2014/main" val="1170603009"/>
                    </a:ext>
                  </a:extLst>
                </a:gridCol>
              </a:tblGrid>
              <a:tr h="707808">
                <a:tc>
                  <a:txBody>
                    <a:bodyPr/>
                    <a:lstStyle/>
                    <a:p>
                      <a:endParaRPr lang="en-US" sz="1400" dirty="0"/>
                    </a:p>
                  </a:txBody>
                  <a:tcPr marL="91427" marR="91427" marT="45723" marB="45723">
                    <a:solidFill>
                      <a:srgbClr val="003865"/>
                    </a:solidFill>
                  </a:tcPr>
                </a:tc>
                <a:tc>
                  <a:txBody>
                    <a:bodyPr/>
                    <a:lstStyle/>
                    <a:p>
                      <a:pPr algn="ctr"/>
                      <a:r>
                        <a:rPr lang="en-US" sz="1400" dirty="0"/>
                        <a:t>Individual Renewals</a:t>
                      </a:r>
                    </a:p>
                  </a:txBody>
                  <a:tcPr marL="91427" marR="91427" marT="45723" marB="45723">
                    <a:lnB w="12700" cap="flat" cmpd="sng" algn="ctr">
                      <a:solidFill>
                        <a:srgbClr val="C1E0F1"/>
                      </a:solidFill>
                      <a:prstDash val="solid"/>
                      <a:round/>
                      <a:headEnd type="none" w="med" len="med"/>
                      <a:tailEnd type="none" w="med" len="med"/>
                    </a:lnB>
                    <a:solidFill>
                      <a:srgbClr val="003865"/>
                    </a:solidFill>
                  </a:tcPr>
                </a:tc>
                <a:tc>
                  <a:txBody>
                    <a:bodyPr/>
                    <a:lstStyle/>
                    <a:p>
                      <a:pPr algn="ctr"/>
                      <a:r>
                        <a:rPr lang="en-US" sz="1400" dirty="0"/>
                        <a:t>Medicaid Approvals</a:t>
                      </a:r>
                    </a:p>
                  </a:txBody>
                  <a:tcPr marL="91427" marR="91427" marT="45723" marB="45723">
                    <a:lnB w="12700" cap="flat" cmpd="sng" algn="ctr">
                      <a:solidFill>
                        <a:srgbClr val="C1E0F1"/>
                      </a:solidFill>
                      <a:prstDash val="solid"/>
                      <a:round/>
                      <a:headEnd type="none" w="med" len="med"/>
                      <a:tailEnd type="none" w="med" len="med"/>
                    </a:lnB>
                    <a:solidFill>
                      <a:srgbClr val="003865"/>
                    </a:solidFill>
                  </a:tcPr>
                </a:tc>
                <a:tc>
                  <a:txBody>
                    <a:bodyPr/>
                    <a:lstStyle/>
                    <a:p>
                      <a:pPr algn="ctr"/>
                      <a:r>
                        <a:rPr lang="en-US" sz="1400" dirty="0"/>
                        <a:t>Medicaid Terminations</a:t>
                      </a:r>
                    </a:p>
                  </a:txBody>
                  <a:tcPr marL="91427" marR="91427" marT="45723" marB="45723">
                    <a:lnB w="12700" cap="flat" cmpd="sng" algn="ctr">
                      <a:solidFill>
                        <a:srgbClr val="C1E0F1"/>
                      </a:solidFill>
                      <a:prstDash val="solid"/>
                      <a:round/>
                      <a:headEnd type="none" w="med" len="med"/>
                      <a:tailEnd type="none" w="med" len="med"/>
                    </a:lnB>
                    <a:solidFill>
                      <a:srgbClr val="003865"/>
                    </a:solidFill>
                  </a:tcPr>
                </a:tc>
                <a:tc>
                  <a:txBody>
                    <a:bodyPr/>
                    <a:lstStyle/>
                    <a:p>
                      <a:pPr algn="ctr"/>
                      <a:r>
                        <a:rPr lang="en-US" sz="1400" dirty="0"/>
                        <a:t>Pending</a:t>
                      </a:r>
                    </a:p>
                  </a:txBody>
                  <a:tcPr marL="91427" marR="91427" marT="45723" marB="45723">
                    <a:lnB w="12700" cap="flat" cmpd="sng" algn="ctr">
                      <a:solidFill>
                        <a:srgbClr val="C1E0F1"/>
                      </a:solidFill>
                      <a:prstDash val="solid"/>
                      <a:round/>
                      <a:headEnd type="none" w="med" len="med"/>
                      <a:tailEnd type="none" w="med" len="med"/>
                    </a:lnB>
                    <a:solidFill>
                      <a:srgbClr val="003865"/>
                    </a:solidFill>
                  </a:tcPr>
                </a:tc>
                <a:extLst>
                  <a:ext uri="{0D108BD9-81ED-4DB2-BD59-A6C34878D82A}">
                    <a16:rowId xmlns:a16="http://schemas.microsoft.com/office/drawing/2014/main" val="3905670852"/>
                  </a:ext>
                </a:extLst>
              </a:tr>
              <a:tr h="499632">
                <a:tc>
                  <a:txBody>
                    <a:bodyPr/>
                    <a:lstStyle/>
                    <a:p>
                      <a:r>
                        <a:rPr lang="en-US" sz="1800" dirty="0">
                          <a:solidFill>
                            <a:schemeClr val="tx1"/>
                          </a:solidFill>
                        </a:rPr>
                        <a:t>Jan</a:t>
                      </a:r>
                    </a:p>
                  </a:txBody>
                  <a:tcPr marL="91427" marR="91427" marT="45723" marB="45723" anchor="ctr">
                    <a:lnR w="12700" cap="flat" cmpd="sng" algn="ctr">
                      <a:solidFill>
                        <a:srgbClr val="C1E0F1"/>
                      </a:solidFill>
                      <a:prstDash val="solid"/>
                      <a:round/>
                      <a:headEnd type="none" w="med" len="med"/>
                      <a:tailEnd type="none" w="med" len="med"/>
                    </a:lnR>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79,053</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67,748</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10,899</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22</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extLst>
                  <a:ext uri="{0D108BD9-81ED-4DB2-BD59-A6C34878D82A}">
                    <a16:rowId xmlns:a16="http://schemas.microsoft.com/office/drawing/2014/main" val="2619693780"/>
                  </a:ext>
                </a:extLst>
              </a:tr>
              <a:tr h="499632">
                <a:tc>
                  <a:txBody>
                    <a:bodyPr/>
                    <a:lstStyle/>
                    <a:p>
                      <a:r>
                        <a:rPr lang="en-US" sz="1800" dirty="0">
                          <a:solidFill>
                            <a:schemeClr val="tx1"/>
                          </a:solidFill>
                        </a:rPr>
                        <a:t>Feb</a:t>
                      </a:r>
                    </a:p>
                  </a:txBody>
                  <a:tcPr marL="91427" marR="91427" marT="45723" marB="45723" anchor="ctr">
                    <a:lnR w="12700" cap="flat" cmpd="sng" algn="ctr">
                      <a:solidFill>
                        <a:srgbClr val="C1E0F1"/>
                      </a:solidFill>
                      <a:prstDash val="solid"/>
                      <a:round/>
                      <a:headEnd type="none" w="med" len="med"/>
                      <a:tailEnd type="none" w="med" len="med"/>
                    </a:lnR>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93,004</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64,789</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10,128</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1</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extLst>
                  <a:ext uri="{0D108BD9-81ED-4DB2-BD59-A6C34878D82A}">
                    <a16:rowId xmlns:a16="http://schemas.microsoft.com/office/drawing/2014/main" val="813543012"/>
                  </a:ext>
                </a:extLst>
              </a:tr>
              <a:tr h="499632">
                <a:tc>
                  <a:txBody>
                    <a:bodyPr/>
                    <a:lstStyle/>
                    <a:p>
                      <a:r>
                        <a:rPr lang="en-US" sz="1800" dirty="0">
                          <a:solidFill>
                            <a:schemeClr val="tx1"/>
                          </a:solidFill>
                        </a:rPr>
                        <a:t>Mar</a:t>
                      </a:r>
                    </a:p>
                  </a:txBody>
                  <a:tcPr marL="91427" marR="91427" marT="45723" marB="45723" anchor="ctr">
                    <a:lnR w="12700" cap="flat" cmpd="sng" algn="ctr">
                      <a:solidFill>
                        <a:srgbClr val="C1E0F1"/>
                      </a:solidFill>
                      <a:prstDash val="solid"/>
                      <a:round/>
                      <a:headEnd type="none" w="med" len="med"/>
                      <a:tailEnd type="none" w="med" len="med"/>
                    </a:lnR>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97,962</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70,358</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7,932</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72</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extLst>
                  <a:ext uri="{0D108BD9-81ED-4DB2-BD59-A6C34878D82A}">
                    <a16:rowId xmlns:a16="http://schemas.microsoft.com/office/drawing/2014/main" val="3653262267"/>
                  </a:ext>
                </a:extLst>
              </a:tr>
              <a:tr h="499632">
                <a:tc>
                  <a:txBody>
                    <a:bodyPr/>
                    <a:lstStyle/>
                    <a:p>
                      <a:r>
                        <a:rPr lang="en-US" sz="1800" dirty="0">
                          <a:solidFill>
                            <a:schemeClr val="tx1"/>
                          </a:solidFill>
                        </a:rPr>
                        <a:t>Apr</a:t>
                      </a:r>
                    </a:p>
                  </a:txBody>
                  <a:tcPr marL="91427" marR="91427" marT="45723" marB="45723" anchor="ctr">
                    <a:lnR w="12700" cap="flat" cmpd="sng" algn="ctr">
                      <a:solidFill>
                        <a:srgbClr val="C1E0F1"/>
                      </a:solidFill>
                      <a:prstDash val="solid"/>
                      <a:round/>
                      <a:headEnd type="none" w="med" len="med"/>
                      <a:tailEnd type="none" w="med" len="med"/>
                    </a:lnR>
                    <a:solidFill>
                      <a:srgbClr val="5EB3E4"/>
                    </a:solidFill>
                  </a:tcPr>
                </a:tc>
                <a:tc>
                  <a:txBody>
                    <a:bodyPr/>
                    <a:lstStyle/>
                    <a:p>
                      <a:pPr algn="ctr" fontAlgn="b"/>
                      <a:r>
                        <a:rPr lang="en-US" sz="1800" b="0" i="0" u="none" strike="noStrike" dirty="0">
                          <a:solidFill>
                            <a:schemeClr val="tx1"/>
                          </a:solidFill>
                          <a:effectLst/>
                          <a:latin typeface="Calibri" panose="020F0502020204030204" pitchFamily="34" charset="0"/>
                        </a:rPr>
                        <a:t>103,265</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5EB3E4"/>
                    </a:solidFill>
                  </a:tcPr>
                </a:tc>
                <a:tc>
                  <a:txBody>
                    <a:bodyPr/>
                    <a:lstStyle/>
                    <a:p>
                      <a:pPr algn="ctr" fontAlgn="b"/>
                      <a:r>
                        <a:rPr lang="en-US" sz="1800" b="0" i="0" u="none" strike="noStrike" dirty="0">
                          <a:solidFill>
                            <a:schemeClr val="tx1"/>
                          </a:solidFill>
                          <a:effectLst/>
                          <a:latin typeface="Calibri" panose="020F0502020204030204" pitchFamily="34" charset="0"/>
                        </a:rPr>
                        <a:t>70,170</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5EB3E4"/>
                    </a:solidFill>
                  </a:tcPr>
                </a:tc>
                <a:tc>
                  <a:txBody>
                    <a:bodyPr/>
                    <a:lstStyle/>
                    <a:p>
                      <a:pPr algn="ctr" fontAlgn="b"/>
                      <a:r>
                        <a:rPr lang="en-US" sz="1800" b="0" i="0" u="none" strike="noStrike" dirty="0">
                          <a:solidFill>
                            <a:schemeClr val="tx1"/>
                          </a:solidFill>
                          <a:effectLst/>
                          <a:latin typeface="Calibri" panose="020F0502020204030204" pitchFamily="34" charset="0"/>
                        </a:rPr>
                        <a:t>15,887</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5EB3E4"/>
                    </a:solidFill>
                  </a:tcPr>
                </a:tc>
                <a:tc>
                  <a:txBody>
                    <a:bodyPr/>
                    <a:lstStyle/>
                    <a:p>
                      <a:pPr algn="ctr" fontAlgn="b"/>
                      <a:r>
                        <a:rPr lang="en-US" sz="1800" b="0" i="0" u="none" strike="noStrike" dirty="0">
                          <a:solidFill>
                            <a:schemeClr val="tx1"/>
                          </a:solidFill>
                          <a:effectLst/>
                          <a:latin typeface="Calibri" panose="020F0502020204030204" pitchFamily="34" charset="0"/>
                        </a:rPr>
                        <a:t>226</a:t>
                      </a:r>
                    </a:p>
                  </a:txBody>
                  <a:tcPr marL="3809" marR="3809" marT="3810"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5EB3E4"/>
                    </a:solidFill>
                  </a:tcPr>
                </a:tc>
                <a:extLst>
                  <a:ext uri="{0D108BD9-81ED-4DB2-BD59-A6C34878D82A}">
                    <a16:rowId xmlns:a16="http://schemas.microsoft.com/office/drawing/2014/main" val="912464895"/>
                  </a:ext>
                </a:extLst>
              </a:tr>
              <a:tr h="499632">
                <a:tc>
                  <a:txBody>
                    <a:bodyPr/>
                    <a:lstStyle/>
                    <a:p>
                      <a:r>
                        <a:rPr lang="en-US" sz="1800" dirty="0">
                          <a:solidFill>
                            <a:schemeClr val="tx1"/>
                          </a:solidFill>
                        </a:rPr>
                        <a:t>May</a:t>
                      </a:r>
                    </a:p>
                  </a:txBody>
                  <a:tcPr marL="91441" marR="91441" marT="45713" marB="45713" anchor="ctr">
                    <a:lnR w="12700" cap="flat" cmpd="sng" algn="ctr">
                      <a:solidFill>
                        <a:srgbClr val="C1E0F1"/>
                      </a:solidFill>
                      <a:prstDash val="solid"/>
                      <a:round/>
                      <a:headEnd type="none" w="med" len="med"/>
                      <a:tailEnd type="none" w="med" len="med"/>
                    </a:lnR>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94,705</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51,534</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37,461</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816</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extLst>
                  <a:ext uri="{0D108BD9-81ED-4DB2-BD59-A6C34878D82A}">
                    <a16:rowId xmlns:a16="http://schemas.microsoft.com/office/drawing/2014/main" val="4268306509"/>
                  </a:ext>
                </a:extLst>
              </a:tr>
            </a:tbl>
          </a:graphicData>
        </a:graphic>
      </p:graphicFrame>
      <p:sp>
        <p:nvSpPr>
          <p:cNvPr id="17505" name="TextBox 5">
            <a:extLst>
              <a:ext uri="{FF2B5EF4-FFF2-40B4-BE49-F238E27FC236}">
                <a16:creationId xmlns:a16="http://schemas.microsoft.com/office/drawing/2014/main" id="{C39DC631-56B1-3523-4091-E3447477819B}"/>
              </a:ext>
            </a:extLst>
          </p:cNvPr>
          <p:cNvSpPr txBox="1">
            <a:spLocks noChangeArrowheads="1"/>
          </p:cNvSpPr>
          <p:nvPr/>
        </p:nvSpPr>
        <p:spPr bwMode="auto">
          <a:xfrm>
            <a:off x="274638" y="1364933"/>
            <a:ext cx="411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t>Original CMS Monthly Reports</a:t>
            </a:r>
          </a:p>
        </p:txBody>
      </p:sp>
      <p:graphicFrame>
        <p:nvGraphicFramePr>
          <p:cNvPr id="7" name="Table 6">
            <a:extLst>
              <a:ext uri="{FF2B5EF4-FFF2-40B4-BE49-F238E27FC236}">
                <a16:creationId xmlns:a16="http://schemas.microsoft.com/office/drawing/2014/main" id="{BF5267F6-80C2-EB0B-E4FB-D5F3A6B19E8C}"/>
              </a:ext>
            </a:extLst>
          </p:cNvPr>
          <p:cNvGraphicFramePr>
            <a:graphicFrameLocks noGrp="1"/>
          </p:cNvGraphicFramePr>
          <p:nvPr>
            <p:extLst>
              <p:ext uri="{D42A27DB-BD31-4B8C-83A1-F6EECF244321}">
                <p14:modId xmlns:p14="http://schemas.microsoft.com/office/powerpoint/2010/main" val="1809931235"/>
              </p:ext>
            </p:extLst>
          </p:nvPr>
        </p:nvGraphicFramePr>
        <p:xfrm>
          <a:off x="6831013" y="1703069"/>
          <a:ext cx="5103812" cy="3224681"/>
        </p:xfrm>
        <a:graphic>
          <a:graphicData uri="http://schemas.openxmlformats.org/drawingml/2006/table">
            <a:tbl>
              <a:tblPr firstRow="1" bandRow="1">
                <a:tableStyleId>{5A111915-BE36-4E01-A7E5-04B1672EAD32}</a:tableStyleId>
              </a:tblPr>
              <a:tblGrid>
                <a:gridCol w="1222827">
                  <a:extLst>
                    <a:ext uri="{9D8B030D-6E8A-4147-A177-3AD203B41FA5}">
                      <a16:colId xmlns:a16="http://schemas.microsoft.com/office/drawing/2014/main" val="473820507"/>
                    </a:ext>
                  </a:extLst>
                </a:gridCol>
                <a:gridCol w="941096">
                  <a:extLst>
                    <a:ext uri="{9D8B030D-6E8A-4147-A177-3AD203B41FA5}">
                      <a16:colId xmlns:a16="http://schemas.microsoft.com/office/drawing/2014/main" val="2520632997"/>
                    </a:ext>
                  </a:extLst>
                </a:gridCol>
                <a:gridCol w="970246">
                  <a:extLst>
                    <a:ext uri="{9D8B030D-6E8A-4147-A177-3AD203B41FA5}">
                      <a16:colId xmlns:a16="http://schemas.microsoft.com/office/drawing/2014/main" val="905635516"/>
                    </a:ext>
                  </a:extLst>
                </a:gridCol>
                <a:gridCol w="1188268">
                  <a:extLst>
                    <a:ext uri="{9D8B030D-6E8A-4147-A177-3AD203B41FA5}">
                      <a16:colId xmlns:a16="http://schemas.microsoft.com/office/drawing/2014/main" val="1704975163"/>
                    </a:ext>
                  </a:extLst>
                </a:gridCol>
                <a:gridCol w="781375">
                  <a:extLst>
                    <a:ext uri="{9D8B030D-6E8A-4147-A177-3AD203B41FA5}">
                      <a16:colId xmlns:a16="http://schemas.microsoft.com/office/drawing/2014/main" val="1170603009"/>
                    </a:ext>
                  </a:extLst>
                </a:gridCol>
              </a:tblGrid>
              <a:tr h="705831">
                <a:tc>
                  <a:txBody>
                    <a:bodyPr/>
                    <a:lstStyle/>
                    <a:p>
                      <a:endParaRPr lang="en-US" sz="1400" dirty="0"/>
                    </a:p>
                  </a:txBody>
                  <a:tcPr marL="91439" marR="91439" marT="45731" marB="45731">
                    <a:solidFill>
                      <a:srgbClr val="003865"/>
                    </a:solidFill>
                  </a:tcPr>
                </a:tc>
                <a:tc>
                  <a:txBody>
                    <a:bodyPr/>
                    <a:lstStyle/>
                    <a:p>
                      <a:pPr algn="ctr"/>
                      <a:r>
                        <a:rPr lang="en-US" sz="1400" dirty="0"/>
                        <a:t>Individual Renewals</a:t>
                      </a:r>
                    </a:p>
                  </a:txBody>
                  <a:tcPr marL="91439" marR="91439" marT="45731" marB="45731">
                    <a:lnB w="12700" cap="flat" cmpd="sng" algn="ctr">
                      <a:solidFill>
                        <a:srgbClr val="C1E0F1"/>
                      </a:solidFill>
                      <a:prstDash val="solid"/>
                      <a:round/>
                      <a:headEnd type="none" w="med" len="med"/>
                      <a:tailEnd type="none" w="med" len="med"/>
                    </a:lnB>
                    <a:solidFill>
                      <a:srgbClr val="003865"/>
                    </a:solidFill>
                  </a:tcPr>
                </a:tc>
                <a:tc>
                  <a:txBody>
                    <a:bodyPr/>
                    <a:lstStyle/>
                    <a:p>
                      <a:pPr algn="ctr"/>
                      <a:r>
                        <a:rPr lang="en-US" sz="1400" dirty="0"/>
                        <a:t>Medicaid Approvals</a:t>
                      </a:r>
                    </a:p>
                  </a:txBody>
                  <a:tcPr marL="91439" marR="91439" marT="45731" marB="45731">
                    <a:lnB w="12700" cap="flat" cmpd="sng" algn="ctr">
                      <a:solidFill>
                        <a:srgbClr val="C1E0F1"/>
                      </a:solidFill>
                      <a:prstDash val="solid"/>
                      <a:round/>
                      <a:headEnd type="none" w="med" len="med"/>
                      <a:tailEnd type="none" w="med" len="med"/>
                    </a:lnB>
                    <a:solidFill>
                      <a:srgbClr val="003865"/>
                    </a:solidFill>
                  </a:tcPr>
                </a:tc>
                <a:tc>
                  <a:txBody>
                    <a:bodyPr/>
                    <a:lstStyle/>
                    <a:p>
                      <a:pPr algn="ctr"/>
                      <a:r>
                        <a:rPr lang="en-US" sz="1400" dirty="0"/>
                        <a:t>Medicaid Terminations</a:t>
                      </a:r>
                    </a:p>
                  </a:txBody>
                  <a:tcPr marL="91439" marR="91439" marT="45731" marB="45731">
                    <a:lnB w="12700" cap="flat" cmpd="sng" algn="ctr">
                      <a:solidFill>
                        <a:srgbClr val="C1E0F1"/>
                      </a:solidFill>
                      <a:prstDash val="solid"/>
                      <a:round/>
                      <a:headEnd type="none" w="med" len="med"/>
                      <a:tailEnd type="none" w="med" len="med"/>
                    </a:lnB>
                    <a:solidFill>
                      <a:srgbClr val="003865"/>
                    </a:solidFill>
                  </a:tcPr>
                </a:tc>
                <a:tc>
                  <a:txBody>
                    <a:bodyPr/>
                    <a:lstStyle/>
                    <a:p>
                      <a:pPr algn="ctr"/>
                      <a:r>
                        <a:rPr lang="en-US" sz="1400" dirty="0"/>
                        <a:t>Pending</a:t>
                      </a:r>
                    </a:p>
                  </a:txBody>
                  <a:tcPr marL="91439" marR="91439" marT="45731" marB="45731">
                    <a:lnB w="12700" cap="flat" cmpd="sng" algn="ctr">
                      <a:solidFill>
                        <a:srgbClr val="C1E0F1"/>
                      </a:solidFill>
                      <a:prstDash val="solid"/>
                      <a:round/>
                      <a:headEnd type="none" w="med" len="med"/>
                      <a:tailEnd type="none" w="med" len="med"/>
                    </a:lnB>
                    <a:solidFill>
                      <a:srgbClr val="003865"/>
                    </a:solidFill>
                  </a:tcPr>
                </a:tc>
                <a:extLst>
                  <a:ext uri="{0D108BD9-81ED-4DB2-BD59-A6C34878D82A}">
                    <a16:rowId xmlns:a16="http://schemas.microsoft.com/office/drawing/2014/main" val="3905670852"/>
                  </a:ext>
                </a:extLst>
              </a:tr>
              <a:tr h="503770">
                <a:tc>
                  <a:txBody>
                    <a:bodyPr/>
                    <a:lstStyle/>
                    <a:p>
                      <a:r>
                        <a:rPr lang="en-US" sz="1800" dirty="0">
                          <a:solidFill>
                            <a:schemeClr val="tx1"/>
                          </a:solidFill>
                        </a:rPr>
                        <a:t>Jan</a:t>
                      </a:r>
                    </a:p>
                  </a:txBody>
                  <a:tcPr marL="91439" marR="91439" marT="45731" marB="45731" anchor="ctr">
                    <a:lnR w="12700" cap="flat" cmpd="sng" algn="ctr">
                      <a:solidFill>
                        <a:srgbClr val="C1E0F1"/>
                      </a:solidFill>
                      <a:prstDash val="solid"/>
                      <a:round/>
                      <a:headEnd type="none" w="med" len="med"/>
                      <a:tailEnd type="none" w="med" len="med"/>
                    </a:lnR>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79,053</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67,758</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10,911</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tc>
                  <a:txBody>
                    <a:bodyPr/>
                    <a:lstStyle/>
                    <a:p>
                      <a:pPr algn="ctr" fontAlgn="b"/>
                      <a:r>
                        <a:rPr lang="en-US" sz="1800" b="0" i="0" u="none" strike="noStrike" dirty="0">
                          <a:solidFill>
                            <a:schemeClr val="tx1"/>
                          </a:solidFill>
                          <a:effectLst/>
                          <a:latin typeface="Calibri" panose="020F0502020204030204" pitchFamily="34" charset="0"/>
                        </a:rPr>
                        <a:t>0</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extLst>
                  <a:ext uri="{0D108BD9-81ED-4DB2-BD59-A6C34878D82A}">
                    <a16:rowId xmlns:a16="http://schemas.microsoft.com/office/drawing/2014/main" val="69324295"/>
                  </a:ext>
                </a:extLst>
              </a:tr>
              <a:tr h="503770">
                <a:tc>
                  <a:txBody>
                    <a:bodyPr/>
                    <a:lstStyle/>
                    <a:p>
                      <a:r>
                        <a:rPr lang="en-US" sz="1800" dirty="0">
                          <a:solidFill>
                            <a:schemeClr val="tx1"/>
                          </a:solidFill>
                        </a:rPr>
                        <a:t>Feb</a:t>
                      </a:r>
                    </a:p>
                  </a:txBody>
                  <a:tcPr marL="91439" marR="91439" marT="45731" marB="45731" anchor="ctr">
                    <a:lnR w="12700" cap="flat" cmpd="sng" algn="ctr">
                      <a:solidFill>
                        <a:srgbClr val="C1E0F1"/>
                      </a:solidFill>
                      <a:prstDash val="solid"/>
                      <a:round/>
                      <a:headEnd type="none" w="med" len="med"/>
                      <a:tailEnd type="none" w="med" len="med"/>
                    </a:lnR>
                    <a:lnB w="6350" cap="flat" cmpd="sng" algn="ctr">
                      <a:noFill/>
                      <a:prstDash val="solid"/>
                      <a:miter lim="800000"/>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93,004</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noFill/>
                      <a:prstDash val="solid"/>
                      <a:round/>
                      <a:headEnd type="none" w="med" len="med"/>
                      <a:tailEnd type="none" w="med" len="med"/>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64,780</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noFill/>
                      <a:prstDash val="solid"/>
                      <a:round/>
                      <a:headEnd type="none" w="med" len="med"/>
                      <a:tailEnd type="none" w="med" len="med"/>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10,128</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noFill/>
                      <a:prstDash val="solid"/>
                      <a:round/>
                      <a:headEnd type="none" w="med" len="med"/>
                      <a:tailEnd type="none" w="med" len="med"/>
                    </a:lnB>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0</a:t>
                      </a:r>
                    </a:p>
                  </a:txBody>
                  <a:tcPr marL="3810" marR="3810" marT="3811"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noFill/>
                      <a:prstDash val="solid"/>
                      <a:round/>
                      <a:headEnd type="none" w="med" len="med"/>
                      <a:tailEnd type="none" w="med" len="med"/>
                    </a:lnB>
                    <a:solidFill>
                      <a:srgbClr val="DDF7FB"/>
                    </a:solidFill>
                  </a:tcPr>
                </a:tc>
                <a:extLst>
                  <a:ext uri="{0D108BD9-81ED-4DB2-BD59-A6C34878D82A}">
                    <a16:rowId xmlns:a16="http://schemas.microsoft.com/office/drawing/2014/main" val="4227532201"/>
                  </a:ext>
                </a:extLst>
              </a:tr>
              <a:tr h="503770">
                <a:tc>
                  <a:txBody>
                    <a:bodyPr/>
                    <a:lstStyle/>
                    <a:p>
                      <a:r>
                        <a:rPr lang="en-US" sz="1800" dirty="0">
                          <a:solidFill>
                            <a:schemeClr val="tx1"/>
                          </a:solidFill>
                        </a:rPr>
                        <a:t>Mar</a:t>
                      </a:r>
                    </a:p>
                  </a:txBody>
                  <a:tcPr marL="91439" marR="91439" marT="45731" marB="45731" anchor="ctr">
                    <a:lnL w="6350" cap="flat" cmpd="sng" algn="ctr">
                      <a:noFill/>
                      <a:prstDash val="solid"/>
                      <a:miter lim="800000"/>
                    </a:lnL>
                    <a:lnR w="12700" cap="flat" cmpd="sng" algn="ctr">
                      <a:no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97,962</a:t>
                      </a:r>
                    </a:p>
                  </a:txBody>
                  <a:tcPr marL="3810" marR="3810" marT="381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70,404</a:t>
                      </a:r>
                    </a:p>
                  </a:txBody>
                  <a:tcPr marL="3810" marR="3810" marT="381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7,958</a:t>
                      </a:r>
                    </a:p>
                  </a:txBody>
                  <a:tcPr marL="3810" marR="3810" marT="381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DC084"/>
                    </a:solidFill>
                  </a:tcPr>
                </a:tc>
                <a:tc>
                  <a:txBody>
                    <a:bodyPr/>
                    <a:lstStyle/>
                    <a:p>
                      <a:pPr algn="ctr" fontAlgn="b"/>
                      <a:r>
                        <a:rPr lang="en-US" sz="1800" b="0" i="0" u="none" strike="noStrike" dirty="0">
                          <a:solidFill>
                            <a:schemeClr val="tx1"/>
                          </a:solidFill>
                          <a:effectLst/>
                          <a:latin typeface="Calibri" panose="020F0502020204030204" pitchFamily="34" charset="0"/>
                        </a:rPr>
                        <a:t>0</a:t>
                      </a:r>
                    </a:p>
                  </a:txBody>
                  <a:tcPr marL="3810" marR="3810" marT="381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DC084"/>
                    </a:solidFill>
                  </a:tcPr>
                </a:tc>
                <a:extLst>
                  <a:ext uri="{0D108BD9-81ED-4DB2-BD59-A6C34878D82A}">
                    <a16:rowId xmlns:a16="http://schemas.microsoft.com/office/drawing/2014/main" val="2794503511"/>
                  </a:ext>
                </a:extLst>
              </a:tr>
              <a:tr h="503770">
                <a:tc>
                  <a:txBody>
                    <a:bodyPr/>
                    <a:lstStyle/>
                    <a:p>
                      <a:r>
                        <a:rPr lang="en-US" sz="1800" dirty="0">
                          <a:solidFill>
                            <a:schemeClr val="tx1"/>
                          </a:solidFill>
                        </a:rPr>
                        <a:t>Apr</a:t>
                      </a:r>
                    </a:p>
                  </a:txBody>
                  <a:tcPr marL="91427" marR="91427" marT="45723" marB="45723" anchor="ctr">
                    <a:lnL w="6350" cap="flat" cmpd="sng" algn="ctr">
                      <a:noFill/>
                      <a:prstDash val="solid"/>
                      <a:miter lim="800000"/>
                    </a:lnL>
                    <a:lnR w="12700" cap="flat" cmpd="sng" algn="ctr">
                      <a:no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5EB3E4"/>
                    </a:solidFill>
                  </a:tcPr>
                </a:tc>
                <a:tc>
                  <a:txBody>
                    <a:bodyPr/>
                    <a:lstStyle/>
                    <a:p>
                      <a:pPr algn="ctr" fontAlgn="b"/>
                      <a:r>
                        <a:rPr lang="en-US" sz="1800" b="0" i="0" u="none" strike="noStrike" dirty="0">
                          <a:solidFill>
                            <a:schemeClr val="tx1"/>
                          </a:solidFill>
                          <a:effectLst/>
                          <a:latin typeface="Calibri" panose="020F0502020204030204" pitchFamily="34" charset="0"/>
                        </a:rPr>
                        <a:t>103,265</a:t>
                      </a:r>
                    </a:p>
                  </a:txBody>
                  <a:tcPr marL="3810" marR="3810" marT="381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EB3E4"/>
                    </a:solidFill>
                  </a:tcPr>
                </a:tc>
                <a:tc>
                  <a:txBody>
                    <a:bodyPr/>
                    <a:lstStyle/>
                    <a:p>
                      <a:pPr algn="ctr" fontAlgn="b"/>
                      <a:r>
                        <a:rPr lang="en-US" sz="1800" b="0" i="0" u="none" strike="noStrike" dirty="0">
                          <a:solidFill>
                            <a:schemeClr val="tx1"/>
                          </a:solidFill>
                          <a:effectLst/>
                          <a:latin typeface="Calibri" panose="020F0502020204030204" pitchFamily="34" charset="0"/>
                        </a:rPr>
                        <a:t>70,266</a:t>
                      </a:r>
                    </a:p>
                  </a:txBody>
                  <a:tcPr marL="3810" marR="3810" marT="381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EB3E4"/>
                    </a:solidFill>
                  </a:tcPr>
                </a:tc>
                <a:tc>
                  <a:txBody>
                    <a:bodyPr/>
                    <a:lstStyle/>
                    <a:p>
                      <a:pPr algn="ctr" fontAlgn="b"/>
                      <a:r>
                        <a:rPr lang="en-US" sz="1800" b="0" i="0" u="none" strike="noStrike" dirty="0">
                          <a:solidFill>
                            <a:schemeClr val="tx1"/>
                          </a:solidFill>
                          <a:effectLst/>
                          <a:latin typeface="Calibri" panose="020F0502020204030204" pitchFamily="34" charset="0"/>
                        </a:rPr>
                        <a:t>16,017</a:t>
                      </a:r>
                    </a:p>
                  </a:txBody>
                  <a:tcPr marL="3810" marR="3810" marT="381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EB3E4"/>
                    </a:solidFill>
                  </a:tcPr>
                </a:tc>
                <a:tc>
                  <a:txBody>
                    <a:bodyPr/>
                    <a:lstStyle/>
                    <a:p>
                      <a:pPr algn="ctr" fontAlgn="b"/>
                      <a:r>
                        <a:rPr lang="en-US" sz="1800" b="0" i="0" u="none" strike="noStrike" dirty="0">
                          <a:solidFill>
                            <a:schemeClr val="tx1"/>
                          </a:solidFill>
                          <a:effectLst/>
                          <a:latin typeface="Calibri" panose="020F0502020204030204" pitchFamily="34" charset="0"/>
                        </a:rPr>
                        <a:t>0</a:t>
                      </a:r>
                    </a:p>
                  </a:txBody>
                  <a:tcPr marL="3810" marR="3810" marT="381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EB3E4"/>
                    </a:solidFill>
                  </a:tcPr>
                </a:tc>
                <a:extLst>
                  <a:ext uri="{0D108BD9-81ED-4DB2-BD59-A6C34878D82A}">
                    <a16:rowId xmlns:a16="http://schemas.microsoft.com/office/drawing/2014/main" val="2211573398"/>
                  </a:ext>
                </a:extLst>
              </a:tr>
              <a:tr h="503770">
                <a:tc>
                  <a:txBody>
                    <a:bodyPr/>
                    <a:lstStyle/>
                    <a:p>
                      <a:r>
                        <a:rPr lang="en-US" sz="1800" dirty="0">
                          <a:solidFill>
                            <a:schemeClr val="tx1"/>
                          </a:solidFill>
                        </a:rPr>
                        <a:t>May</a:t>
                      </a:r>
                    </a:p>
                  </a:txBody>
                  <a:tcPr marL="91427" marR="91427" marT="45723" marB="45723" anchor="ctr">
                    <a:lnL w="6350" cap="flat" cmpd="sng" algn="ctr">
                      <a:noFill/>
                      <a:prstDash val="solid"/>
                      <a:miter lim="800000"/>
                    </a:lnL>
                    <a:lnR w="12700" cap="flat" cmpd="sng" algn="ctr">
                      <a:no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94,705</a:t>
                      </a:r>
                    </a:p>
                  </a:txBody>
                  <a:tcPr marL="3810" marR="3810" marT="381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F7FB"/>
                    </a:solidFill>
                  </a:tcPr>
                </a:tc>
                <a:tc>
                  <a:txBody>
                    <a:bodyPr/>
                    <a:lstStyle/>
                    <a:p>
                      <a:pPr algn="ctr" fontAlgn="b"/>
                      <a:r>
                        <a:rPr lang="en-US" sz="1800" b="0" i="0" u="none" strike="noStrike">
                          <a:solidFill>
                            <a:schemeClr val="tx1"/>
                          </a:solidFill>
                          <a:effectLst/>
                          <a:latin typeface="Calibri" panose="020F0502020204030204" pitchFamily="34" charset="0"/>
                        </a:rPr>
                        <a:t>51,938</a:t>
                      </a:r>
                      <a:endParaRPr lang="en-US" sz="1800" b="0" i="0" u="none" strike="noStrike" dirty="0">
                        <a:solidFill>
                          <a:schemeClr val="tx1"/>
                        </a:solidFill>
                        <a:effectLst/>
                        <a:latin typeface="Calibri" panose="020F0502020204030204" pitchFamily="34" charset="0"/>
                      </a:endParaRPr>
                    </a:p>
                  </a:txBody>
                  <a:tcPr marL="3810" marR="3810" marT="381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42,747</a:t>
                      </a:r>
                    </a:p>
                  </a:txBody>
                  <a:tcPr marL="3810" marR="3810" marT="381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F7FB"/>
                    </a:solidFill>
                  </a:tcPr>
                </a:tc>
                <a:tc>
                  <a:txBody>
                    <a:bodyPr/>
                    <a:lstStyle/>
                    <a:p>
                      <a:pPr algn="ctr" fontAlgn="b"/>
                      <a:r>
                        <a:rPr lang="en-US" sz="1800" b="0" i="0" u="none" strike="noStrike" dirty="0">
                          <a:solidFill>
                            <a:schemeClr val="tx1"/>
                          </a:solidFill>
                          <a:effectLst/>
                          <a:latin typeface="Calibri" panose="020F0502020204030204" pitchFamily="34" charset="0"/>
                        </a:rPr>
                        <a:t>0</a:t>
                      </a:r>
                    </a:p>
                  </a:txBody>
                  <a:tcPr marL="3810" marR="3810" marT="381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F7FB"/>
                    </a:solidFill>
                  </a:tcPr>
                </a:tc>
                <a:extLst>
                  <a:ext uri="{0D108BD9-81ED-4DB2-BD59-A6C34878D82A}">
                    <a16:rowId xmlns:a16="http://schemas.microsoft.com/office/drawing/2014/main" val="3683334801"/>
                  </a:ext>
                </a:extLst>
              </a:tr>
            </a:tbl>
          </a:graphicData>
        </a:graphic>
      </p:graphicFrame>
      <p:sp>
        <p:nvSpPr>
          <p:cNvPr id="17595" name="TextBox 7">
            <a:extLst>
              <a:ext uri="{FF2B5EF4-FFF2-40B4-BE49-F238E27FC236}">
                <a16:creationId xmlns:a16="http://schemas.microsoft.com/office/drawing/2014/main" id="{DDC710DD-8981-2E1F-3D56-30332A9D3A49}"/>
              </a:ext>
            </a:extLst>
          </p:cNvPr>
          <p:cNvSpPr txBox="1">
            <a:spLocks noChangeArrowheads="1"/>
          </p:cNvSpPr>
          <p:nvPr/>
        </p:nvSpPr>
        <p:spPr bwMode="auto">
          <a:xfrm>
            <a:off x="6724650" y="1334770"/>
            <a:ext cx="411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t>Updated CMS Monthly Reports*</a:t>
            </a:r>
          </a:p>
        </p:txBody>
      </p:sp>
      <p:graphicFrame>
        <p:nvGraphicFramePr>
          <p:cNvPr id="9" name="Table 9">
            <a:extLst>
              <a:ext uri="{FF2B5EF4-FFF2-40B4-BE49-F238E27FC236}">
                <a16:creationId xmlns:a16="http://schemas.microsoft.com/office/drawing/2014/main" id="{19CA37F2-BDBF-3558-06DF-3BDA57B64BB2}"/>
              </a:ext>
            </a:extLst>
          </p:cNvPr>
          <p:cNvGraphicFramePr>
            <a:graphicFrameLocks noGrp="1"/>
          </p:cNvGraphicFramePr>
          <p:nvPr/>
        </p:nvGraphicFramePr>
        <p:xfrm>
          <a:off x="5086350" y="2431937"/>
          <a:ext cx="1592263" cy="2523920"/>
        </p:xfrm>
        <a:graphic>
          <a:graphicData uri="http://schemas.openxmlformats.org/drawingml/2006/table">
            <a:tbl>
              <a:tblPr firstRow="1" bandRow="1">
                <a:tableStyleId>{2D5ABB26-0587-4C30-8999-92F81FD0307C}</a:tableStyleId>
              </a:tblPr>
              <a:tblGrid>
                <a:gridCol w="1592263">
                  <a:extLst>
                    <a:ext uri="{9D8B030D-6E8A-4147-A177-3AD203B41FA5}">
                      <a16:colId xmlns:a16="http://schemas.microsoft.com/office/drawing/2014/main" val="452083006"/>
                    </a:ext>
                  </a:extLst>
                </a:gridCol>
              </a:tblGrid>
              <a:tr h="504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22 processed</a:t>
                      </a:r>
                    </a:p>
                  </a:txBody>
                  <a:tcPr marL="91441" marR="91441" marT="45723" marB="45723" anchor="ctr">
                    <a:solidFill>
                      <a:srgbClr val="6BB5DD"/>
                    </a:solidFill>
                  </a:tcPr>
                </a:tc>
                <a:extLst>
                  <a:ext uri="{0D108BD9-81ED-4DB2-BD59-A6C34878D82A}">
                    <a16:rowId xmlns:a16="http://schemas.microsoft.com/office/drawing/2014/main" val="1597844856"/>
                  </a:ext>
                </a:extLst>
              </a:tr>
              <a:tr h="504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1 processed</a:t>
                      </a:r>
                    </a:p>
                  </a:txBody>
                  <a:tcPr marL="91441" marR="91441" marT="45723" marB="45723" anchor="ctr">
                    <a:solidFill>
                      <a:srgbClr val="DDF7FB"/>
                    </a:solidFill>
                  </a:tcPr>
                </a:tc>
                <a:extLst>
                  <a:ext uri="{0D108BD9-81ED-4DB2-BD59-A6C34878D82A}">
                    <a16:rowId xmlns:a16="http://schemas.microsoft.com/office/drawing/2014/main" val="3047303556"/>
                  </a:ext>
                </a:extLst>
              </a:tr>
              <a:tr h="504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72 </a:t>
                      </a:r>
                      <a:r>
                        <a:rPr lang="en-US" sz="1600" b="1" dirty="0">
                          <a:solidFill>
                            <a:schemeClr val="tx1"/>
                          </a:solidFill>
                        </a:rPr>
                        <a:t>processed</a:t>
                      </a:r>
                      <a:endParaRPr lang="en-US" sz="1600" b="1" dirty="0"/>
                    </a:p>
                  </a:txBody>
                  <a:tcPr marL="91441" marR="91441" marT="45723" marB="45723" anchor="ctr">
                    <a:solidFill>
                      <a:srgbClr val="ADC084"/>
                    </a:solidFill>
                  </a:tcPr>
                </a:tc>
                <a:extLst>
                  <a:ext uri="{0D108BD9-81ED-4DB2-BD59-A6C34878D82A}">
                    <a16:rowId xmlns:a16="http://schemas.microsoft.com/office/drawing/2014/main" val="4108457321"/>
                  </a:ext>
                </a:extLst>
              </a:tr>
              <a:tr h="504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226 processed</a:t>
                      </a:r>
                    </a:p>
                  </a:txBody>
                  <a:tcPr marL="91441" marR="91441" marT="45723" marB="45723" anchor="ctr">
                    <a:solidFill>
                      <a:srgbClr val="5EB3E4"/>
                    </a:solidFill>
                  </a:tcPr>
                </a:tc>
                <a:extLst>
                  <a:ext uri="{0D108BD9-81ED-4DB2-BD59-A6C34878D82A}">
                    <a16:rowId xmlns:a16="http://schemas.microsoft.com/office/drawing/2014/main" val="2931949293"/>
                  </a:ext>
                </a:extLst>
              </a:tr>
              <a:tr h="504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816 processed</a:t>
                      </a:r>
                    </a:p>
                  </a:txBody>
                  <a:tcPr marL="91441" marR="91441" marT="45723" marB="45723" anchor="ctr">
                    <a:solidFill>
                      <a:srgbClr val="DDF7FB"/>
                    </a:solidFill>
                  </a:tcPr>
                </a:tc>
                <a:extLst>
                  <a:ext uri="{0D108BD9-81ED-4DB2-BD59-A6C34878D82A}">
                    <a16:rowId xmlns:a16="http://schemas.microsoft.com/office/drawing/2014/main" val="1649849030"/>
                  </a:ext>
                </a:extLst>
              </a:tr>
            </a:tbl>
          </a:graphicData>
        </a:graphic>
      </p:graphicFrame>
      <p:sp>
        <p:nvSpPr>
          <p:cNvPr id="10" name="Arrow: Right 9">
            <a:extLst>
              <a:ext uri="{FF2B5EF4-FFF2-40B4-BE49-F238E27FC236}">
                <a16:creationId xmlns:a16="http://schemas.microsoft.com/office/drawing/2014/main" id="{4111BBD8-C809-0E9F-C58E-E1A5588DC713}"/>
              </a:ext>
            </a:extLst>
          </p:cNvPr>
          <p:cNvSpPr/>
          <p:nvPr/>
        </p:nvSpPr>
        <p:spPr>
          <a:xfrm>
            <a:off x="5111750" y="1518920"/>
            <a:ext cx="1592263" cy="931863"/>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en-US" sz="1100" dirty="0"/>
          </a:p>
        </p:txBody>
      </p:sp>
      <p:sp>
        <p:nvSpPr>
          <p:cNvPr id="17609" name="TextBox 10">
            <a:extLst>
              <a:ext uri="{FF2B5EF4-FFF2-40B4-BE49-F238E27FC236}">
                <a16:creationId xmlns:a16="http://schemas.microsoft.com/office/drawing/2014/main" id="{A4321173-BB3D-1C26-1D49-49EF62AD346F}"/>
              </a:ext>
            </a:extLst>
          </p:cNvPr>
          <p:cNvSpPr txBox="1">
            <a:spLocks noChangeArrowheads="1"/>
          </p:cNvSpPr>
          <p:nvPr/>
        </p:nvSpPr>
        <p:spPr bwMode="auto">
          <a:xfrm>
            <a:off x="534988" y="6257925"/>
            <a:ext cx="9563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solidFill>
                  <a:schemeClr val="bg1"/>
                </a:solidFill>
              </a:rPr>
              <a:t>*Per CMS' Medicaid and Children’s Health Insurance Program Eligibility and Enrollment Data Specifications for Reporting During Unwinding, Updated October 2023, Version 3.</a:t>
            </a:r>
          </a:p>
        </p:txBody>
      </p:sp>
      <p:sp>
        <p:nvSpPr>
          <p:cNvPr id="17610" name="TextBox 2">
            <a:extLst>
              <a:ext uri="{FF2B5EF4-FFF2-40B4-BE49-F238E27FC236}">
                <a16:creationId xmlns:a16="http://schemas.microsoft.com/office/drawing/2014/main" id="{7745ADAB-ACAF-32A8-325D-C551C081B1F4}"/>
              </a:ext>
            </a:extLst>
          </p:cNvPr>
          <p:cNvSpPr txBox="1">
            <a:spLocks noChangeArrowheads="1"/>
          </p:cNvSpPr>
          <p:nvPr/>
        </p:nvSpPr>
        <p:spPr bwMode="auto">
          <a:xfrm>
            <a:off x="4970463" y="1703070"/>
            <a:ext cx="1773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solidFill>
                  <a:schemeClr val="bg1"/>
                </a:solidFill>
              </a:rPr>
              <a:t>90-Day</a:t>
            </a:r>
          </a:p>
          <a:p>
            <a:pPr algn="ctr" eaLnBrk="1" hangingPunct="1"/>
            <a:r>
              <a:rPr lang="en-US" altLang="en-US" sz="1400" dirty="0">
                <a:solidFill>
                  <a:schemeClr val="bg1"/>
                </a:solidFill>
              </a:rPr>
              <a:t>Processing Period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B4352BA-DA22-A2D4-EC3A-D40F8CA0909C}"/>
              </a:ext>
            </a:extLst>
          </p:cNvPr>
          <p:cNvSpPr>
            <a:spLocks noGrp="1"/>
          </p:cNvSpPr>
          <p:nvPr>
            <p:ph type="title"/>
          </p:nvPr>
        </p:nvSpPr>
        <p:spPr bwMode="auto">
          <a:xfrm>
            <a:off x="395288" y="434975"/>
            <a:ext cx="11090275"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KY Medicaid Renewals* and Reinstatements</a:t>
            </a:r>
          </a:p>
        </p:txBody>
      </p:sp>
      <p:graphicFrame>
        <p:nvGraphicFramePr>
          <p:cNvPr id="6" name="Table 6">
            <a:extLst>
              <a:ext uri="{FF2B5EF4-FFF2-40B4-BE49-F238E27FC236}">
                <a16:creationId xmlns:a16="http://schemas.microsoft.com/office/drawing/2014/main" id="{EB1BB845-131A-10DC-CD7F-B1C91A9DA736}"/>
              </a:ext>
            </a:extLst>
          </p:cNvPr>
          <p:cNvGraphicFramePr>
            <a:graphicFrameLocks noGrp="1"/>
          </p:cNvGraphicFramePr>
          <p:nvPr/>
        </p:nvGraphicFramePr>
        <p:xfrm>
          <a:off x="227013" y="2601913"/>
          <a:ext cx="9016998" cy="2011624"/>
        </p:xfrm>
        <a:graphic>
          <a:graphicData uri="http://schemas.openxmlformats.org/drawingml/2006/table">
            <a:tbl>
              <a:tblPr firstRow="1" bandRow="1">
                <a:tableStyleId>{5A111915-BE36-4E01-A7E5-04B1672EAD32}</a:tableStyleId>
              </a:tblPr>
              <a:tblGrid>
                <a:gridCol w="1489818">
                  <a:extLst>
                    <a:ext uri="{9D8B030D-6E8A-4147-A177-3AD203B41FA5}">
                      <a16:colId xmlns:a16="http://schemas.microsoft.com/office/drawing/2014/main" val="473820507"/>
                    </a:ext>
                  </a:extLst>
                </a:gridCol>
                <a:gridCol w="1505436">
                  <a:extLst>
                    <a:ext uri="{9D8B030D-6E8A-4147-A177-3AD203B41FA5}">
                      <a16:colId xmlns:a16="http://schemas.microsoft.com/office/drawing/2014/main" val="2520632997"/>
                    </a:ext>
                  </a:extLst>
                </a:gridCol>
                <a:gridCol w="1505436">
                  <a:extLst>
                    <a:ext uri="{9D8B030D-6E8A-4147-A177-3AD203B41FA5}">
                      <a16:colId xmlns:a16="http://schemas.microsoft.com/office/drawing/2014/main" val="905635516"/>
                    </a:ext>
                  </a:extLst>
                </a:gridCol>
                <a:gridCol w="1505436">
                  <a:extLst>
                    <a:ext uri="{9D8B030D-6E8A-4147-A177-3AD203B41FA5}">
                      <a16:colId xmlns:a16="http://schemas.microsoft.com/office/drawing/2014/main" val="1704975163"/>
                    </a:ext>
                  </a:extLst>
                </a:gridCol>
                <a:gridCol w="1505436">
                  <a:extLst>
                    <a:ext uri="{9D8B030D-6E8A-4147-A177-3AD203B41FA5}">
                      <a16:colId xmlns:a16="http://schemas.microsoft.com/office/drawing/2014/main" val="1170603009"/>
                    </a:ext>
                  </a:extLst>
                </a:gridCol>
                <a:gridCol w="1505436">
                  <a:extLst>
                    <a:ext uri="{9D8B030D-6E8A-4147-A177-3AD203B41FA5}">
                      <a16:colId xmlns:a16="http://schemas.microsoft.com/office/drawing/2014/main" val="2867649635"/>
                    </a:ext>
                  </a:extLst>
                </a:gridCol>
              </a:tblGrid>
              <a:tr h="639979">
                <a:tc>
                  <a:txBody>
                    <a:bodyPr/>
                    <a:lstStyle/>
                    <a:p>
                      <a:endParaRPr lang="en-US" sz="1800" dirty="0"/>
                    </a:p>
                  </a:txBody>
                  <a:tcPr marL="91441" marR="91441" marT="45713" marB="45713">
                    <a:solidFill>
                      <a:srgbClr val="003865"/>
                    </a:solidFill>
                  </a:tcPr>
                </a:tc>
                <a:tc>
                  <a:txBody>
                    <a:bodyPr/>
                    <a:lstStyle/>
                    <a:p>
                      <a:pPr algn="ctr"/>
                      <a:r>
                        <a:rPr lang="en-US" sz="1800" dirty="0"/>
                        <a:t>Individual Renewals</a:t>
                      </a:r>
                    </a:p>
                  </a:txBody>
                  <a:tcPr marL="91441" marR="91441" marT="45713" marB="45713">
                    <a:lnB w="12700" cap="flat" cmpd="sng" algn="ctr">
                      <a:solidFill>
                        <a:srgbClr val="C1E0F1"/>
                      </a:solidFill>
                      <a:prstDash val="solid"/>
                      <a:round/>
                      <a:headEnd type="none" w="med" len="med"/>
                      <a:tailEnd type="none" w="med" len="med"/>
                    </a:lnB>
                    <a:solidFill>
                      <a:srgbClr val="003865"/>
                    </a:solidFill>
                  </a:tcPr>
                </a:tc>
                <a:tc>
                  <a:txBody>
                    <a:bodyPr/>
                    <a:lstStyle/>
                    <a:p>
                      <a:pPr algn="ctr"/>
                      <a:r>
                        <a:rPr lang="en-US" sz="1800" dirty="0"/>
                        <a:t>Medicaid Approvals</a:t>
                      </a:r>
                    </a:p>
                  </a:txBody>
                  <a:tcPr marL="91441" marR="91441" marT="45713" marB="45713">
                    <a:lnB w="12700" cap="flat" cmpd="sng" algn="ctr">
                      <a:solidFill>
                        <a:srgbClr val="C1E0F1"/>
                      </a:solidFill>
                      <a:prstDash val="solid"/>
                      <a:round/>
                      <a:headEnd type="none" w="med" len="med"/>
                      <a:tailEnd type="none" w="med" len="med"/>
                    </a:lnB>
                    <a:solidFill>
                      <a:srgbClr val="003865"/>
                    </a:solidFill>
                  </a:tcPr>
                </a:tc>
                <a:tc>
                  <a:txBody>
                    <a:bodyPr/>
                    <a:lstStyle/>
                    <a:p>
                      <a:pPr algn="ctr"/>
                      <a:r>
                        <a:rPr lang="en-US" sz="1800" dirty="0"/>
                        <a:t>Medicaid Terminations</a:t>
                      </a:r>
                    </a:p>
                  </a:txBody>
                  <a:tcPr marL="91441" marR="91441" marT="45713" marB="45713">
                    <a:lnB w="12700" cap="flat" cmpd="sng" algn="ctr">
                      <a:solidFill>
                        <a:srgbClr val="C1E0F1"/>
                      </a:solidFill>
                      <a:prstDash val="solid"/>
                      <a:round/>
                      <a:headEnd type="none" w="med" len="med"/>
                      <a:tailEnd type="none" w="med" len="med"/>
                    </a:lnB>
                    <a:solidFill>
                      <a:srgbClr val="003865"/>
                    </a:solidFill>
                  </a:tcPr>
                </a:tc>
                <a:tc>
                  <a:txBody>
                    <a:bodyPr/>
                    <a:lstStyle/>
                    <a:p>
                      <a:pPr algn="ctr"/>
                      <a:r>
                        <a:rPr lang="en-US" sz="1800" dirty="0"/>
                        <a:t>Pending</a:t>
                      </a:r>
                    </a:p>
                  </a:txBody>
                  <a:tcPr marL="91441" marR="91441" marT="45713" marB="45713">
                    <a:lnB w="12700" cap="flat" cmpd="sng" algn="ctr">
                      <a:solidFill>
                        <a:srgbClr val="C1E0F1"/>
                      </a:solidFill>
                      <a:prstDash val="solid"/>
                      <a:round/>
                      <a:headEnd type="none" w="med" len="med"/>
                      <a:tailEnd type="none" w="med" len="med"/>
                    </a:lnB>
                    <a:solidFill>
                      <a:srgbClr val="003865"/>
                    </a:solidFill>
                  </a:tcPr>
                </a:tc>
                <a:tc>
                  <a:txBody>
                    <a:bodyPr/>
                    <a:lstStyle/>
                    <a:p>
                      <a:pPr algn="ctr"/>
                      <a:r>
                        <a:rPr lang="en-US" sz="1800" dirty="0"/>
                        <a:t>Extended</a:t>
                      </a:r>
                    </a:p>
                  </a:txBody>
                  <a:tcPr marL="91441" marR="91441" marT="45713" marB="45713">
                    <a:lnB w="12700" cap="flat" cmpd="sng" algn="ctr">
                      <a:solidFill>
                        <a:srgbClr val="C1E0F1"/>
                      </a:solidFill>
                      <a:prstDash val="solid"/>
                      <a:round/>
                      <a:headEnd type="none" w="med" len="med"/>
                      <a:tailEnd type="none" w="med" len="med"/>
                    </a:lnB>
                    <a:solidFill>
                      <a:srgbClr val="003865"/>
                    </a:solidFill>
                  </a:tcPr>
                </a:tc>
                <a:extLst>
                  <a:ext uri="{0D108BD9-81ED-4DB2-BD59-A6C34878D82A}">
                    <a16:rowId xmlns:a16="http://schemas.microsoft.com/office/drawing/2014/main" val="3905670852"/>
                  </a:ext>
                </a:extLst>
              </a:tr>
              <a:tr h="457128">
                <a:tc>
                  <a:txBody>
                    <a:bodyPr/>
                    <a:lstStyle/>
                    <a:p>
                      <a:r>
                        <a:rPr lang="en-US" sz="2400" dirty="0">
                          <a:solidFill>
                            <a:schemeClr val="tx1"/>
                          </a:solidFill>
                        </a:rPr>
                        <a:t>June</a:t>
                      </a:r>
                    </a:p>
                  </a:txBody>
                  <a:tcPr marL="91441" marR="91441" marT="45713" marB="45713" anchor="ctr">
                    <a:lnR w="12700" cap="flat" cmpd="sng" algn="ctr">
                      <a:solidFill>
                        <a:srgbClr val="C1E0F1"/>
                      </a:solidFill>
                      <a:prstDash val="solid"/>
                      <a:round/>
                      <a:headEnd type="none" w="med" len="med"/>
                      <a:tailEnd type="none" w="med" len="med"/>
                    </a:lnR>
                    <a:solidFill>
                      <a:srgbClr val="ADC084"/>
                    </a:solidFill>
                  </a:tcPr>
                </a:tc>
                <a:tc>
                  <a:txBody>
                    <a:bodyPr/>
                    <a:lstStyle/>
                    <a:p>
                      <a:pPr algn="ctr" fontAlgn="b"/>
                      <a:r>
                        <a:rPr lang="en-US" sz="2400" b="0" i="0" u="none" strike="noStrike" dirty="0">
                          <a:solidFill>
                            <a:schemeClr val="tx1"/>
                          </a:solidFill>
                          <a:effectLst/>
                          <a:latin typeface="Calibri" panose="020F0502020204030204" pitchFamily="34" charset="0"/>
                        </a:rPr>
                        <a:t>58,959</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2400" b="0" i="0" u="none" strike="noStrike" dirty="0">
                          <a:solidFill>
                            <a:schemeClr val="tx1"/>
                          </a:solidFill>
                          <a:effectLst/>
                          <a:latin typeface="Calibri" panose="020F0502020204030204" pitchFamily="34" charset="0"/>
                        </a:rPr>
                        <a:t>41,336</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2400" b="0" i="0" u="none" strike="noStrike" dirty="0">
                          <a:solidFill>
                            <a:schemeClr val="tx1"/>
                          </a:solidFill>
                          <a:effectLst/>
                          <a:latin typeface="Calibri" panose="020F0502020204030204" pitchFamily="34" charset="0"/>
                        </a:rPr>
                        <a:t>13,187</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2400" b="0" i="0" u="none" strike="noStrike" dirty="0">
                          <a:solidFill>
                            <a:schemeClr val="tx1"/>
                          </a:solidFill>
                          <a:effectLst/>
                          <a:latin typeface="Calibri" panose="020F0502020204030204" pitchFamily="34" charset="0"/>
                        </a:rPr>
                        <a:t>1</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tc>
                  <a:txBody>
                    <a:bodyPr/>
                    <a:lstStyle/>
                    <a:p>
                      <a:pPr algn="ctr" fontAlgn="b"/>
                      <a:r>
                        <a:rPr lang="en-US" sz="2400" b="0" i="0" u="none" strike="noStrike" dirty="0">
                          <a:solidFill>
                            <a:schemeClr val="tx1"/>
                          </a:solidFill>
                          <a:effectLst/>
                          <a:latin typeface="Calibri" panose="020F0502020204030204" pitchFamily="34" charset="0"/>
                        </a:rPr>
                        <a:t>4,435</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C1E0F1"/>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ADC084"/>
                    </a:solidFill>
                  </a:tcPr>
                </a:tc>
                <a:extLst>
                  <a:ext uri="{0D108BD9-81ED-4DB2-BD59-A6C34878D82A}">
                    <a16:rowId xmlns:a16="http://schemas.microsoft.com/office/drawing/2014/main" val="2250385389"/>
                  </a:ext>
                </a:extLst>
              </a:tr>
              <a:tr h="457128">
                <a:tc>
                  <a:txBody>
                    <a:bodyPr/>
                    <a:lstStyle/>
                    <a:p>
                      <a:r>
                        <a:rPr lang="en-US" sz="2400" dirty="0">
                          <a:solidFill>
                            <a:schemeClr val="tx1"/>
                          </a:solidFill>
                        </a:rPr>
                        <a:t>July</a:t>
                      </a:r>
                    </a:p>
                  </a:txBody>
                  <a:tcPr marL="91441" marR="91441" marT="45713" marB="45713" anchor="ctr">
                    <a:lnR w="12700" cap="flat" cmpd="sng" algn="ctr">
                      <a:solidFill>
                        <a:srgbClr val="C1E0F1"/>
                      </a:solidFill>
                      <a:prstDash val="solid"/>
                      <a:round/>
                      <a:headEnd type="none" w="med" len="med"/>
                      <a:tailEnd type="none" w="med" len="med"/>
                    </a:lnR>
                    <a:solidFill>
                      <a:srgbClr val="6BB5DD"/>
                    </a:solidFill>
                  </a:tcPr>
                </a:tc>
                <a:tc>
                  <a:txBody>
                    <a:bodyPr/>
                    <a:lstStyle/>
                    <a:p>
                      <a:pPr algn="ctr" fontAlgn="b"/>
                      <a:r>
                        <a:rPr lang="en-US" sz="2400" b="0" i="0" u="none" strike="noStrike" dirty="0">
                          <a:solidFill>
                            <a:schemeClr val="tx1"/>
                          </a:solidFill>
                          <a:effectLst/>
                          <a:latin typeface="Calibri" panose="020F0502020204030204" pitchFamily="34" charset="0"/>
                        </a:rPr>
                        <a:t>40,719</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tc>
                  <a:txBody>
                    <a:bodyPr/>
                    <a:lstStyle/>
                    <a:p>
                      <a:pPr algn="ctr" fontAlgn="b"/>
                      <a:r>
                        <a:rPr lang="en-US" sz="2400" b="0" i="0" u="none" strike="noStrike" dirty="0">
                          <a:solidFill>
                            <a:schemeClr val="tx1"/>
                          </a:solidFill>
                          <a:effectLst/>
                          <a:latin typeface="Calibri" panose="020F0502020204030204" pitchFamily="34" charset="0"/>
                        </a:rPr>
                        <a:t>36,036</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tc>
                  <a:txBody>
                    <a:bodyPr/>
                    <a:lstStyle/>
                    <a:p>
                      <a:pPr algn="ctr" fontAlgn="b"/>
                      <a:r>
                        <a:rPr lang="en-US" sz="2400" b="0" i="0" u="none" strike="noStrike" dirty="0">
                          <a:solidFill>
                            <a:schemeClr val="tx1"/>
                          </a:solidFill>
                          <a:effectLst/>
                          <a:latin typeface="Calibri" panose="020F0502020204030204" pitchFamily="34" charset="0"/>
                        </a:rPr>
                        <a:t>1,187</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tc>
                  <a:txBody>
                    <a:bodyPr/>
                    <a:lstStyle/>
                    <a:p>
                      <a:pPr algn="ctr" fontAlgn="b"/>
                      <a:r>
                        <a:rPr lang="en-US" sz="2400" b="0" i="0" u="none" strike="noStrike" dirty="0">
                          <a:solidFill>
                            <a:schemeClr val="tx1"/>
                          </a:solidFill>
                          <a:effectLst/>
                          <a:latin typeface="Calibri" panose="020F0502020204030204" pitchFamily="34" charset="0"/>
                        </a:rPr>
                        <a:t>0</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tc>
                  <a:txBody>
                    <a:bodyPr/>
                    <a:lstStyle/>
                    <a:p>
                      <a:pPr algn="ctr" fontAlgn="b"/>
                      <a:r>
                        <a:rPr lang="en-US" sz="2400" b="0" i="0" u="none" strike="noStrike" dirty="0">
                          <a:solidFill>
                            <a:schemeClr val="tx1"/>
                          </a:solidFill>
                          <a:effectLst/>
                          <a:latin typeface="Calibri" panose="020F0502020204030204" pitchFamily="34" charset="0"/>
                        </a:rPr>
                        <a:t>3,496</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6BB5DD"/>
                    </a:solidFill>
                  </a:tcPr>
                </a:tc>
                <a:extLst>
                  <a:ext uri="{0D108BD9-81ED-4DB2-BD59-A6C34878D82A}">
                    <a16:rowId xmlns:a16="http://schemas.microsoft.com/office/drawing/2014/main" val="1920133329"/>
                  </a:ext>
                </a:extLst>
              </a:tr>
              <a:tr h="457128">
                <a:tc>
                  <a:txBody>
                    <a:bodyPr/>
                    <a:lstStyle/>
                    <a:p>
                      <a:r>
                        <a:rPr lang="en-US" sz="2400" dirty="0">
                          <a:solidFill>
                            <a:schemeClr val="tx1"/>
                          </a:solidFill>
                        </a:rPr>
                        <a:t>August</a:t>
                      </a:r>
                    </a:p>
                  </a:txBody>
                  <a:tcPr marL="91441" marR="91441" marT="45713" marB="45713" anchor="ctr">
                    <a:lnR w="12700" cap="flat" cmpd="sng" algn="ctr">
                      <a:solidFill>
                        <a:srgbClr val="C1E0F1"/>
                      </a:solidFill>
                      <a:prstDash val="solid"/>
                      <a:round/>
                      <a:headEnd type="none" w="med" len="med"/>
                      <a:tailEnd type="none" w="med" len="med"/>
                    </a:lnR>
                    <a:solidFill>
                      <a:srgbClr val="DDF7FB"/>
                    </a:solidFill>
                  </a:tcPr>
                </a:tc>
                <a:tc>
                  <a:txBody>
                    <a:bodyPr/>
                    <a:lstStyle/>
                    <a:p>
                      <a:pPr algn="ctr" fontAlgn="b"/>
                      <a:r>
                        <a:rPr lang="en-US" sz="2400" b="0" i="0" u="none" strike="noStrike" dirty="0">
                          <a:solidFill>
                            <a:schemeClr val="tx1"/>
                          </a:solidFill>
                          <a:effectLst/>
                          <a:latin typeface="Calibri" panose="020F0502020204030204" pitchFamily="34" charset="0"/>
                        </a:rPr>
                        <a:t>36,136</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2400" b="0" i="0" u="none" strike="noStrike" dirty="0">
                          <a:solidFill>
                            <a:schemeClr val="tx1"/>
                          </a:solidFill>
                          <a:effectLst/>
                          <a:latin typeface="Calibri" panose="020F0502020204030204" pitchFamily="34" charset="0"/>
                        </a:rPr>
                        <a:t>31,823</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2400" b="0" i="0" u="none" strike="noStrike" dirty="0">
                          <a:solidFill>
                            <a:schemeClr val="tx1"/>
                          </a:solidFill>
                          <a:effectLst/>
                          <a:latin typeface="Calibri" panose="020F0502020204030204" pitchFamily="34" charset="0"/>
                        </a:rPr>
                        <a:t>979</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2400" b="0" i="0" u="none" strike="noStrike" dirty="0">
                          <a:solidFill>
                            <a:schemeClr val="tx1"/>
                          </a:solidFill>
                          <a:effectLst/>
                          <a:latin typeface="Calibri" panose="020F0502020204030204" pitchFamily="34" charset="0"/>
                        </a:rPr>
                        <a:t>2</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tc>
                  <a:txBody>
                    <a:bodyPr/>
                    <a:lstStyle/>
                    <a:p>
                      <a:pPr algn="ctr" fontAlgn="b"/>
                      <a:r>
                        <a:rPr lang="en-US" sz="2400" b="0" i="0" u="none" strike="noStrike" dirty="0">
                          <a:solidFill>
                            <a:schemeClr val="tx1"/>
                          </a:solidFill>
                          <a:effectLst/>
                          <a:latin typeface="Calibri" panose="020F0502020204030204" pitchFamily="34" charset="0"/>
                        </a:rPr>
                        <a:t>3,332</a:t>
                      </a:r>
                    </a:p>
                  </a:txBody>
                  <a:tcPr marL="3810" marR="3810" marT="3809" marB="0" anchor="ctr">
                    <a:lnL w="12700" cap="flat" cmpd="sng" algn="ctr">
                      <a:solidFill>
                        <a:srgbClr val="C1E0F1"/>
                      </a:solidFill>
                      <a:prstDash val="solid"/>
                      <a:round/>
                      <a:headEnd type="none" w="med" len="med"/>
                      <a:tailEnd type="none" w="med" len="med"/>
                    </a:lnL>
                    <a:lnR w="12700" cap="flat" cmpd="sng" algn="ctr">
                      <a:solidFill>
                        <a:srgbClr val="C1E0F1"/>
                      </a:solidFill>
                      <a:prstDash val="solid"/>
                      <a:round/>
                      <a:headEnd type="none" w="med" len="med"/>
                      <a:tailEnd type="none" w="med" len="med"/>
                    </a:lnR>
                    <a:lnT w="12700" cap="flat" cmpd="sng" algn="ctr">
                      <a:solidFill>
                        <a:srgbClr val="6BB5DD"/>
                      </a:solidFill>
                      <a:prstDash val="solid"/>
                      <a:round/>
                      <a:headEnd type="none" w="med" len="med"/>
                      <a:tailEnd type="none" w="med" len="med"/>
                    </a:lnT>
                    <a:lnB w="12700" cap="flat" cmpd="sng" algn="ctr">
                      <a:solidFill>
                        <a:srgbClr val="6BB5DD"/>
                      </a:solidFill>
                      <a:prstDash val="solid"/>
                      <a:round/>
                      <a:headEnd type="none" w="med" len="med"/>
                      <a:tailEnd type="none" w="med" len="med"/>
                    </a:lnB>
                    <a:solidFill>
                      <a:srgbClr val="DDF7FB"/>
                    </a:solidFill>
                  </a:tcPr>
                </a:tc>
                <a:extLst>
                  <a:ext uri="{0D108BD9-81ED-4DB2-BD59-A6C34878D82A}">
                    <a16:rowId xmlns:a16="http://schemas.microsoft.com/office/drawing/2014/main" val="563958675"/>
                  </a:ext>
                </a:extLst>
              </a:tr>
            </a:tbl>
          </a:graphicData>
        </a:graphic>
      </p:graphicFrame>
      <p:sp>
        <p:nvSpPr>
          <p:cNvPr id="19501" name="Slide Number Placeholder 3">
            <a:extLst>
              <a:ext uri="{FF2B5EF4-FFF2-40B4-BE49-F238E27FC236}">
                <a16:creationId xmlns:a16="http://schemas.microsoft.com/office/drawing/2014/main" id="{506F077C-E63A-92AA-2776-891C5393DF33}"/>
              </a:ext>
            </a:extLst>
          </p:cNvPr>
          <p:cNvSpPr>
            <a:spLocks/>
          </p:cNvSpPr>
          <p:nvPr/>
        </p:nvSpPr>
        <p:spPr bwMode="auto">
          <a:xfrm>
            <a:off x="227013" y="6334125"/>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fld id="{18C0162E-702E-432E-9F68-A3CD29681C94}" type="slidenum">
              <a:rPr lang="en-US" altLang="en-US" sz="2000">
                <a:solidFill>
                  <a:schemeClr val="bg1"/>
                </a:solidFill>
              </a:rPr>
              <a:pPr eaLnBrk="1" hangingPunct="1"/>
              <a:t>19</a:t>
            </a:fld>
            <a:endParaRPr lang="en-US" altLang="en-US" sz="2000" dirty="0">
              <a:solidFill>
                <a:schemeClr val="bg1"/>
              </a:solidFill>
            </a:endParaRPr>
          </a:p>
        </p:txBody>
      </p:sp>
      <p:sp>
        <p:nvSpPr>
          <p:cNvPr id="19502" name="TextBox 2">
            <a:extLst>
              <a:ext uri="{FF2B5EF4-FFF2-40B4-BE49-F238E27FC236}">
                <a16:creationId xmlns:a16="http://schemas.microsoft.com/office/drawing/2014/main" id="{4608BE09-EE71-800D-FF12-CFD26346968B}"/>
              </a:ext>
            </a:extLst>
          </p:cNvPr>
          <p:cNvSpPr txBox="1">
            <a:spLocks noChangeArrowheads="1"/>
          </p:cNvSpPr>
          <p:nvPr/>
        </p:nvSpPr>
        <p:spPr bwMode="auto">
          <a:xfrm>
            <a:off x="155575" y="5557838"/>
            <a:ext cx="11809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t>*Numbers are based on CMS Reports.</a:t>
            </a:r>
          </a:p>
        </p:txBody>
      </p:sp>
      <p:sp>
        <p:nvSpPr>
          <p:cNvPr id="19503" name="Content Placeholder 2">
            <a:extLst>
              <a:ext uri="{FF2B5EF4-FFF2-40B4-BE49-F238E27FC236}">
                <a16:creationId xmlns:a16="http://schemas.microsoft.com/office/drawing/2014/main" id="{F09A0F89-79C9-CB68-BBE5-C1D3B4C7434E}"/>
              </a:ext>
            </a:extLst>
          </p:cNvPr>
          <p:cNvSpPr>
            <a:spLocks noGrp="1"/>
          </p:cNvSpPr>
          <p:nvPr>
            <p:ph idx="1"/>
          </p:nvPr>
        </p:nvSpPr>
        <p:spPr bwMode="auto">
          <a:xfrm>
            <a:off x="395288" y="1300163"/>
            <a:ext cx="11090275" cy="1393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buFont typeface="Arial" panose="020B0604020202020204" pitchFamily="34" charset="0"/>
              <a:buNone/>
            </a:pPr>
            <a:r>
              <a:rPr lang="en-US" altLang="en-US" sz="2000" dirty="0"/>
              <a:t>Individuals procedurally terminated on their renewal due date are given 90 days to respond and provide requested information. If they are determined eligible, coverage is </a:t>
            </a:r>
            <a:r>
              <a:rPr lang="en-US" altLang="en-US" sz="2000" b="1" dirty="0"/>
              <a:t>reinstated</a:t>
            </a:r>
            <a:r>
              <a:rPr lang="en-US" altLang="en-US" sz="2000" dirty="0"/>
              <a:t> back to their termination date</a:t>
            </a:r>
            <a:r>
              <a:rPr lang="en-US" altLang="en-US" sz="1800" dirty="0"/>
              <a:t>. </a:t>
            </a:r>
            <a:r>
              <a:rPr lang="en-US" altLang="en-US" sz="2000" dirty="0"/>
              <a:t>Months that are still within the 90-day window and are still processing reinstatements are included below. </a:t>
            </a:r>
            <a:endParaRPr lang="en-US" altLang="en-US" dirty="0"/>
          </a:p>
        </p:txBody>
      </p:sp>
      <p:sp>
        <p:nvSpPr>
          <p:cNvPr id="19504" name="Slide Number Placeholder 3">
            <a:extLst>
              <a:ext uri="{FF2B5EF4-FFF2-40B4-BE49-F238E27FC236}">
                <a16:creationId xmlns:a16="http://schemas.microsoft.com/office/drawing/2014/main" id="{CD38E20A-621B-1662-ACB9-2CCBC33ADC55}"/>
              </a:ext>
            </a:extLst>
          </p:cNvPr>
          <p:cNvSpPr>
            <a:spLocks/>
          </p:cNvSpPr>
          <p:nvPr/>
        </p:nvSpPr>
        <p:spPr bwMode="auto">
          <a:xfrm>
            <a:off x="2511425" y="4106863"/>
            <a:ext cx="2743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000" dirty="0">
              <a:solidFill>
                <a:schemeClr val="bg1"/>
              </a:solidFill>
            </a:endParaRPr>
          </a:p>
        </p:txBody>
      </p:sp>
      <p:graphicFrame>
        <p:nvGraphicFramePr>
          <p:cNvPr id="17" name="Table 16">
            <a:extLst>
              <a:ext uri="{FF2B5EF4-FFF2-40B4-BE49-F238E27FC236}">
                <a16:creationId xmlns:a16="http://schemas.microsoft.com/office/drawing/2014/main" id="{4E766C7F-607E-24C0-B06A-1FC1FAB848F6}"/>
              </a:ext>
            </a:extLst>
          </p:cNvPr>
          <p:cNvGraphicFramePr>
            <a:graphicFrameLocks noGrp="1"/>
          </p:cNvGraphicFramePr>
          <p:nvPr/>
        </p:nvGraphicFramePr>
        <p:xfrm>
          <a:off x="9942513" y="2601913"/>
          <a:ext cx="2022475" cy="2011624"/>
        </p:xfrm>
        <a:graphic>
          <a:graphicData uri="http://schemas.openxmlformats.org/drawingml/2006/table">
            <a:tbl>
              <a:tblPr firstRow="1" bandRow="1">
                <a:tableStyleId>{5A111915-BE36-4E01-A7E5-04B1672EAD32}</a:tableStyleId>
              </a:tblPr>
              <a:tblGrid>
                <a:gridCol w="2022475">
                  <a:extLst>
                    <a:ext uri="{9D8B030D-6E8A-4147-A177-3AD203B41FA5}">
                      <a16:colId xmlns:a16="http://schemas.microsoft.com/office/drawing/2014/main" val="1933567456"/>
                    </a:ext>
                  </a:extLst>
                </a:gridCol>
              </a:tblGrid>
              <a:tr h="639979">
                <a:tc>
                  <a:txBody>
                    <a:bodyPr/>
                    <a:lstStyle/>
                    <a:p>
                      <a:pPr algn="ctr"/>
                      <a:r>
                        <a:rPr lang="en-US" sz="1800" dirty="0"/>
                        <a:t>Reinstatements as of 09/13/24</a:t>
                      </a:r>
                    </a:p>
                  </a:txBody>
                  <a:tcPr marL="91410" marR="91410" marT="45713" marB="45713">
                    <a:solidFill>
                      <a:srgbClr val="003865"/>
                    </a:solidFill>
                  </a:tcPr>
                </a:tc>
                <a:extLst>
                  <a:ext uri="{0D108BD9-81ED-4DB2-BD59-A6C34878D82A}">
                    <a16:rowId xmlns:a16="http://schemas.microsoft.com/office/drawing/2014/main" val="710709699"/>
                  </a:ext>
                </a:extLst>
              </a:tr>
              <a:tr h="457128">
                <a:tc>
                  <a:txBody>
                    <a:bodyPr/>
                    <a:lstStyle/>
                    <a:p>
                      <a:pPr algn="ctr"/>
                      <a:r>
                        <a:rPr lang="en-US" sz="2400" dirty="0">
                          <a:solidFill>
                            <a:schemeClr val="tx1"/>
                          </a:solidFill>
                        </a:rPr>
                        <a:t>628</a:t>
                      </a:r>
                    </a:p>
                  </a:txBody>
                  <a:tcPr marL="91410" marR="91410" marT="45713" marB="45713" anchor="ctr">
                    <a:lnR w="12700" cap="flat" cmpd="sng" algn="ctr">
                      <a:solidFill>
                        <a:srgbClr val="C1E0F1"/>
                      </a:solidFill>
                      <a:prstDash val="solid"/>
                      <a:round/>
                      <a:headEnd type="none" w="med" len="med"/>
                      <a:tailEnd type="none" w="med" len="med"/>
                    </a:lnR>
                    <a:solidFill>
                      <a:srgbClr val="ADC084"/>
                    </a:solidFill>
                  </a:tcPr>
                </a:tc>
                <a:extLst>
                  <a:ext uri="{0D108BD9-81ED-4DB2-BD59-A6C34878D82A}">
                    <a16:rowId xmlns:a16="http://schemas.microsoft.com/office/drawing/2014/main" val="3421781421"/>
                  </a:ext>
                </a:extLst>
              </a:tr>
              <a:tr h="457128">
                <a:tc>
                  <a:txBody>
                    <a:bodyPr/>
                    <a:lstStyle/>
                    <a:p>
                      <a:pPr algn="ctr"/>
                      <a:r>
                        <a:rPr lang="en-US" sz="2400" dirty="0">
                          <a:solidFill>
                            <a:schemeClr val="tx1"/>
                          </a:solidFill>
                        </a:rPr>
                        <a:t>533</a:t>
                      </a:r>
                    </a:p>
                  </a:txBody>
                  <a:tcPr marL="91410" marR="91410" marT="45713" marB="45713" anchor="ctr">
                    <a:lnR w="12700" cap="flat" cmpd="sng" algn="ctr">
                      <a:solidFill>
                        <a:srgbClr val="C1E0F1"/>
                      </a:solidFill>
                      <a:prstDash val="solid"/>
                      <a:round/>
                      <a:headEnd type="none" w="med" len="med"/>
                      <a:tailEnd type="none" w="med" len="med"/>
                    </a:lnR>
                    <a:solidFill>
                      <a:srgbClr val="6BB5DD"/>
                    </a:solidFill>
                  </a:tcPr>
                </a:tc>
                <a:extLst>
                  <a:ext uri="{0D108BD9-81ED-4DB2-BD59-A6C34878D82A}">
                    <a16:rowId xmlns:a16="http://schemas.microsoft.com/office/drawing/2014/main" val="354199048"/>
                  </a:ext>
                </a:extLst>
              </a:tr>
              <a:tr h="457128">
                <a:tc>
                  <a:txBody>
                    <a:bodyPr/>
                    <a:lstStyle/>
                    <a:p>
                      <a:pPr algn="ctr"/>
                      <a:r>
                        <a:rPr lang="en-US" sz="2400" dirty="0">
                          <a:solidFill>
                            <a:schemeClr val="tx1"/>
                          </a:solidFill>
                        </a:rPr>
                        <a:t>163</a:t>
                      </a:r>
                    </a:p>
                  </a:txBody>
                  <a:tcPr marL="91410" marR="91410" marT="45713" marB="45713" anchor="ctr">
                    <a:lnR w="12700" cap="flat" cmpd="sng" algn="ctr">
                      <a:solidFill>
                        <a:srgbClr val="C1E0F1"/>
                      </a:solidFill>
                      <a:prstDash val="solid"/>
                      <a:round/>
                      <a:headEnd type="none" w="med" len="med"/>
                      <a:tailEnd type="none" w="med" len="med"/>
                    </a:lnR>
                    <a:solidFill>
                      <a:srgbClr val="DDF7FB"/>
                    </a:solidFill>
                  </a:tcPr>
                </a:tc>
                <a:extLst>
                  <a:ext uri="{0D108BD9-81ED-4DB2-BD59-A6C34878D82A}">
                    <a16:rowId xmlns:a16="http://schemas.microsoft.com/office/drawing/2014/main" val="1360205142"/>
                  </a:ext>
                </a:extLst>
              </a:tr>
            </a:tbl>
          </a:graphicData>
        </a:graphic>
      </p:graphicFrame>
      <p:sp>
        <p:nvSpPr>
          <p:cNvPr id="19" name="Left Brace 18">
            <a:extLst>
              <a:ext uri="{FF2B5EF4-FFF2-40B4-BE49-F238E27FC236}">
                <a16:creationId xmlns:a16="http://schemas.microsoft.com/office/drawing/2014/main" id="{8E89C013-AA2E-353C-700A-4E28E1F46881}"/>
              </a:ext>
            </a:extLst>
          </p:cNvPr>
          <p:cNvSpPr/>
          <p:nvPr/>
        </p:nvSpPr>
        <p:spPr>
          <a:xfrm>
            <a:off x="9244013" y="3243263"/>
            <a:ext cx="698500" cy="1370274"/>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96759" y="2813694"/>
            <a:ext cx="736919" cy="736919"/>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dirty="0"/>
            </a:p>
          </p:txBody>
        </p:sp>
        <p:sp>
          <p:nvSpPr>
            <p:cNvPr id="4" name="TextBox 4"/>
            <p:cNvSpPr txBox="1"/>
            <p:nvPr/>
          </p:nvSpPr>
          <p:spPr>
            <a:xfrm>
              <a:off x="76200" y="28575"/>
              <a:ext cx="660400" cy="708025"/>
            </a:xfrm>
            <a:prstGeom prst="rect">
              <a:avLst/>
            </a:prstGeom>
          </p:spPr>
          <p:txBody>
            <a:bodyPr lIns="27002" tIns="27002" rIns="27002" bIns="27002" rtlCol="0" anchor="ctr"/>
            <a:lstStyle/>
            <a:p>
              <a:pPr algn="ctr">
                <a:lnSpc>
                  <a:spcPts val="1773"/>
                </a:lnSpc>
              </a:pPr>
              <a:endParaRPr sz="1200" dirty="0"/>
            </a:p>
          </p:txBody>
        </p:sp>
      </p:grpSp>
      <p:grpSp>
        <p:nvGrpSpPr>
          <p:cNvPr id="5" name="Group 5"/>
          <p:cNvGrpSpPr/>
          <p:nvPr/>
        </p:nvGrpSpPr>
        <p:grpSpPr>
          <a:xfrm>
            <a:off x="1879174" y="820731"/>
            <a:ext cx="7746147" cy="506624"/>
            <a:chOff x="0" y="0"/>
            <a:chExt cx="3838169" cy="251029"/>
          </a:xfrm>
        </p:grpSpPr>
        <p:sp>
          <p:nvSpPr>
            <p:cNvPr id="6" name="Freeform 6"/>
            <p:cNvSpPr/>
            <p:nvPr/>
          </p:nvSpPr>
          <p:spPr>
            <a:xfrm>
              <a:off x="0" y="0"/>
              <a:ext cx="3838170" cy="251029"/>
            </a:xfrm>
            <a:custGeom>
              <a:avLst/>
              <a:gdLst/>
              <a:ahLst/>
              <a:cxnLst/>
              <a:rect l="l" t="t" r="r" b="b"/>
              <a:pathLst>
                <a:path w="3838170" h="251029">
                  <a:moveTo>
                    <a:pt x="33981" y="0"/>
                  </a:moveTo>
                  <a:lnTo>
                    <a:pt x="3804188" y="0"/>
                  </a:lnTo>
                  <a:cubicBezTo>
                    <a:pt x="3822955" y="0"/>
                    <a:pt x="3838170" y="15214"/>
                    <a:pt x="3838170" y="33981"/>
                  </a:cubicBezTo>
                  <a:lnTo>
                    <a:pt x="3838170" y="217048"/>
                  </a:lnTo>
                  <a:cubicBezTo>
                    <a:pt x="3838170" y="235815"/>
                    <a:pt x="3822955" y="251029"/>
                    <a:pt x="3804188" y="251029"/>
                  </a:cubicBezTo>
                  <a:lnTo>
                    <a:pt x="33981" y="251029"/>
                  </a:lnTo>
                  <a:cubicBezTo>
                    <a:pt x="15214" y="251029"/>
                    <a:pt x="0" y="235815"/>
                    <a:pt x="0" y="217048"/>
                  </a:cubicBezTo>
                  <a:lnTo>
                    <a:pt x="0" y="33981"/>
                  </a:lnTo>
                  <a:cubicBezTo>
                    <a:pt x="0" y="15214"/>
                    <a:pt x="15214" y="0"/>
                    <a:pt x="33981" y="0"/>
                  </a:cubicBezTo>
                  <a:close/>
                </a:path>
              </a:pathLst>
            </a:custGeom>
            <a:solidFill>
              <a:srgbClr val="BDBB31"/>
            </a:solidFill>
          </p:spPr>
          <p:txBody>
            <a:bodyPr/>
            <a:lstStyle/>
            <a:p>
              <a:endParaRPr lang="en-US" dirty="0"/>
            </a:p>
          </p:txBody>
        </p:sp>
        <p:sp>
          <p:nvSpPr>
            <p:cNvPr id="7" name="TextBox 7"/>
            <p:cNvSpPr txBox="1"/>
            <p:nvPr/>
          </p:nvSpPr>
          <p:spPr>
            <a:xfrm>
              <a:off x="0" y="-47625"/>
              <a:ext cx="3838169" cy="298654"/>
            </a:xfrm>
            <a:prstGeom prst="rect">
              <a:avLst/>
            </a:prstGeom>
          </p:spPr>
          <p:txBody>
            <a:bodyPr lIns="27002" tIns="27002" rIns="27002" bIns="27002" rtlCol="0" anchor="ctr"/>
            <a:lstStyle/>
            <a:p>
              <a:pPr algn="ctr">
                <a:lnSpc>
                  <a:spcPts val="1773"/>
                </a:lnSpc>
              </a:pPr>
              <a:endParaRPr sz="1200" dirty="0"/>
            </a:p>
          </p:txBody>
        </p:sp>
      </p:grpSp>
      <p:grpSp>
        <p:nvGrpSpPr>
          <p:cNvPr id="8" name="Group 8"/>
          <p:cNvGrpSpPr/>
          <p:nvPr/>
        </p:nvGrpSpPr>
        <p:grpSpPr>
          <a:xfrm>
            <a:off x="1879174" y="2240253"/>
            <a:ext cx="7746147" cy="506624"/>
            <a:chOff x="0" y="0"/>
            <a:chExt cx="3838169" cy="251029"/>
          </a:xfrm>
        </p:grpSpPr>
        <p:sp>
          <p:nvSpPr>
            <p:cNvPr id="9" name="Freeform 9"/>
            <p:cNvSpPr/>
            <p:nvPr/>
          </p:nvSpPr>
          <p:spPr>
            <a:xfrm>
              <a:off x="0" y="0"/>
              <a:ext cx="3838170" cy="251029"/>
            </a:xfrm>
            <a:custGeom>
              <a:avLst/>
              <a:gdLst/>
              <a:ahLst/>
              <a:cxnLst/>
              <a:rect l="l" t="t" r="r" b="b"/>
              <a:pathLst>
                <a:path w="3838170" h="251029">
                  <a:moveTo>
                    <a:pt x="33981" y="0"/>
                  </a:moveTo>
                  <a:lnTo>
                    <a:pt x="3804188" y="0"/>
                  </a:lnTo>
                  <a:cubicBezTo>
                    <a:pt x="3822955" y="0"/>
                    <a:pt x="3838170" y="15214"/>
                    <a:pt x="3838170" y="33981"/>
                  </a:cubicBezTo>
                  <a:lnTo>
                    <a:pt x="3838170" y="217048"/>
                  </a:lnTo>
                  <a:cubicBezTo>
                    <a:pt x="3838170" y="235815"/>
                    <a:pt x="3822955" y="251029"/>
                    <a:pt x="3804188" y="251029"/>
                  </a:cubicBezTo>
                  <a:lnTo>
                    <a:pt x="33981" y="251029"/>
                  </a:lnTo>
                  <a:cubicBezTo>
                    <a:pt x="15214" y="251029"/>
                    <a:pt x="0" y="235815"/>
                    <a:pt x="0" y="217048"/>
                  </a:cubicBezTo>
                  <a:lnTo>
                    <a:pt x="0" y="33981"/>
                  </a:lnTo>
                  <a:cubicBezTo>
                    <a:pt x="0" y="15214"/>
                    <a:pt x="15214" y="0"/>
                    <a:pt x="33981" y="0"/>
                  </a:cubicBezTo>
                  <a:close/>
                </a:path>
              </a:pathLst>
            </a:custGeom>
            <a:solidFill>
              <a:srgbClr val="BDBB31"/>
            </a:solidFill>
          </p:spPr>
          <p:txBody>
            <a:bodyPr/>
            <a:lstStyle/>
            <a:p>
              <a:endParaRPr lang="en-US" dirty="0"/>
            </a:p>
          </p:txBody>
        </p:sp>
        <p:sp>
          <p:nvSpPr>
            <p:cNvPr id="10" name="TextBox 10"/>
            <p:cNvSpPr txBox="1"/>
            <p:nvPr/>
          </p:nvSpPr>
          <p:spPr>
            <a:xfrm>
              <a:off x="0" y="-47625"/>
              <a:ext cx="3838169" cy="298654"/>
            </a:xfrm>
            <a:prstGeom prst="rect">
              <a:avLst/>
            </a:prstGeom>
          </p:spPr>
          <p:txBody>
            <a:bodyPr lIns="27002" tIns="27002" rIns="27002" bIns="27002" rtlCol="0" anchor="ctr"/>
            <a:lstStyle/>
            <a:p>
              <a:pPr algn="ctr">
                <a:lnSpc>
                  <a:spcPts val="1773"/>
                </a:lnSpc>
              </a:pPr>
              <a:endParaRPr sz="1200" dirty="0"/>
            </a:p>
          </p:txBody>
        </p:sp>
      </p:grpSp>
      <p:grpSp>
        <p:nvGrpSpPr>
          <p:cNvPr id="11" name="Group 11"/>
          <p:cNvGrpSpPr/>
          <p:nvPr/>
        </p:nvGrpSpPr>
        <p:grpSpPr>
          <a:xfrm>
            <a:off x="1879174" y="2950015"/>
            <a:ext cx="7746147" cy="506624"/>
            <a:chOff x="0" y="0"/>
            <a:chExt cx="3838169" cy="251029"/>
          </a:xfrm>
        </p:grpSpPr>
        <p:sp>
          <p:nvSpPr>
            <p:cNvPr id="12" name="Freeform 12"/>
            <p:cNvSpPr/>
            <p:nvPr/>
          </p:nvSpPr>
          <p:spPr>
            <a:xfrm>
              <a:off x="0" y="0"/>
              <a:ext cx="3838170" cy="251029"/>
            </a:xfrm>
            <a:custGeom>
              <a:avLst/>
              <a:gdLst/>
              <a:ahLst/>
              <a:cxnLst/>
              <a:rect l="l" t="t" r="r" b="b"/>
              <a:pathLst>
                <a:path w="3838170" h="251029">
                  <a:moveTo>
                    <a:pt x="33981" y="0"/>
                  </a:moveTo>
                  <a:lnTo>
                    <a:pt x="3804188" y="0"/>
                  </a:lnTo>
                  <a:cubicBezTo>
                    <a:pt x="3822955" y="0"/>
                    <a:pt x="3838170" y="15214"/>
                    <a:pt x="3838170" y="33981"/>
                  </a:cubicBezTo>
                  <a:lnTo>
                    <a:pt x="3838170" y="217048"/>
                  </a:lnTo>
                  <a:cubicBezTo>
                    <a:pt x="3838170" y="235815"/>
                    <a:pt x="3822955" y="251029"/>
                    <a:pt x="3804188" y="251029"/>
                  </a:cubicBezTo>
                  <a:lnTo>
                    <a:pt x="33981" y="251029"/>
                  </a:lnTo>
                  <a:cubicBezTo>
                    <a:pt x="15214" y="251029"/>
                    <a:pt x="0" y="235815"/>
                    <a:pt x="0" y="217048"/>
                  </a:cubicBezTo>
                  <a:lnTo>
                    <a:pt x="0" y="33981"/>
                  </a:lnTo>
                  <a:cubicBezTo>
                    <a:pt x="0" y="15214"/>
                    <a:pt x="15214" y="0"/>
                    <a:pt x="33981" y="0"/>
                  </a:cubicBezTo>
                  <a:close/>
                </a:path>
              </a:pathLst>
            </a:custGeom>
            <a:solidFill>
              <a:srgbClr val="BDBB31"/>
            </a:solidFill>
          </p:spPr>
          <p:txBody>
            <a:bodyPr/>
            <a:lstStyle/>
            <a:p>
              <a:endParaRPr lang="en-US" dirty="0"/>
            </a:p>
          </p:txBody>
        </p:sp>
        <p:sp>
          <p:nvSpPr>
            <p:cNvPr id="13" name="TextBox 13"/>
            <p:cNvSpPr txBox="1"/>
            <p:nvPr/>
          </p:nvSpPr>
          <p:spPr>
            <a:xfrm>
              <a:off x="0" y="-47625"/>
              <a:ext cx="3838169" cy="298654"/>
            </a:xfrm>
            <a:prstGeom prst="rect">
              <a:avLst/>
            </a:prstGeom>
          </p:spPr>
          <p:txBody>
            <a:bodyPr lIns="27002" tIns="27002" rIns="27002" bIns="27002" rtlCol="0" anchor="ctr"/>
            <a:lstStyle/>
            <a:p>
              <a:pPr algn="ctr">
                <a:lnSpc>
                  <a:spcPts val="1773"/>
                </a:lnSpc>
              </a:pPr>
              <a:endParaRPr sz="1200" dirty="0"/>
            </a:p>
          </p:txBody>
        </p:sp>
      </p:grpSp>
      <p:grpSp>
        <p:nvGrpSpPr>
          <p:cNvPr id="14" name="Group 14"/>
          <p:cNvGrpSpPr/>
          <p:nvPr/>
        </p:nvGrpSpPr>
        <p:grpSpPr>
          <a:xfrm>
            <a:off x="1879174" y="4369537"/>
            <a:ext cx="7746147" cy="506624"/>
            <a:chOff x="0" y="0"/>
            <a:chExt cx="3838169" cy="251029"/>
          </a:xfrm>
        </p:grpSpPr>
        <p:sp>
          <p:nvSpPr>
            <p:cNvPr id="15" name="Freeform 15"/>
            <p:cNvSpPr/>
            <p:nvPr/>
          </p:nvSpPr>
          <p:spPr>
            <a:xfrm>
              <a:off x="0" y="0"/>
              <a:ext cx="3838170" cy="251029"/>
            </a:xfrm>
            <a:custGeom>
              <a:avLst/>
              <a:gdLst/>
              <a:ahLst/>
              <a:cxnLst/>
              <a:rect l="l" t="t" r="r" b="b"/>
              <a:pathLst>
                <a:path w="3838170" h="251029">
                  <a:moveTo>
                    <a:pt x="33981" y="0"/>
                  </a:moveTo>
                  <a:lnTo>
                    <a:pt x="3804188" y="0"/>
                  </a:lnTo>
                  <a:cubicBezTo>
                    <a:pt x="3822955" y="0"/>
                    <a:pt x="3838170" y="15214"/>
                    <a:pt x="3838170" y="33981"/>
                  </a:cubicBezTo>
                  <a:lnTo>
                    <a:pt x="3838170" y="217048"/>
                  </a:lnTo>
                  <a:cubicBezTo>
                    <a:pt x="3838170" y="235815"/>
                    <a:pt x="3822955" y="251029"/>
                    <a:pt x="3804188" y="251029"/>
                  </a:cubicBezTo>
                  <a:lnTo>
                    <a:pt x="33981" y="251029"/>
                  </a:lnTo>
                  <a:cubicBezTo>
                    <a:pt x="15214" y="251029"/>
                    <a:pt x="0" y="235815"/>
                    <a:pt x="0" y="217048"/>
                  </a:cubicBezTo>
                  <a:lnTo>
                    <a:pt x="0" y="33981"/>
                  </a:lnTo>
                  <a:cubicBezTo>
                    <a:pt x="0" y="15214"/>
                    <a:pt x="15214" y="0"/>
                    <a:pt x="33981" y="0"/>
                  </a:cubicBezTo>
                  <a:close/>
                </a:path>
              </a:pathLst>
            </a:custGeom>
            <a:solidFill>
              <a:srgbClr val="BDBB31"/>
            </a:solidFill>
          </p:spPr>
          <p:txBody>
            <a:bodyPr/>
            <a:lstStyle/>
            <a:p>
              <a:endParaRPr lang="en-US" dirty="0"/>
            </a:p>
          </p:txBody>
        </p:sp>
        <p:sp>
          <p:nvSpPr>
            <p:cNvPr id="16" name="TextBox 16"/>
            <p:cNvSpPr txBox="1"/>
            <p:nvPr/>
          </p:nvSpPr>
          <p:spPr>
            <a:xfrm>
              <a:off x="0" y="-47625"/>
              <a:ext cx="3838169" cy="298654"/>
            </a:xfrm>
            <a:prstGeom prst="rect">
              <a:avLst/>
            </a:prstGeom>
          </p:spPr>
          <p:txBody>
            <a:bodyPr lIns="27002" tIns="27002" rIns="27002" bIns="27002" rtlCol="0" anchor="ctr"/>
            <a:lstStyle/>
            <a:p>
              <a:pPr algn="ctr">
                <a:lnSpc>
                  <a:spcPts val="1773"/>
                </a:lnSpc>
              </a:pPr>
              <a:endParaRPr sz="1200" dirty="0"/>
            </a:p>
          </p:txBody>
        </p:sp>
      </p:grpSp>
      <p:grpSp>
        <p:nvGrpSpPr>
          <p:cNvPr id="17" name="Group 17"/>
          <p:cNvGrpSpPr/>
          <p:nvPr/>
        </p:nvGrpSpPr>
        <p:grpSpPr>
          <a:xfrm>
            <a:off x="1879174" y="5079298"/>
            <a:ext cx="7746147" cy="506624"/>
            <a:chOff x="0" y="0"/>
            <a:chExt cx="3838169" cy="251029"/>
          </a:xfrm>
        </p:grpSpPr>
        <p:sp>
          <p:nvSpPr>
            <p:cNvPr id="18" name="Freeform 18"/>
            <p:cNvSpPr/>
            <p:nvPr/>
          </p:nvSpPr>
          <p:spPr>
            <a:xfrm>
              <a:off x="0" y="0"/>
              <a:ext cx="3838170" cy="251029"/>
            </a:xfrm>
            <a:custGeom>
              <a:avLst/>
              <a:gdLst/>
              <a:ahLst/>
              <a:cxnLst/>
              <a:rect l="l" t="t" r="r" b="b"/>
              <a:pathLst>
                <a:path w="3838170" h="251029">
                  <a:moveTo>
                    <a:pt x="33981" y="0"/>
                  </a:moveTo>
                  <a:lnTo>
                    <a:pt x="3804188" y="0"/>
                  </a:lnTo>
                  <a:cubicBezTo>
                    <a:pt x="3822955" y="0"/>
                    <a:pt x="3838170" y="15214"/>
                    <a:pt x="3838170" y="33981"/>
                  </a:cubicBezTo>
                  <a:lnTo>
                    <a:pt x="3838170" y="217048"/>
                  </a:lnTo>
                  <a:cubicBezTo>
                    <a:pt x="3838170" y="235815"/>
                    <a:pt x="3822955" y="251029"/>
                    <a:pt x="3804188" y="251029"/>
                  </a:cubicBezTo>
                  <a:lnTo>
                    <a:pt x="33981" y="251029"/>
                  </a:lnTo>
                  <a:cubicBezTo>
                    <a:pt x="15214" y="251029"/>
                    <a:pt x="0" y="235815"/>
                    <a:pt x="0" y="217048"/>
                  </a:cubicBezTo>
                  <a:lnTo>
                    <a:pt x="0" y="33981"/>
                  </a:lnTo>
                  <a:cubicBezTo>
                    <a:pt x="0" y="15214"/>
                    <a:pt x="15214" y="0"/>
                    <a:pt x="33981" y="0"/>
                  </a:cubicBezTo>
                  <a:close/>
                </a:path>
              </a:pathLst>
            </a:custGeom>
            <a:solidFill>
              <a:srgbClr val="BDBB31"/>
            </a:solidFill>
          </p:spPr>
          <p:txBody>
            <a:bodyPr/>
            <a:lstStyle/>
            <a:p>
              <a:endParaRPr lang="en-US" dirty="0"/>
            </a:p>
          </p:txBody>
        </p:sp>
        <p:sp>
          <p:nvSpPr>
            <p:cNvPr id="19" name="TextBox 19"/>
            <p:cNvSpPr txBox="1"/>
            <p:nvPr/>
          </p:nvSpPr>
          <p:spPr>
            <a:xfrm>
              <a:off x="0" y="-47625"/>
              <a:ext cx="3838169" cy="298654"/>
            </a:xfrm>
            <a:prstGeom prst="rect">
              <a:avLst/>
            </a:prstGeom>
          </p:spPr>
          <p:txBody>
            <a:bodyPr lIns="27002" tIns="27002" rIns="27002" bIns="27002" rtlCol="0" anchor="ctr"/>
            <a:lstStyle/>
            <a:p>
              <a:pPr algn="ctr">
                <a:lnSpc>
                  <a:spcPts val="1773"/>
                </a:lnSpc>
              </a:pPr>
              <a:endParaRPr sz="1200" dirty="0"/>
            </a:p>
          </p:txBody>
        </p:sp>
      </p:grpSp>
      <p:grpSp>
        <p:nvGrpSpPr>
          <p:cNvPr id="23" name="Group 23"/>
          <p:cNvGrpSpPr/>
          <p:nvPr/>
        </p:nvGrpSpPr>
        <p:grpSpPr>
          <a:xfrm>
            <a:off x="1879174" y="3659775"/>
            <a:ext cx="7746147" cy="506624"/>
            <a:chOff x="0" y="0"/>
            <a:chExt cx="3838169" cy="251029"/>
          </a:xfrm>
        </p:grpSpPr>
        <p:sp>
          <p:nvSpPr>
            <p:cNvPr id="24" name="Freeform 24"/>
            <p:cNvSpPr/>
            <p:nvPr/>
          </p:nvSpPr>
          <p:spPr>
            <a:xfrm>
              <a:off x="0" y="0"/>
              <a:ext cx="3838170" cy="251029"/>
            </a:xfrm>
            <a:custGeom>
              <a:avLst/>
              <a:gdLst/>
              <a:ahLst/>
              <a:cxnLst/>
              <a:rect l="l" t="t" r="r" b="b"/>
              <a:pathLst>
                <a:path w="3838170" h="251029">
                  <a:moveTo>
                    <a:pt x="33981" y="0"/>
                  </a:moveTo>
                  <a:lnTo>
                    <a:pt x="3804188" y="0"/>
                  </a:lnTo>
                  <a:cubicBezTo>
                    <a:pt x="3822955" y="0"/>
                    <a:pt x="3838170" y="15214"/>
                    <a:pt x="3838170" y="33981"/>
                  </a:cubicBezTo>
                  <a:lnTo>
                    <a:pt x="3838170" y="217048"/>
                  </a:lnTo>
                  <a:cubicBezTo>
                    <a:pt x="3838170" y="235815"/>
                    <a:pt x="3822955" y="251029"/>
                    <a:pt x="3804188" y="251029"/>
                  </a:cubicBezTo>
                  <a:lnTo>
                    <a:pt x="33981" y="251029"/>
                  </a:lnTo>
                  <a:cubicBezTo>
                    <a:pt x="15214" y="251029"/>
                    <a:pt x="0" y="235815"/>
                    <a:pt x="0" y="217048"/>
                  </a:cubicBezTo>
                  <a:lnTo>
                    <a:pt x="0" y="33981"/>
                  </a:lnTo>
                  <a:cubicBezTo>
                    <a:pt x="0" y="15214"/>
                    <a:pt x="15214" y="0"/>
                    <a:pt x="33981" y="0"/>
                  </a:cubicBezTo>
                  <a:close/>
                </a:path>
              </a:pathLst>
            </a:custGeom>
            <a:solidFill>
              <a:srgbClr val="BDBB31"/>
            </a:solidFill>
          </p:spPr>
          <p:txBody>
            <a:bodyPr/>
            <a:lstStyle/>
            <a:p>
              <a:endParaRPr lang="en-US" dirty="0"/>
            </a:p>
          </p:txBody>
        </p:sp>
        <p:sp>
          <p:nvSpPr>
            <p:cNvPr id="25" name="TextBox 25"/>
            <p:cNvSpPr txBox="1"/>
            <p:nvPr/>
          </p:nvSpPr>
          <p:spPr>
            <a:xfrm>
              <a:off x="0" y="-47625"/>
              <a:ext cx="3838169" cy="298654"/>
            </a:xfrm>
            <a:prstGeom prst="rect">
              <a:avLst/>
            </a:prstGeom>
          </p:spPr>
          <p:txBody>
            <a:bodyPr lIns="27002" tIns="27002" rIns="27002" bIns="27002" rtlCol="0" anchor="ctr"/>
            <a:lstStyle/>
            <a:p>
              <a:pPr algn="ctr">
                <a:lnSpc>
                  <a:spcPts val="1773"/>
                </a:lnSpc>
              </a:pPr>
              <a:endParaRPr sz="1200" dirty="0"/>
            </a:p>
          </p:txBody>
        </p:sp>
      </p:grpSp>
      <p:grpSp>
        <p:nvGrpSpPr>
          <p:cNvPr id="26" name="Group 26"/>
          <p:cNvGrpSpPr/>
          <p:nvPr/>
        </p:nvGrpSpPr>
        <p:grpSpPr>
          <a:xfrm>
            <a:off x="1903914" y="1521896"/>
            <a:ext cx="7746147" cy="506624"/>
            <a:chOff x="0" y="0"/>
            <a:chExt cx="3838169" cy="251029"/>
          </a:xfrm>
        </p:grpSpPr>
        <p:sp>
          <p:nvSpPr>
            <p:cNvPr id="27" name="Freeform 27"/>
            <p:cNvSpPr/>
            <p:nvPr/>
          </p:nvSpPr>
          <p:spPr>
            <a:xfrm>
              <a:off x="0" y="0"/>
              <a:ext cx="3838170" cy="251029"/>
            </a:xfrm>
            <a:custGeom>
              <a:avLst/>
              <a:gdLst/>
              <a:ahLst/>
              <a:cxnLst/>
              <a:rect l="l" t="t" r="r" b="b"/>
              <a:pathLst>
                <a:path w="3838170" h="251029">
                  <a:moveTo>
                    <a:pt x="33981" y="0"/>
                  </a:moveTo>
                  <a:lnTo>
                    <a:pt x="3804188" y="0"/>
                  </a:lnTo>
                  <a:cubicBezTo>
                    <a:pt x="3822955" y="0"/>
                    <a:pt x="3838170" y="15214"/>
                    <a:pt x="3838170" y="33981"/>
                  </a:cubicBezTo>
                  <a:lnTo>
                    <a:pt x="3838170" y="217048"/>
                  </a:lnTo>
                  <a:cubicBezTo>
                    <a:pt x="3838170" y="235815"/>
                    <a:pt x="3822955" y="251029"/>
                    <a:pt x="3804188" y="251029"/>
                  </a:cubicBezTo>
                  <a:lnTo>
                    <a:pt x="33981" y="251029"/>
                  </a:lnTo>
                  <a:cubicBezTo>
                    <a:pt x="15214" y="251029"/>
                    <a:pt x="0" y="235815"/>
                    <a:pt x="0" y="217048"/>
                  </a:cubicBezTo>
                  <a:lnTo>
                    <a:pt x="0" y="33981"/>
                  </a:lnTo>
                  <a:cubicBezTo>
                    <a:pt x="0" y="15214"/>
                    <a:pt x="15214" y="0"/>
                    <a:pt x="33981" y="0"/>
                  </a:cubicBezTo>
                  <a:close/>
                </a:path>
              </a:pathLst>
            </a:custGeom>
            <a:solidFill>
              <a:srgbClr val="BDBB31"/>
            </a:solidFill>
          </p:spPr>
          <p:txBody>
            <a:bodyPr/>
            <a:lstStyle/>
            <a:p>
              <a:endParaRPr lang="en-US" dirty="0"/>
            </a:p>
          </p:txBody>
        </p:sp>
        <p:sp>
          <p:nvSpPr>
            <p:cNvPr id="28" name="TextBox 28"/>
            <p:cNvSpPr txBox="1"/>
            <p:nvPr/>
          </p:nvSpPr>
          <p:spPr>
            <a:xfrm>
              <a:off x="0" y="-47625"/>
              <a:ext cx="3838169" cy="298654"/>
            </a:xfrm>
            <a:prstGeom prst="rect">
              <a:avLst/>
            </a:prstGeom>
          </p:spPr>
          <p:txBody>
            <a:bodyPr lIns="27002" tIns="27002" rIns="27002" bIns="27002" rtlCol="0" anchor="ctr"/>
            <a:lstStyle/>
            <a:p>
              <a:pPr algn="ctr">
                <a:lnSpc>
                  <a:spcPts val="1773"/>
                </a:lnSpc>
              </a:pPr>
              <a:endParaRPr sz="1200" dirty="0"/>
            </a:p>
          </p:txBody>
        </p:sp>
      </p:grpSp>
      <p:grpSp>
        <p:nvGrpSpPr>
          <p:cNvPr id="29" name="Group 29"/>
          <p:cNvGrpSpPr/>
          <p:nvPr/>
        </p:nvGrpSpPr>
        <p:grpSpPr>
          <a:xfrm>
            <a:off x="1750707" y="774057"/>
            <a:ext cx="698149" cy="599972"/>
            <a:chOff x="0" y="0"/>
            <a:chExt cx="812800" cy="698500"/>
          </a:xfrm>
        </p:grpSpPr>
        <p:sp>
          <p:nvSpPr>
            <p:cNvPr id="30" name="Freeform 3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txBody>
            <a:bodyPr/>
            <a:lstStyle/>
            <a:p>
              <a:endParaRPr lang="en-US" dirty="0"/>
            </a:p>
          </p:txBody>
        </p:sp>
        <p:sp>
          <p:nvSpPr>
            <p:cNvPr id="31" name="TextBox 31"/>
            <p:cNvSpPr txBox="1"/>
            <p:nvPr/>
          </p:nvSpPr>
          <p:spPr>
            <a:xfrm>
              <a:off x="114300" y="-47625"/>
              <a:ext cx="584200" cy="746125"/>
            </a:xfrm>
            <a:prstGeom prst="rect">
              <a:avLst/>
            </a:prstGeom>
          </p:spPr>
          <p:txBody>
            <a:bodyPr lIns="33867" tIns="33867" rIns="33867" bIns="33867" rtlCol="0" anchor="ctr"/>
            <a:lstStyle/>
            <a:p>
              <a:pPr algn="ctr">
                <a:lnSpc>
                  <a:spcPts val="1773"/>
                </a:lnSpc>
              </a:pPr>
              <a:endParaRPr sz="1200" dirty="0"/>
            </a:p>
          </p:txBody>
        </p:sp>
      </p:grpSp>
      <p:sp>
        <p:nvSpPr>
          <p:cNvPr id="32" name="TextBox 32"/>
          <p:cNvSpPr txBox="1"/>
          <p:nvPr/>
        </p:nvSpPr>
        <p:spPr>
          <a:xfrm>
            <a:off x="3091348" y="916746"/>
            <a:ext cx="3179481" cy="270139"/>
          </a:xfrm>
          <a:prstGeom prst="rect">
            <a:avLst/>
          </a:prstGeom>
        </p:spPr>
        <p:txBody>
          <a:bodyPr lIns="0" tIns="0" rIns="0" bIns="0" rtlCol="0" anchor="t">
            <a:spAutoFit/>
          </a:bodyPr>
          <a:lstStyle/>
          <a:p>
            <a:pPr>
              <a:lnSpc>
                <a:spcPts val="2344"/>
              </a:lnSpc>
            </a:pPr>
            <a:r>
              <a:rPr lang="en-US" sz="1674" dirty="0">
                <a:solidFill>
                  <a:srgbClr val="000000"/>
                </a:solidFill>
                <a:latin typeface="Montserrat Ultra-Bold"/>
                <a:ea typeface="Montserrat Ultra-Bold"/>
                <a:cs typeface="Montserrat Ultra-Bold"/>
                <a:sym typeface="Montserrat Ultra-Bold"/>
              </a:rPr>
              <a:t>Welcome</a:t>
            </a:r>
          </a:p>
        </p:txBody>
      </p:sp>
      <p:sp>
        <p:nvSpPr>
          <p:cNvPr id="33" name="TextBox 33"/>
          <p:cNvSpPr txBox="1"/>
          <p:nvPr/>
        </p:nvSpPr>
        <p:spPr>
          <a:xfrm>
            <a:off x="3032435" y="3056880"/>
            <a:ext cx="4385694" cy="277897"/>
          </a:xfrm>
          <a:prstGeom prst="rect">
            <a:avLst/>
          </a:prstGeom>
        </p:spPr>
        <p:txBody>
          <a:bodyPr wrap="square" lIns="0" tIns="0" rIns="0" bIns="0" rtlCol="0" anchor="t">
            <a:spAutoFit/>
          </a:bodyPr>
          <a:lstStyle/>
          <a:p>
            <a:pPr>
              <a:lnSpc>
                <a:spcPts val="2344"/>
              </a:lnSpc>
            </a:pPr>
            <a:r>
              <a:rPr lang="en-US" sz="1674" dirty="0">
                <a:solidFill>
                  <a:srgbClr val="000000"/>
                </a:solidFill>
                <a:latin typeface="Montserrat Ultra-Bold"/>
                <a:ea typeface="Montserrat Ultra-Bold"/>
                <a:cs typeface="Montserrat Ultra-Bold"/>
                <a:sym typeface="Montserrat Ultra-Bold"/>
              </a:rPr>
              <a:t>Member Renewals and Eligibility</a:t>
            </a:r>
          </a:p>
        </p:txBody>
      </p:sp>
      <p:sp>
        <p:nvSpPr>
          <p:cNvPr id="35" name="TextBox 35"/>
          <p:cNvSpPr txBox="1"/>
          <p:nvPr/>
        </p:nvSpPr>
        <p:spPr>
          <a:xfrm>
            <a:off x="3032435" y="3796860"/>
            <a:ext cx="3004653" cy="277897"/>
          </a:xfrm>
          <a:prstGeom prst="rect">
            <a:avLst/>
          </a:prstGeom>
        </p:spPr>
        <p:txBody>
          <a:bodyPr lIns="0" tIns="0" rIns="0" bIns="0" rtlCol="0" anchor="t">
            <a:spAutoFit/>
          </a:bodyPr>
          <a:lstStyle/>
          <a:p>
            <a:pPr>
              <a:lnSpc>
                <a:spcPts val="2344"/>
              </a:lnSpc>
            </a:pPr>
            <a:r>
              <a:rPr lang="en-US" sz="1674" dirty="0">
                <a:solidFill>
                  <a:srgbClr val="000000"/>
                </a:solidFill>
                <a:latin typeface="Montserrat Ultra-Bold"/>
                <a:ea typeface="Montserrat Ultra-Bold"/>
                <a:cs typeface="Montserrat Ultra-Bold"/>
                <a:sym typeface="Montserrat Ultra-Bold"/>
              </a:rPr>
              <a:t>Reentry Update</a:t>
            </a:r>
          </a:p>
        </p:txBody>
      </p:sp>
      <p:sp>
        <p:nvSpPr>
          <p:cNvPr id="36" name="TextBox 36"/>
          <p:cNvSpPr txBox="1"/>
          <p:nvPr/>
        </p:nvSpPr>
        <p:spPr>
          <a:xfrm>
            <a:off x="3032435" y="4466489"/>
            <a:ext cx="4848504" cy="277897"/>
          </a:xfrm>
          <a:prstGeom prst="rect">
            <a:avLst/>
          </a:prstGeom>
        </p:spPr>
        <p:txBody>
          <a:bodyPr wrap="square" lIns="0" tIns="0" rIns="0" bIns="0" rtlCol="0" anchor="t">
            <a:spAutoFit/>
          </a:bodyPr>
          <a:lstStyle/>
          <a:p>
            <a:pPr>
              <a:lnSpc>
                <a:spcPts val="2344"/>
              </a:lnSpc>
            </a:pPr>
            <a:r>
              <a:rPr lang="en-US" sz="1674" dirty="0">
                <a:solidFill>
                  <a:srgbClr val="000000"/>
                </a:solidFill>
                <a:latin typeface="Montserrat Ultra-Bold"/>
                <a:ea typeface="Montserrat Ultra-Bold"/>
                <a:cs typeface="Montserrat Ultra-Bold"/>
                <a:sym typeface="Montserrat Ultra-Bold"/>
              </a:rPr>
              <a:t>Provider Appeals and Complaints</a:t>
            </a:r>
          </a:p>
        </p:txBody>
      </p:sp>
      <p:sp>
        <p:nvSpPr>
          <p:cNvPr id="39" name="TextBox 39"/>
          <p:cNvSpPr txBox="1"/>
          <p:nvPr/>
        </p:nvSpPr>
        <p:spPr>
          <a:xfrm>
            <a:off x="3097874" y="1652610"/>
            <a:ext cx="7023588" cy="267894"/>
          </a:xfrm>
          <a:prstGeom prst="rect">
            <a:avLst/>
          </a:prstGeom>
        </p:spPr>
        <p:txBody>
          <a:bodyPr wrap="square" lIns="0" tIns="0" rIns="0" bIns="0" rtlCol="0" anchor="t">
            <a:spAutoFit/>
          </a:bodyPr>
          <a:lstStyle/>
          <a:p>
            <a:pPr>
              <a:lnSpc>
                <a:spcPts val="2344"/>
              </a:lnSpc>
            </a:pPr>
            <a:r>
              <a:rPr lang="en-US" sz="1600" dirty="0">
                <a:solidFill>
                  <a:srgbClr val="000000"/>
                </a:solidFill>
                <a:latin typeface="Montserrat Ultra-Bold"/>
                <a:ea typeface="Montserrat Ultra-Bold"/>
                <a:cs typeface="Montserrat Ultra-Bold"/>
                <a:sym typeface="Montserrat Ultra-Bold"/>
              </a:rPr>
              <a:t>Medicaid Updates: Recovery Month, Provider Forums, &amp; Waiver Slots</a:t>
            </a:r>
          </a:p>
        </p:txBody>
      </p:sp>
      <p:grpSp>
        <p:nvGrpSpPr>
          <p:cNvPr id="40" name="Group 40"/>
          <p:cNvGrpSpPr/>
          <p:nvPr/>
        </p:nvGrpSpPr>
        <p:grpSpPr>
          <a:xfrm>
            <a:off x="1750707" y="1507155"/>
            <a:ext cx="698149" cy="599972"/>
            <a:chOff x="0" y="0"/>
            <a:chExt cx="812800" cy="698500"/>
          </a:xfrm>
        </p:grpSpPr>
        <p:sp>
          <p:nvSpPr>
            <p:cNvPr id="41" name="Freeform 4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txBody>
            <a:bodyPr/>
            <a:lstStyle/>
            <a:p>
              <a:endParaRPr lang="en-US" dirty="0"/>
            </a:p>
          </p:txBody>
        </p:sp>
        <p:sp>
          <p:nvSpPr>
            <p:cNvPr id="42" name="TextBox 42"/>
            <p:cNvSpPr txBox="1"/>
            <p:nvPr/>
          </p:nvSpPr>
          <p:spPr>
            <a:xfrm>
              <a:off x="114300" y="-47625"/>
              <a:ext cx="584200" cy="746125"/>
            </a:xfrm>
            <a:prstGeom prst="rect">
              <a:avLst/>
            </a:prstGeom>
          </p:spPr>
          <p:txBody>
            <a:bodyPr lIns="33867" tIns="33867" rIns="33867" bIns="33867" rtlCol="0" anchor="ctr"/>
            <a:lstStyle/>
            <a:p>
              <a:pPr algn="ctr">
                <a:lnSpc>
                  <a:spcPts val="1773"/>
                </a:lnSpc>
              </a:pPr>
              <a:endParaRPr sz="1200" dirty="0"/>
            </a:p>
          </p:txBody>
        </p:sp>
      </p:grpSp>
      <p:grpSp>
        <p:nvGrpSpPr>
          <p:cNvPr id="43" name="Group 43"/>
          <p:cNvGrpSpPr/>
          <p:nvPr/>
        </p:nvGrpSpPr>
        <p:grpSpPr>
          <a:xfrm>
            <a:off x="1750707" y="2193579"/>
            <a:ext cx="698149" cy="599972"/>
            <a:chOff x="0" y="0"/>
            <a:chExt cx="812800" cy="698500"/>
          </a:xfrm>
        </p:grpSpPr>
        <p:sp>
          <p:nvSpPr>
            <p:cNvPr id="44" name="Freeform 4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txBody>
            <a:bodyPr/>
            <a:lstStyle/>
            <a:p>
              <a:endParaRPr lang="en-US" dirty="0"/>
            </a:p>
          </p:txBody>
        </p:sp>
        <p:sp>
          <p:nvSpPr>
            <p:cNvPr id="45" name="TextBox 45"/>
            <p:cNvSpPr txBox="1"/>
            <p:nvPr/>
          </p:nvSpPr>
          <p:spPr>
            <a:xfrm>
              <a:off x="114300" y="-47625"/>
              <a:ext cx="584200" cy="746125"/>
            </a:xfrm>
            <a:prstGeom prst="rect">
              <a:avLst/>
            </a:prstGeom>
          </p:spPr>
          <p:txBody>
            <a:bodyPr lIns="33867" tIns="33867" rIns="33867" bIns="33867" rtlCol="0" anchor="ctr"/>
            <a:lstStyle/>
            <a:p>
              <a:pPr algn="ctr">
                <a:lnSpc>
                  <a:spcPts val="1773"/>
                </a:lnSpc>
              </a:pPr>
              <a:endParaRPr sz="1200" dirty="0"/>
            </a:p>
          </p:txBody>
        </p:sp>
      </p:grpSp>
      <p:grpSp>
        <p:nvGrpSpPr>
          <p:cNvPr id="46" name="Group 46"/>
          <p:cNvGrpSpPr/>
          <p:nvPr/>
        </p:nvGrpSpPr>
        <p:grpSpPr>
          <a:xfrm>
            <a:off x="1750707" y="2882167"/>
            <a:ext cx="698149" cy="599972"/>
            <a:chOff x="0" y="0"/>
            <a:chExt cx="812800" cy="698500"/>
          </a:xfrm>
        </p:grpSpPr>
        <p:sp>
          <p:nvSpPr>
            <p:cNvPr id="47" name="Freeform 4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txBody>
            <a:bodyPr/>
            <a:lstStyle/>
            <a:p>
              <a:endParaRPr lang="en-US" dirty="0"/>
            </a:p>
          </p:txBody>
        </p:sp>
        <p:sp>
          <p:nvSpPr>
            <p:cNvPr id="48" name="TextBox 48"/>
            <p:cNvSpPr txBox="1"/>
            <p:nvPr/>
          </p:nvSpPr>
          <p:spPr>
            <a:xfrm>
              <a:off x="114300" y="-47625"/>
              <a:ext cx="584200" cy="746125"/>
            </a:xfrm>
            <a:prstGeom prst="rect">
              <a:avLst/>
            </a:prstGeom>
          </p:spPr>
          <p:txBody>
            <a:bodyPr lIns="33867" tIns="33867" rIns="33867" bIns="33867" rtlCol="0" anchor="ctr"/>
            <a:lstStyle/>
            <a:p>
              <a:pPr algn="ctr">
                <a:lnSpc>
                  <a:spcPts val="1773"/>
                </a:lnSpc>
              </a:pPr>
              <a:endParaRPr sz="1200" dirty="0"/>
            </a:p>
          </p:txBody>
        </p:sp>
      </p:grpSp>
      <p:grpSp>
        <p:nvGrpSpPr>
          <p:cNvPr id="49" name="Group 49"/>
          <p:cNvGrpSpPr/>
          <p:nvPr/>
        </p:nvGrpSpPr>
        <p:grpSpPr>
          <a:xfrm>
            <a:off x="1750707" y="3613102"/>
            <a:ext cx="698149" cy="599972"/>
            <a:chOff x="0" y="0"/>
            <a:chExt cx="812800" cy="698500"/>
          </a:xfrm>
        </p:grpSpPr>
        <p:sp>
          <p:nvSpPr>
            <p:cNvPr id="50" name="Freeform 5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txBody>
            <a:bodyPr/>
            <a:lstStyle/>
            <a:p>
              <a:endParaRPr lang="en-US" dirty="0"/>
            </a:p>
          </p:txBody>
        </p:sp>
        <p:sp>
          <p:nvSpPr>
            <p:cNvPr id="51" name="TextBox 51"/>
            <p:cNvSpPr txBox="1"/>
            <p:nvPr/>
          </p:nvSpPr>
          <p:spPr>
            <a:xfrm>
              <a:off x="114300" y="-47625"/>
              <a:ext cx="584200" cy="746125"/>
            </a:xfrm>
            <a:prstGeom prst="rect">
              <a:avLst/>
            </a:prstGeom>
          </p:spPr>
          <p:txBody>
            <a:bodyPr lIns="33867" tIns="33867" rIns="33867" bIns="33867" rtlCol="0" anchor="ctr"/>
            <a:lstStyle/>
            <a:p>
              <a:pPr algn="ctr">
                <a:lnSpc>
                  <a:spcPts val="1773"/>
                </a:lnSpc>
              </a:pPr>
              <a:endParaRPr sz="1200" dirty="0"/>
            </a:p>
          </p:txBody>
        </p:sp>
      </p:grpSp>
      <p:grpSp>
        <p:nvGrpSpPr>
          <p:cNvPr id="52" name="Group 52"/>
          <p:cNvGrpSpPr/>
          <p:nvPr/>
        </p:nvGrpSpPr>
        <p:grpSpPr>
          <a:xfrm>
            <a:off x="1750707" y="4321023"/>
            <a:ext cx="698149" cy="599972"/>
            <a:chOff x="0" y="0"/>
            <a:chExt cx="812800" cy="698500"/>
          </a:xfrm>
        </p:grpSpPr>
        <p:sp>
          <p:nvSpPr>
            <p:cNvPr id="53" name="Freeform 5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txBody>
            <a:bodyPr/>
            <a:lstStyle/>
            <a:p>
              <a:endParaRPr lang="en-US" dirty="0"/>
            </a:p>
          </p:txBody>
        </p:sp>
        <p:sp>
          <p:nvSpPr>
            <p:cNvPr id="54" name="TextBox 54"/>
            <p:cNvSpPr txBox="1"/>
            <p:nvPr/>
          </p:nvSpPr>
          <p:spPr>
            <a:xfrm>
              <a:off x="114300" y="-47625"/>
              <a:ext cx="584200" cy="746125"/>
            </a:xfrm>
            <a:prstGeom prst="rect">
              <a:avLst/>
            </a:prstGeom>
          </p:spPr>
          <p:txBody>
            <a:bodyPr lIns="33867" tIns="33867" rIns="33867" bIns="33867" rtlCol="0" anchor="ctr"/>
            <a:lstStyle/>
            <a:p>
              <a:pPr algn="ctr">
                <a:lnSpc>
                  <a:spcPts val="1773"/>
                </a:lnSpc>
              </a:pPr>
              <a:endParaRPr sz="1200" dirty="0"/>
            </a:p>
          </p:txBody>
        </p:sp>
      </p:grpSp>
      <p:grpSp>
        <p:nvGrpSpPr>
          <p:cNvPr id="55" name="Group 55"/>
          <p:cNvGrpSpPr/>
          <p:nvPr/>
        </p:nvGrpSpPr>
        <p:grpSpPr>
          <a:xfrm>
            <a:off x="1750707" y="5032624"/>
            <a:ext cx="698149" cy="599972"/>
            <a:chOff x="0" y="0"/>
            <a:chExt cx="812800" cy="698500"/>
          </a:xfrm>
        </p:grpSpPr>
        <p:sp>
          <p:nvSpPr>
            <p:cNvPr id="56" name="Freeform 5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txBody>
            <a:bodyPr/>
            <a:lstStyle/>
            <a:p>
              <a:endParaRPr lang="en-US" dirty="0"/>
            </a:p>
          </p:txBody>
        </p:sp>
        <p:sp>
          <p:nvSpPr>
            <p:cNvPr id="57" name="TextBox 57"/>
            <p:cNvSpPr txBox="1"/>
            <p:nvPr/>
          </p:nvSpPr>
          <p:spPr>
            <a:xfrm>
              <a:off x="114300" y="-47625"/>
              <a:ext cx="584200" cy="746125"/>
            </a:xfrm>
            <a:prstGeom prst="rect">
              <a:avLst/>
            </a:prstGeom>
          </p:spPr>
          <p:txBody>
            <a:bodyPr lIns="33867" tIns="33867" rIns="33867" bIns="33867" rtlCol="0" anchor="ctr"/>
            <a:lstStyle/>
            <a:p>
              <a:pPr algn="ctr">
                <a:lnSpc>
                  <a:spcPts val="1773"/>
                </a:lnSpc>
              </a:pPr>
              <a:endParaRPr sz="1200" dirty="0"/>
            </a:p>
          </p:txBody>
        </p:sp>
      </p:grpSp>
      <p:grpSp>
        <p:nvGrpSpPr>
          <p:cNvPr id="58" name="Group 58"/>
          <p:cNvGrpSpPr/>
          <p:nvPr/>
        </p:nvGrpSpPr>
        <p:grpSpPr>
          <a:xfrm>
            <a:off x="1750707" y="5746896"/>
            <a:ext cx="698149" cy="599972"/>
            <a:chOff x="0" y="0"/>
            <a:chExt cx="812800" cy="698500"/>
          </a:xfrm>
        </p:grpSpPr>
        <p:sp>
          <p:nvSpPr>
            <p:cNvPr id="59" name="Freeform 5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txBody>
            <a:bodyPr/>
            <a:lstStyle/>
            <a:p>
              <a:endParaRPr lang="en-US" dirty="0"/>
            </a:p>
          </p:txBody>
        </p:sp>
        <p:sp>
          <p:nvSpPr>
            <p:cNvPr id="60" name="TextBox 60"/>
            <p:cNvSpPr txBox="1"/>
            <p:nvPr/>
          </p:nvSpPr>
          <p:spPr>
            <a:xfrm>
              <a:off x="114300" y="-47625"/>
              <a:ext cx="584200" cy="746125"/>
            </a:xfrm>
            <a:prstGeom prst="rect">
              <a:avLst/>
            </a:prstGeom>
          </p:spPr>
          <p:txBody>
            <a:bodyPr lIns="33867" tIns="33867" rIns="33867" bIns="33867" rtlCol="0" anchor="ctr"/>
            <a:lstStyle/>
            <a:p>
              <a:pPr algn="ctr">
                <a:lnSpc>
                  <a:spcPts val="1773"/>
                </a:lnSpc>
              </a:pPr>
              <a:endParaRPr sz="1200" dirty="0"/>
            </a:p>
          </p:txBody>
        </p:sp>
      </p:grpSp>
      <p:sp>
        <p:nvSpPr>
          <p:cNvPr id="61" name="Rectangle 60">
            <a:extLst>
              <a:ext uri="{FF2B5EF4-FFF2-40B4-BE49-F238E27FC236}">
                <a16:creationId xmlns:a16="http://schemas.microsoft.com/office/drawing/2014/main" id="{461CAD81-C70D-7289-2E50-B8D1D79816F9}"/>
              </a:ext>
            </a:extLst>
          </p:cNvPr>
          <p:cNvSpPr/>
          <p:nvPr/>
        </p:nvSpPr>
        <p:spPr>
          <a:xfrm>
            <a:off x="0" y="10248"/>
            <a:ext cx="12192000" cy="274231"/>
          </a:xfrm>
          <a:prstGeom prst="rect">
            <a:avLst/>
          </a:prstGeom>
          <a:solidFill>
            <a:srgbClr val="01023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DE51B6F2-9C0D-A43C-3646-773113CCFE25}"/>
              </a:ext>
            </a:extLst>
          </p:cNvPr>
          <p:cNvSpPr/>
          <p:nvPr/>
        </p:nvSpPr>
        <p:spPr>
          <a:xfrm>
            <a:off x="0" y="6624408"/>
            <a:ext cx="12192000" cy="274231"/>
          </a:xfrm>
          <a:prstGeom prst="rect">
            <a:avLst/>
          </a:prstGeom>
          <a:solidFill>
            <a:srgbClr val="01023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33">
            <a:extLst>
              <a:ext uri="{FF2B5EF4-FFF2-40B4-BE49-F238E27FC236}">
                <a16:creationId xmlns:a16="http://schemas.microsoft.com/office/drawing/2014/main" id="{940BEBDD-B353-E499-2AAD-A2961FE8C8ED}"/>
              </a:ext>
            </a:extLst>
          </p:cNvPr>
          <p:cNvSpPr txBox="1"/>
          <p:nvPr/>
        </p:nvSpPr>
        <p:spPr>
          <a:xfrm>
            <a:off x="3073133" y="5192414"/>
            <a:ext cx="5358228" cy="277897"/>
          </a:xfrm>
          <a:prstGeom prst="rect">
            <a:avLst/>
          </a:prstGeom>
        </p:spPr>
        <p:txBody>
          <a:bodyPr wrap="square" lIns="0" tIns="0" rIns="0" bIns="0" rtlCol="0" anchor="t">
            <a:spAutoFit/>
          </a:bodyPr>
          <a:lstStyle/>
          <a:p>
            <a:pPr>
              <a:lnSpc>
                <a:spcPts val="2344"/>
              </a:lnSpc>
            </a:pPr>
            <a:r>
              <a:rPr lang="en-US" sz="1674" dirty="0">
                <a:solidFill>
                  <a:srgbClr val="000000"/>
                </a:solidFill>
                <a:latin typeface="Montserrat Ultra-Bold"/>
                <a:ea typeface="Montserrat Ultra-Bold"/>
                <a:cs typeface="Montserrat Ultra-Bold"/>
                <a:sym typeface="Montserrat Ultra-Bold"/>
              </a:rPr>
              <a:t>Program Spotlight: Behavioral Health Initiatives</a:t>
            </a:r>
          </a:p>
        </p:txBody>
      </p:sp>
      <p:sp>
        <p:nvSpPr>
          <p:cNvPr id="20" name="TextBox 35">
            <a:extLst>
              <a:ext uri="{FF2B5EF4-FFF2-40B4-BE49-F238E27FC236}">
                <a16:creationId xmlns:a16="http://schemas.microsoft.com/office/drawing/2014/main" id="{BA9098F5-619C-D33E-B041-99E15E0E6789}"/>
              </a:ext>
            </a:extLst>
          </p:cNvPr>
          <p:cNvSpPr txBox="1"/>
          <p:nvPr/>
        </p:nvSpPr>
        <p:spPr>
          <a:xfrm>
            <a:off x="2947008" y="2240253"/>
            <a:ext cx="7023587" cy="565091"/>
          </a:xfrm>
          <a:prstGeom prst="rect">
            <a:avLst/>
          </a:prstGeom>
        </p:spPr>
        <p:txBody>
          <a:bodyPr wrap="square" lIns="0" tIns="0" rIns="0" bIns="0" rtlCol="0" anchor="t">
            <a:spAutoFit/>
          </a:bodyPr>
          <a:lstStyle/>
          <a:p>
            <a:pPr>
              <a:lnSpc>
                <a:spcPts val="2344"/>
              </a:lnSpc>
            </a:pPr>
            <a:r>
              <a:rPr lang="en-US" sz="1674" dirty="0">
                <a:solidFill>
                  <a:srgbClr val="000000"/>
                </a:solidFill>
                <a:latin typeface="Montserrat Ultra-Bold"/>
                <a:ea typeface="Montserrat Ultra-Bold"/>
                <a:cs typeface="Montserrat Ultra-Bold"/>
                <a:sym typeface="Montserrat Ultra-Bold"/>
              </a:rPr>
              <a:t>Service Expansion Updates: CHWs + Hearing, Dental, and Vision Services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5159-607D-43C4-86C7-1D2B769160C2}"/>
              </a:ext>
            </a:extLst>
          </p:cNvPr>
          <p:cNvSpPr>
            <a:spLocks noGrp="1"/>
          </p:cNvSpPr>
          <p:nvPr>
            <p:ph type="title"/>
          </p:nvPr>
        </p:nvSpPr>
        <p:spPr>
          <a:xfrm>
            <a:off x="640671" y="158097"/>
            <a:ext cx="10515600" cy="1325563"/>
          </a:xfrm>
        </p:spPr>
        <p:txBody>
          <a:bodyPr/>
          <a:lstStyle/>
          <a:p>
            <a:r>
              <a:rPr lang="en-US" dirty="0"/>
              <a:t>Renewals: Need help?</a:t>
            </a:r>
          </a:p>
        </p:txBody>
      </p:sp>
      <p:sp>
        <p:nvSpPr>
          <p:cNvPr id="4" name="Slide Number Placeholder 3">
            <a:extLst>
              <a:ext uri="{FF2B5EF4-FFF2-40B4-BE49-F238E27FC236}">
                <a16:creationId xmlns:a16="http://schemas.microsoft.com/office/drawing/2014/main" id="{A4301207-4B25-45B8-9550-9F1ECFDAFD79}"/>
              </a:ext>
            </a:extLst>
          </p:cNvPr>
          <p:cNvSpPr txBox="1">
            <a:spLocks/>
          </p:cNvSpPr>
          <p:nvPr/>
        </p:nvSpPr>
        <p:spPr>
          <a:xfrm>
            <a:off x="226845" y="6334778"/>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27CFF0-8AF3-4D5D-9D11-7D9475288EEF}" type="slidenum">
              <a:rPr lang="en-US" sz="2000" smtClean="0">
                <a:solidFill>
                  <a:schemeClr val="bg1"/>
                </a:solidFill>
              </a:rPr>
              <a:pPr/>
              <a:t>20</a:t>
            </a:fld>
            <a:endParaRPr lang="en-US" sz="2000" dirty="0">
              <a:solidFill>
                <a:schemeClr val="bg1"/>
              </a:solidFill>
            </a:endParaRPr>
          </a:p>
        </p:txBody>
      </p:sp>
      <p:graphicFrame>
        <p:nvGraphicFramePr>
          <p:cNvPr id="5" name="Diagram 4">
            <a:extLst>
              <a:ext uri="{FF2B5EF4-FFF2-40B4-BE49-F238E27FC236}">
                <a16:creationId xmlns:a16="http://schemas.microsoft.com/office/drawing/2014/main" id="{2D384767-05A0-4E20-A72D-9381667D3035}"/>
              </a:ext>
            </a:extLst>
          </p:cNvPr>
          <p:cNvGraphicFramePr/>
          <p:nvPr/>
        </p:nvGraphicFramePr>
        <p:xfrm>
          <a:off x="374754" y="1198792"/>
          <a:ext cx="11590401" cy="4617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113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0BA1-EA8A-A08E-2CE4-0123F35F33EA}"/>
              </a:ext>
            </a:extLst>
          </p:cNvPr>
          <p:cNvSpPr>
            <a:spLocks noGrp="1"/>
          </p:cNvSpPr>
          <p:nvPr>
            <p:ph type="title"/>
          </p:nvPr>
        </p:nvSpPr>
        <p:spPr>
          <a:xfrm>
            <a:off x="131190" y="365124"/>
            <a:ext cx="11312950" cy="1325563"/>
          </a:xfrm>
        </p:spPr>
        <p:txBody>
          <a:bodyPr/>
          <a:lstStyle/>
          <a:p>
            <a:r>
              <a:rPr lang="en-US" dirty="0"/>
              <a:t>Providers Supporting Patients Through Renewals</a:t>
            </a:r>
          </a:p>
        </p:txBody>
      </p:sp>
      <p:pic>
        <p:nvPicPr>
          <p:cNvPr id="5" name="Picture 4">
            <a:extLst>
              <a:ext uri="{FF2B5EF4-FFF2-40B4-BE49-F238E27FC236}">
                <a16:creationId xmlns:a16="http://schemas.microsoft.com/office/drawing/2014/main" id="{3943F6C1-C6F0-22AB-1D28-379731E84718}"/>
              </a:ext>
            </a:extLst>
          </p:cNvPr>
          <p:cNvPicPr>
            <a:picLocks noChangeAspect="1"/>
          </p:cNvPicPr>
          <p:nvPr/>
        </p:nvPicPr>
        <p:blipFill>
          <a:blip r:embed="rId2"/>
          <a:stretch>
            <a:fillRect/>
          </a:stretch>
        </p:blipFill>
        <p:spPr>
          <a:xfrm>
            <a:off x="4101706" y="1027905"/>
            <a:ext cx="6838122" cy="5046847"/>
          </a:xfrm>
          <a:prstGeom prst="rect">
            <a:avLst/>
          </a:prstGeom>
        </p:spPr>
      </p:pic>
      <p:sp>
        <p:nvSpPr>
          <p:cNvPr id="7" name="TextBox 6">
            <a:extLst>
              <a:ext uri="{FF2B5EF4-FFF2-40B4-BE49-F238E27FC236}">
                <a16:creationId xmlns:a16="http://schemas.microsoft.com/office/drawing/2014/main" id="{FBF4AD5E-6737-A6C0-0FD0-1F4087971826}"/>
              </a:ext>
            </a:extLst>
          </p:cNvPr>
          <p:cNvSpPr txBox="1"/>
          <p:nvPr/>
        </p:nvSpPr>
        <p:spPr>
          <a:xfrm>
            <a:off x="583499" y="2812403"/>
            <a:ext cx="3590677" cy="1200329"/>
          </a:xfrm>
          <a:prstGeom prst="rect">
            <a:avLst/>
          </a:prstGeom>
          <a:noFill/>
        </p:spPr>
        <p:txBody>
          <a:bodyPr wrap="square">
            <a:spAutoFit/>
          </a:bodyPr>
          <a:lstStyle/>
          <a:p>
            <a:pPr>
              <a:spcAft>
                <a:spcPts val="1200"/>
              </a:spcAft>
            </a:pPr>
            <a:r>
              <a:rPr lang="en-US" sz="2400" dirty="0"/>
              <a:t>Here is how to find your patient’s renewal date in KYHealthNet.</a:t>
            </a:r>
          </a:p>
        </p:txBody>
      </p:sp>
      <p:sp>
        <p:nvSpPr>
          <p:cNvPr id="6" name="Slide Number Placeholder 3">
            <a:extLst>
              <a:ext uri="{FF2B5EF4-FFF2-40B4-BE49-F238E27FC236}">
                <a16:creationId xmlns:a16="http://schemas.microsoft.com/office/drawing/2014/main" id="{F88B11FC-24DF-8C86-6A1C-9C1EC649C8E8}"/>
              </a:ext>
            </a:extLst>
          </p:cNvPr>
          <p:cNvSpPr txBox="1">
            <a:spLocks/>
          </p:cNvSpPr>
          <p:nvPr/>
        </p:nvSpPr>
        <p:spPr>
          <a:xfrm>
            <a:off x="226845" y="6334778"/>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27CFF0-8AF3-4D5D-9D11-7D9475288EEF}" type="slidenum">
              <a:rPr lang="en-US" sz="2000" smtClean="0">
                <a:solidFill>
                  <a:schemeClr val="bg1"/>
                </a:solidFill>
              </a:rPr>
              <a:pPr/>
              <a:t>21</a:t>
            </a:fld>
            <a:endParaRPr lang="en-US" sz="2000" dirty="0">
              <a:solidFill>
                <a:schemeClr val="bg1"/>
              </a:solidFill>
            </a:endParaRPr>
          </a:p>
        </p:txBody>
      </p:sp>
    </p:spTree>
    <p:extLst>
      <p:ext uri="{BB962C8B-B14F-4D97-AF65-F5344CB8AC3E}">
        <p14:creationId xmlns:p14="http://schemas.microsoft.com/office/powerpoint/2010/main" val="380358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CCA0-B5C7-866D-9A30-C369BA39D33E}"/>
              </a:ext>
            </a:extLst>
          </p:cNvPr>
          <p:cNvSpPr>
            <a:spLocks noGrp="1"/>
          </p:cNvSpPr>
          <p:nvPr>
            <p:ph type="title"/>
          </p:nvPr>
        </p:nvSpPr>
        <p:spPr>
          <a:xfrm>
            <a:off x="432409" y="346892"/>
            <a:ext cx="10972800" cy="1143000"/>
          </a:xfrm>
        </p:spPr>
        <p:txBody>
          <a:bodyPr/>
          <a:lstStyle/>
          <a:p>
            <a:pPr marL="0" indent="0">
              <a:spcBef>
                <a:spcPts val="1800"/>
              </a:spcBef>
              <a:buNone/>
            </a:pPr>
            <a:r>
              <a:rPr lang="en-US" sz="3600" dirty="0"/>
              <a:t>Help us get the message out! Informational fliers available on PHE website in English and Spanish!</a:t>
            </a:r>
          </a:p>
        </p:txBody>
      </p:sp>
      <p:sp>
        <p:nvSpPr>
          <p:cNvPr id="3" name="Slide Number Placeholder 3">
            <a:extLst>
              <a:ext uri="{FF2B5EF4-FFF2-40B4-BE49-F238E27FC236}">
                <a16:creationId xmlns:a16="http://schemas.microsoft.com/office/drawing/2014/main" id="{AB3B34B7-DF2F-B20A-B544-F968FAD106BA}"/>
              </a:ext>
            </a:extLst>
          </p:cNvPr>
          <p:cNvSpPr txBox="1">
            <a:spLocks/>
          </p:cNvSpPr>
          <p:nvPr/>
        </p:nvSpPr>
        <p:spPr>
          <a:xfrm>
            <a:off x="226845" y="6334778"/>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27CFF0-8AF3-4D5D-9D11-7D9475288EEF}" type="slidenum">
              <a:rPr lang="en-US" sz="2000" smtClean="0">
                <a:solidFill>
                  <a:schemeClr val="bg1"/>
                </a:solidFill>
              </a:rPr>
              <a:pPr/>
              <a:t>22</a:t>
            </a:fld>
            <a:endParaRPr lang="en-US" sz="2000" dirty="0">
              <a:solidFill>
                <a:schemeClr val="bg1"/>
              </a:solidFill>
            </a:endParaRPr>
          </a:p>
        </p:txBody>
      </p:sp>
      <p:graphicFrame>
        <p:nvGraphicFramePr>
          <p:cNvPr id="7" name="Diagram 6">
            <a:extLst>
              <a:ext uri="{FF2B5EF4-FFF2-40B4-BE49-F238E27FC236}">
                <a16:creationId xmlns:a16="http://schemas.microsoft.com/office/drawing/2014/main" id="{4A306673-9206-139B-FCF7-BC20838F71E4}"/>
              </a:ext>
            </a:extLst>
          </p:cNvPr>
          <p:cNvGraphicFramePr/>
          <p:nvPr/>
        </p:nvGraphicFramePr>
        <p:xfrm>
          <a:off x="340048" y="650243"/>
          <a:ext cx="11511903" cy="25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8F2402FA-D3E1-7824-F6F2-EBBBE53C5625}"/>
              </a:ext>
            </a:extLst>
          </p:cNvPr>
          <p:cNvPicPr>
            <a:picLocks noChangeAspect="1"/>
          </p:cNvPicPr>
          <p:nvPr/>
        </p:nvPicPr>
        <p:blipFill>
          <a:blip r:embed="rId8"/>
          <a:stretch>
            <a:fillRect/>
          </a:stretch>
        </p:blipFill>
        <p:spPr>
          <a:xfrm>
            <a:off x="3243766" y="2346469"/>
            <a:ext cx="2772746" cy="3684557"/>
          </a:xfrm>
          <a:prstGeom prst="rect">
            <a:avLst/>
          </a:prstGeom>
        </p:spPr>
      </p:pic>
      <p:pic>
        <p:nvPicPr>
          <p:cNvPr id="9" name="Picture 8">
            <a:extLst>
              <a:ext uri="{FF2B5EF4-FFF2-40B4-BE49-F238E27FC236}">
                <a16:creationId xmlns:a16="http://schemas.microsoft.com/office/drawing/2014/main" id="{D124B3CD-329E-886C-4A5F-7BFE156ECED9}"/>
              </a:ext>
            </a:extLst>
          </p:cNvPr>
          <p:cNvPicPr>
            <a:picLocks noChangeAspect="1"/>
          </p:cNvPicPr>
          <p:nvPr/>
        </p:nvPicPr>
        <p:blipFill>
          <a:blip r:embed="rId9"/>
          <a:stretch>
            <a:fillRect/>
          </a:stretch>
        </p:blipFill>
        <p:spPr>
          <a:xfrm>
            <a:off x="356209" y="2346470"/>
            <a:ext cx="2845392" cy="3684557"/>
          </a:xfrm>
          <a:prstGeom prst="rect">
            <a:avLst/>
          </a:prstGeom>
        </p:spPr>
      </p:pic>
      <p:pic>
        <p:nvPicPr>
          <p:cNvPr id="11" name="Picture 10">
            <a:extLst>
              <a:ext uri="{FF2B5EF4-FFF2-40B4-BE49-F238E27FC236}">
                <a16:creationId xmlns:a16="http://schemas.microsoft.com/office/drawing/2014/main" id="{3E969386-9C47-9C1A-99A6-67BF2421BEA5}"/>
              </a:ext>
            </a:extLst>
          </p:cNvPr>
          <p:cNvPicPr>
            <a:picLocks noChangeAspect="1"/>
          </p:cNvPicPr>
          <p:nvPr/>
        </p:nvPicPr>
        <p:blipFill>
          <a:blip r:embed="rId10"/>
          <a:stretch>
            <a:fillRect/>
          </a:stretch>
        </p:blipFill>
        <p:spPr>
          <a:xfrm>
            <a:off x="6077727" y="2346469"/>
            <a:ext cx="2874065" cy="3684557"/>
          </a:xfrm>
          <a:prstGeom prst="rect">
            <a:avLst/>
          </a:prstGeom>
        </p:spPr>
      </p:pic>
      <p:pic>
        <p:nvPicPr>
          <p:cNvPr id="17" name="Picture 16">
            <a:extLst>
              <a:ext uri="{FF2B5EF4-FFF2-40B4-BE49-F238E27FC236}">
                <a16:creationId xmlns:a16="http://schemas.microsoft.com/office/drawing/2014/main" id="{A6263C64-5D5E-2656-24DC-D9B445680D7C}"/>
              </a:ext>
            </a:extLst>
          </p:cNvPr>
          <p:cNvPicPr>
            <a:picLocks noChangeAspect="1"/>
          </p:cNvPicPr>
          <p:nvPr/>
        </p:nvPicPr>
        <p:blipFill>
          <a:blip r:embed="rId11"/>
          <a:stretch>
            <a:fillRect/>
          </a:stretch>
        </p:blipFill>
        <p:spPr>
          <a:xfrm>
            <a:off x="8989688" y="2329540"/>
            <a:ext cx="2517010" cy="3701486"/>
          </a:xfrm>
          <a:prstGeom prst="rect">
            <a:avLst/>
          </a:prstGeom>
        </p:spPr>
      </p:pic>
    </p:spTree>
    <p:extLst>
      <p:ext uri="{BB962C8B-B14F-4D97-AF65-F5344CB8AC3E}">
        <p14:creationId xmlns:p14="http://schemas.microsoft.com/office/powerpoint/2010/main" val="3946565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37E8-9DE4-94AD-7169-7F1DFEB21D44}"/>
              </a:ext>
            </a:extLst>
          </p:cNvPr>
          <p:cNvSpPr>
            <a:spLocks noGrp="1"/>
          </p:cNvSpPr>
          <p:nvPr>
            <p:ph type="title"/>
          </p:nvPr>
        </p:nvSpPr>
        <p:spPr>
          <a:xfrm>
            <a:off x="838200" y="372204"/>
            <a:ext cx="10515600" cy="1325563"/>
          </a:xfrm>
        </p:spPr>
        <p:txBody>
          <a:bodyPr/>
          <a:lstStyle/>
          <a:p>
            <a:r>
              <a:rPr lang="en-US" dirty="0"/>
              <a:t>KY PHE Website Resources</a:t>
            </a:r>
          </a:p>
        </p:txBody>
      </p:sp>
      <p:graphicFrame>
        <p:nvGraphicFramePr>
          <p:cNvPr id="7" name="Diagram 6">
            <a:extLst>
              <a:ext uri="{FF2B5EF4-FFF2-40B4-BE49-F238E27FC236}">
                <a16:creationId xmlns:a16="http://schemas.microsoft.com/office/drawing/2014/main" id="{0D150479-986B-8F7C-9A8B-BBC15C8735F2}"/>
              </a:ext>
            </a:extLst>
          </p:cNvPr>
          <p:cNvGraphicFramePr/>
          <p:nvPr/>
        </p:nvGraphicFramePr>
        <p:xfrm>
          <a:off x="5153051" y="1494782"/>
          <a:ext cx="6412285" cy="2358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C349A100-B79A-2A18-094E-85FAB8A6A309}"/>
              </a:ext>
            </a:extLst>
          </p:cNvPr>
          <p:cNvPicPr>
            <a:picLocks noChangeAspect="1"/>
          </p:cNvPicPr>
          <p:nvPr/>
        </p:nvPicPr>
        <p:blipFill>
          <a:blip r:embed="rId7"/>
          <a:stretch>
            <a:fillRect/>
          </a:stretch>
        </p:blipFill>
        <p:spPr>
          <a:xfrm>
            <a:off x="226845" y="1451115"/>
            <a:ext cx="6065618" cy="2861686"/>
          </a:xfrm>
          <a:prstGeom prst="rect">
            <a:avLst/>
          </a:prstGeom>
        </p:spPr>
      </p:pic>
      <p:pic>
        <p:nvPicPr>
          <p:cNvPr id="9" name="Picture 8" descr="A screenshot of a web page&#10;&#10;Description automatically generated with low confidence">
            <a:extLst>
              <a:ext uri="{FF2B5EF4-FFF2-40B4-BE49-F238E27FC236}">
                <a16:creationId xmlns:a16="http://schemas.microsoft.com/office/drawing/2014/main" id="{71BE8703-B242-6F7D-16F3-B3C6E5F2CF9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921362" y="3717738"/>
            <a:ext cx="3070343" cy="2384135"/>
          </a:xfrm>
          <a:prstGeom prst="rect">
            <a:avLst/>
          </a:prstGeom>
        </p:spPr>
      </p:pic>
      <p:pic>
        <p:nvPicPr>
          <p:cNvPr id="11" name="Picture 10" descr="A picture containing text, screenshot, font">
            <a:extLst>
              <a:ext uri="{FF2B5EF4-FFF2-40B4-BE49-F238E27FC236}">
                <a16:creationId xmlns:a16="http://schemas.microsoft.com/office/drawing/2014/main" id="{D92B0147-D356-A338-BB46-1EA4185822C4}"/>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00294" y="4248193"/>
            <a:ext cx="4777221" cy="1855924"/>
          </a:xfrm>
          <a:prstGeom prst="rect">
            <a:avLst/>
          </a:prstGeom>
        </p:spPr>
      </p:pic>
      <p:pic>
        <p:nvPicPr>
          <p:cNvPr id="13" name="Picture 12">
            <a:extLst>
              <a:ext uri="{FF2B5EF4-FFF2-40B4-BE49-F238E27FC236}">
                <a16:creationId xmlns:a16="http://schemas.microsoft.com/office/drawing/2014/main" id="{67550137-22B5-3785-9AA7-8A49E7554D5B}"/>
              </a:ext>
            </a:extLst>
          </p:cNvPr>
          <p:cNvPicPr>
            <a:picLocks noChangeAspect="1"/>
          </p:cNvPicPr>
          <p:nvPr/>
        </p:nvPicPr>
        <p:blipFill>
          <a:blip r:embed="rId10"/>
          <a:stretch>
            <a:fillRect/>
          </a:stretch>
        </p:blipFill>
        <p:spPr>
          <a:xfrm>
            <a:off x="5351227" y="3860634"/>
            <a:ext cx="3358599" cy="2255560"/>
          </a:xfrm>
          <a:prstGeom prst="rect">
            <a:avLst/>
          </a:prstGeom>
        </p:spPr>
      </p:pic>
      <p:sp>
        <p:nvSpPr>
          <p:cNvPr id="14" name="Slide Number Placeholder 3">
            <a:extLst>
              <a:ext uri="{FF2B5EF4-FFF2-40B4-BE49-F238E27FC236}">
                <a16:creationId xmlns:a16="http://schemas.microsoft.com/office/drawing/2014/main" id="{DD7EAC4D-6D84-4885-B3AF-0551C744F6F6}"/>
              </a:ext>
            </a:extLst>
          </p:cNvPr>
          <p:cNvSpPr txBox="1">
            <a:spLocks/>
          </p:cNvSpPr>
          <p:nvPr/>
        </p:nvSpPr>
        <p:spPr>
          <a:xfrm>
            <a:off x="226845" y="6334778"/>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27CFF0-8AF3-4D5D-9D11-7D9475288EEF}" type="slidenum">
              <a:rPr lang="en-US" sz="2000" smtClean="0">
                <a:solidFill>
                  <a:schemeClr val="bg1"/>
                </a:solidFill>
              </a:rPr>
              <a:pPr/>
              <a:t>23</a:t>
            </a:fld>
            <a:endParaRPr lang="en-US" sz="2000" dirty="0">
              <a:solidFill>
                <a:schemeClr val="bg1"/>
              </a:solidFill>
            </a:endParaRPr>
          </a:p>
        </p:txBody>
      </p:sp>
      <p:sp>
        <p:nvSpPr>
          <p:cNvPr id="15" name="TextBox 14">
            <a:extLst>
              <a:ext uri="{FF2B5EF4-FFF2-40B4-BE49-F238E27FC236}">
                <a16:creationId xmlns:a16="http://schemas.microsoft.com/office/drawing/2014/main" id="{A327A6B9-2A36-15E0-BD61-C2143D078086}"/>
              </a:ext>
            </a:extLst>
          </p:cNvPr>
          <p:cNvSpPr txBox="1"/>
          <p:nvPr/>
        </p:nvSpPr>
        <p:spPr>
          <a:xfrm>
            <a:off x="970256" y="856232"/>
            <a:ext cx="5792818" cy="523220"/>
          </a:xfrm>
          <a:prstGeom prst="rect">
            <a:avLst/>
          </a:prstGeom>
          <a:noFill/>
        </p:spPr>
        <p:txBody>
          <a:bodyPr wrap="square" rtlCol="0">
            <a:spAutoFit/>
          </a:bodyPr>
          <a:lstStyle/>
          <a:p>
            <a:r>
              <a:rPr lang="en-US" sz="2800" b="1" dirty="0">
                <a:solidFill>
                  <a:srgbClr val="FF0000"/>
                </a:solidFill>
                <a:hlinkClick r:id="rId11"/>
              </a:rPr>
              <a:t>https://medicaidunwinding.ky.gov</a:t>
            </a:r>
            <a:r>
              <a:rPr lang="en-US" sz="2800" b="1" dirty="0">
                <a:solidFill>
                  <a:srgbClr val="FF0000"/>
                </a:solidFill>
              </a:rPr>
              <a:t> </a:t>
            </a:r>
          </a:p>
        </p:txBody>
      </p:sp>
    </p:spTree>
    <p:extLst>
      <p:ext uri="{BB962C8B-B14F-4D97-AF65-F5344CB8AC3E}">
        <p14:creationId xmlns:p14="http://schemas.microsoft.com/office/powerpoint/2010/main" val="1084613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2933700"/>
            <a:ext cx="11363735" cy="872034"/>
          </a:xfrm>
          <a:prstGeom prst="rect">
            <a:avLst/>
          </a:prstGeom>
        </p:spPr>
        <p:txBody>
          <a:bodyPr lIns="0" tIns="0" rIns="0" bIns="0" rtlCol="0" anchor="t">
            <a:spAutoFit/>
          </a:bodyPr>
          <a:lstStyle/>
          <a:p>
            <a:pPr defTabSz="609630">
              <a:lnSpc>
                <a:spcPts val="6800"/>
              </a:lnSpc>
              <a:defRPr/>
            </a:pPr>
            <a:r>
              <a:rPr lang="en-US" sz="5667" dirty="0">
                <a:solidFill>
                  <a:srgbClr val="003865"/>
                </a:solidFill>
                <a:latin typeface="Telegraf Bold"/>
                <a:ea typeface="Telegraf Bold"/>
              </a:rPr>
              <a:t>Reentry Update</a:t>
            </a:r>
          </a:p>
        </p:txBody>
      </p:sp>
      <p:sp>
        <p:nvSpPr>
          <p:cNvPr id="9" name="AutoShape 2">
            <a:extLst>
              <a:ext uri="{FF2B5EF4-FFF2-40B4-BE49-F238E27FC236}">
                <a16:creationId xmlns:a16="http://schemas.microsoft.com/office/drawing/2014/main" id="{00C3A2D4-3241-F228-21BB-33B0E69EC562}"/>
              </a:ext>
            </a:extLst>
          </p:cNvPr>
          <p:cNvSpPr/>
          <p:nvPr/>
        </p:nvSpPr>
        <p:spPr>
          <a:xfrm>
            <a:off x="0" y="0"/>
            <a:ext cx="271236" cy="6858000"/>
          </a:xfrm>
          <a:prstGeom prst="rect">
            <a:avLst/>
          </a:prstGeom>
          <a:solidFill>
            <a:srgbClr val="5EB3E4"/>
          </a:solidFill>
        </p:spPr>
        <p:txBody>
          <a:bodyPr/>
          <a:lstStyle/>
          <a:p>
            <a:pPr defTabSz="609630">
              <a:defRPr/>
            </a:pPr>
            <a:endParaRPr lang="en-US" sz="1200" dirty="0">
              <a:solidFill>
                <a:prstClr val="black"/>
              </a:solidFill>
              <a:latin typeface="Calibri"/>
            </a:endParaRPr>
          </a:p>
        </p:txBody>
      </p:sp>
      <p:cxnSp>
        <p:nvCxnSpPr>
          <p:cNvPr id="5" name="Straight Connector 4">
            <a:extLst>
              <a:ext uri="{FF2B5EF4-FFF2-40B4-BE49-F238E27FC236}">
                <a16:creationId xmlns:a16="http://schemas.microsoft.com/office/drawing/2014/main" id="{45D57183-DAF0-36B6-9915-596A342F977E}"/>
              </a:ext>
            </a:extLst>
          </p:cNvPr>
          <p:cNvCxnSpPr/>
          <p:nvPr/>
        </p:nvCxnSpPr>
        <p:spPr>
          <a:xfrm>
            <a:off x="690880" y="5019040"/>
            <a:ext cx="11226800" cy="0"/>
          </a:xfrm>
          <a:prstGeom prst="line">
            <a:avLst/>
          </a:prstGeom>
          <a:ln w="28575">
            <a:solidFill>
              <a:srgbClr val="5EB3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032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287694" y="634701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13B8C1A-B3FA-4E19-85F6-8AA27377C971}"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1" name="Straight Connector 10"/>
          <p:cNvCxnSpPr/>
          <p:nvPr/>
        </p:nvCxnSpPr>
        <p:spPr>
          <a:xfrm>
            <a:off x="514003" y="1097283"/>
            <a:ext cx="11158593" cy="0"/>
          </a:xfrm>
          <a:prstGeom prst="line">
            <a:avLst/>
          </a:prstGeom>
          <a:ln/>
        </p:spPr>
        <p:style>
          <a:lnRef idx="1">
            <a:schemeClr val="dk1"/>
          </a:lnRef>
          <a:fillRef idx="0">
            <a:schemeClr val="dk1"/>
          </a:fillRef>
          <a:effectRef idx="0">
            <a:schemeClr val="dk1"/>
          </a:effectRef>
          <a:fontRef idx="minor">
            <a:schemeClr val="tx1"/>
          </a:fontRef>
        </p:style>
      </p:cxnSp>
      <p:sp>
        <p:nvSpPr>
          <p:cNvPr id="16" name="Title 1"/>
          <p:cNvSpPr>
            <a:spLocks noGrp="1"/>
          </p:cNvSpPr>
          <p:nvPr>
            <p:ph type="title"/>
          </p:nvPr>
        </p:nvSpPr>
        <p:spPr>
          <a:xfrm>
            <a:off x="402790" y="447081"/>
            <a:ext cx="11229834" cy="584775"/>
          </a:xfrm>
        </p:spPr>
        <p:txBody>
          <a:bodyPr>
            <a:noAutofit/>
          </a:bodyPr>
          <a:lstStyle/>
          <a:p>
            <a:r>
              <a:rPr lang="en-US" sz="4000" b="1" dirty="0">
                <a:solidFill>
                  <a:srgbClr val="002060"/>
                </a:solidFill>
                <a:latin typeface="Century Gothic" panose="020B0502020202020204" pitchFamily="34" charset="0"/>
                <a:cs typeface="Arial" panose="020B0604020202020204" pitchFamily="34" charset="0"/>
              </a:rPr>
              <a:t>Reentry 1115 Project Timeline</a:t>
            </a:r>
            <a:endParaRPr lang="en-US" sz="4000" b="1" dirty="0">
              <a:solidFill>
                <a:srgbClr val="002060"/>
              </a:solidFill>
              <a:latin typeface="Century Gothic" panose="020B0502020202020204" pitchFamily="34" charset="0"/>
            </a:endParaRPr>
          </a:p>
        </p:txBody>
      </p:sp>
      <p:sp>
        <p:nvSpPr>
          <p:cNvPr id="22" name="Google Shape;1337;p33"/>
          <p:cNvSpPr/>
          <p:nvPr/>
        </p:nvSpPr>
        <p:spPr>
          <a:xfrm>
            <a:off x="7857682" y="1901293"/>
            <a:ext cx="1096609" cy="1096609"/>
          </a:xfrm>
          <a:custGeom>
            <a:avLst/>
            <a:gdLst/>
            <a:ahLst/>
            <a:cxnLst/>
            <a:rect l="l" t="t" r="r" b="b"/>
            <a:pathLst>
              <a:path w="950817" h="950817" extrusionOk="0">
                <a:moveTo>
                  <a:pt x="950818" y="475409"/>
                </a:moveTo>
                <a:cubicBezTo>
                  <a:pt x="950818" y="737970"/>
                  <a:pt x="737970" y="950818"/>
                  <a:pt x="475409" y="950818"/>
                </a:cubicBezTo>
                <a:cubicBezTo>
                  <a:pt x="212848" y="950818"/>
                  <a:pt x="0" y="737970"/>
                  <a:pt x="0" y="475409"/>
                </a:cubicBezTo>
                <a:cubicBezTo>
                  <a:pt x="0" y="212848"/>
                  <a:pt x="212848" y="0"/>
                  <a:pt x="475409" y="0"/>
                </a:cubicBezTo>
                <a:cubicBezTo>
                  <a:pt x="737970" y="0"/>
                  <a:pt x="950818" y="212848"/>
                  <a:pt x="950818" y="475409"/>
                </a:cubicBezTo>
                <a:close/>
              </a:path>
            </a:pathLst>
          </a:custGeom>
          <a:solidFill>
            <a:srgbClr val="01203D"/>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23" name="Google Shape;1340;p33"/>
          <p:cNvSpPr/>
          <p:nvPr/>
        </p:nvSpPr>
        <p:spPr>
          <a:xfrm>
            <a:off x="1062014" y="3508884"/>
            <a:ext cx="1564853" cy="287247"/>
          </a:xfrm>
          <a:custGeom>
            <a:avLst/>
            <a:gdLst/>
            <a:ahLst/>
            <a:cxnLst/>
            <a:rect l="l" t="t" r="r" b="b"/>
            <a:pathLst>
              <a:path w="1356809" h="249058" extrusionOk="0">
                <a:moveTo>
                  <a:pt x="1356810" y="0"/>
                </a:moveTo>
                <a:lnTo>
                  <a:pt x="71489" y="0"/>
                </a:lnTo>
                <a:cubicBezTo>
                  <a:pt x="32007" y="0"/>
                  <a:pt x="0" y="32007"/>
                  <a:pt x="0" y="71489"/>
                </a:cubicBezTo>
                <a:cubicBezTo>
                  <a:pt x="0" y="110971"/>
                  <a:pt x="32007" y="142978"/>
                  <a:pt x="71489" y="142978"/>
                </a:cubicBezTo>
                <a:lnTo>
                  <a:pt x="605214" y="142978"/>
                </a:lnTo>
                <a:lnTo>
                  <a:pt x="659534" y="236816"/>
                </a:lnTo>
                <a:cubicBezTo>
                  <a:pt x="666263" y="248506"/>
                  <a:pt x="681193" y="252527"/>
                  <a:pt x="692883" y="245798"/>
                </a:cubicBezTo>
                <a:cubicBezTo>
                  <a:pt x="696617" y="243649"/>
                  <a:pt x="699715" y="240550"/>
                  <a:pt x="701865" y="236816"/>
                </a:cubicBezTo>
                <a:lnTo>
                  <a:pt x="756332" y="142830"/>
                </a:lnTo>
                <a:lnTo>
                  <a:pt x="1356810" y="142830"/>
                </a:lnTo>
                <a:close/>
              </a:path>
            </a:pathLst>
          </a:custGeom>
          <a:solidFill>
            <a:srgbClr val="5EB3E4"/>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24" name="Google Shape;1341;p33"/>
          <p:cNvSpPr/>
          <p:nvPr/>
        </p:nvSpPr>
        <p:spPr>
          <a:xfrm>
            <a:off x="2708013" y="3356784"/>
            <a:ext cx="1559220" cy="317464"/>
          </a:xfrm>
          <a:custGeom>
            <a:avLst/>
            <a:gdLst/>
            <a:ahLst/>
            <a:cxnLst/>
            <a:rect l="l" t="t" r="r" b="b"/>
            <a:pathLst>
              <a:path w="1351925" h="275258" extrusionOk="0">
                <a:moveTo>
                  <a:pt x="765361" y="131984"/>
                </a:moveTo>
                <a:lnTo>
                  <a:pt x="695944" y="12096"/>
                </a:lnTo>
                <a:cubicBezTo>
                  <a:pt x="689053" y="407"/>
                  <a:pt x="673990" y="-3483"/>
                  <a:pt x="662301" y="3408"/>
                </a:cubicBezTo>
                <a:cubicBezTo>
                  <a:pt x="658716" y="5522"/>
                  <a:pt x="655727" y="8511"/>
                  <a:pt x="653613" y="12096"/>
                </a:cubicBezTo>
                <a:lnTo>
                  <a:pt x="584196" y="132280"/>
                </a:lnTo>
                <a:lnTo>
                  <a:pt x="0" y="132280"/>
                </a:lnTo>
                <a:lnTo>
                  <a:pt x="0" y="275258"/>
                </a:lnTo>
                <a:lnTo>
                  <a:pt x="1351926" y="275258"/>
                </a:lnTo>
                <a:lnTo>
                  <a:pt x="1351926" y="132280"/>
                </a:lnTo>
                <a:close/>
              </a:path>
            </a:pathLst>
          </a:custGeom>
          <a:solidFill>
            <a:srgbClr val="BDBB3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25" name="Google Shape;1342;p33"/>
          <p:cNvSpPr/>
          <p:nvPr/>
        </p:nvSpPr>
        <p:spPr>
          <a:xfrm>
            <a:off x="5988753" y="3356784"/>
            <a:ext cx="1559220" cy="317464"/>
          </a:xfrm>
          <a:custGeom>
            <a:avLst/>
            <a:gdLst/>
            <a:ahLst/>
            <a:cxnLst/>
            <a:rect l="l" t="t" r="r" b="b"/>
            <a:pathLst>
              <a:path w="1351925" h="275258" extrusionOk="0">
                <a:moveTo>
                  <a:pt x="767729" y="131984"/>
                </a:moveTo>
                <a:lnTo>
                  <a:pt x="698312" y="12096"/>
                </a:lnTo>
                <a:cubicBezTo>
                  <a:pt x="691421" y="407"/>
                  <a:pt x="676358" y="-3483"/>
                  <a:pt x="664669" y="3408"/>
                </a:cubicBezTo>
                <a:cubicBezTo>
                  <a:pt x="661084" y="5522"/>
                  <a:pt x="658095" y="8511"/>
                  <a:pt x="655981" y="12096"/>
                </a:cubicBezTo>
                <a:lnTo>
                  <a:pt x="586565" y="132280"/>
                </a:lnTo>
                <a:lnTo>
                  <a:pt x="0" y="132280"/>
                </a:lnTo>
                <a:lnTo>
                  <a:pt x="0" y="275258"/>
                </a:lnTo>
                <a:lnTo>
                  <a:pt x="1351926" y="275258"/>
                </a:lnTo>
                <a:lnTo>
                  <a:pt x="1351926" y="132280"/>
                </a:lnTo>
                <a:close/>
              </a:path>
            </a:pathLst>
          </a:custGeom>
          <a:solidFill>
            <a:schemeClr val="accent4"/>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26" name="Google Shape;1343;p33"/>
          <p:cNvSpPr/>
          <p:nvPr/>
        </p:nvSpPr>
        <p:spPr>
          <a:xfrm>
            <a:off x="4348383" y="3508884"/>
            <a:ext cx="1559220" cy="287247"/>
          </a:xfrm>
          <a:custGeom>
            <a:avLst/>
            <a:gdLst/>
            <a:ahLst/>
            <a:cxnLst/>
            <a:rect l="l" t="t" r="r" b="b"/>
            <a:pathLst>
              <a:path w="1351925" h="249058" extrusionOk="0">
                <a:moveTo>
                  <a:pt x="1351926" y="0"/>
                </a:moveTo>
                <a:lnTo>
                  <a:pt x="0" y="0"/>
                </a:lnTo>
                <a:lnTo>
                  <a:pt x="0" y="142978"/>
                </a:lnTo>
                <a:lnTo>
                  <a:pt x="600477" y="142978"/>
                </a:lnTo>
                <a:lnTo>
                  <a:pt x="654797" y="236816"/>
                </a:lnTo>
                <a:cubicBezTo>
                  <a:pt x="661526" y="248506"/>
                  <a:pt x="676457" y="252527"/>
                  <a:pt x="688146" y="245798"/>
                </a:cubicBezTo>
                <a:cubicBezTo>
                  <a:pt x="691880" y="243649"/>
                  <a:pt x="694979" y="240550"/>
                  <a:pt x="697128" y="236816"/>
                </a:cubicBezTo>
                <a:lnTo>
                  <a:pt x="751448" y="142830"/>
                </a:lnTo>
                <a:lnTo>
                  <a:pt x="1351926" y="142830"/>
                </a:lnTo>
                <a:close/>
              </a:path>
            </a:pathLst>
          </a:custGeom>
          <a:solidFill>
            <a:schemeClr val="accent3"/>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27" name="Google Shape;1344;p33"/>
          <p:cNvSpPr/>
          <p:nvPr/>
        </p:nvSpPr>
        <p:spPr>
          <a:xfrm rot="10800000" flipH="1">
            <a:off x="9269488" y="3387096"/>
            <a:ext cx="1564853" cy="287417"/>
          </a:xfrm>
          <a:custGeom>
            <a:avLst/>
            <a:gdLst/>
            <a:ahLst/>
            <a:cxnLst/>
            <a:rect l="l" t="t" r="r" b="b"/>
            <a:pathLst>
              <a:path w="1356809" h="249206" extrusionOk="0">
                <a:moveTo>
                  <a:pt x="1285321" y="148"/>
                </a:moveTo>
                <a:lnTo>
                  <a:pt x="0" y="148"/>
                </a:lnTo>
                <a:lnTo>
                  <a:pt x="0" y="143126"/>
                </a:lnTo>
                <a:lnTo>
                  <a:pt x="602698" y="143126"/>
                </a:lnTo>
                <a:lnTo>
                  <a:pt x="657165" y="236965"/>
                </a:lnTo>
                <a:cubicBezTo>
                  <a:pt x="663894" y="248654"/>
                  <a:pt x="678825" y="252675"/>
                  <a:pt x="690515" y="245946"/>
                </a:cubicBezTo>
                <a:cubicBezTo>
                  <a:pt x="694248" y="243797"/>
                  <a:pt x="697347" y="240698"/>
                  <a:pt x="699497" y="236965"/>
                </a:cubicBezTo>
                <a:lnTo>
                  <a:pt x="753816" y="142978"/>
                </a:lnTo>
                <a:lnTo>
                  <a:pt x="1285321" y="142978"/>
                </a:lnTo>
                <a:cubicBezTo>
                  <a:pt x="1324803" y="142978"/>
                  <a:pt x="1356810" y="110971"/>
                  <a:pt x="1356810" y="71489"/>
                </a:cubicBezTo>
                <a:cubicBezTo>
                  <a:pt x="1356810" y="32007"/>
                  <a:pt x="1324803" y="0"/>
                  <a:pt x="1285321" y="0"/>
                </a:cubicBezTo>
                <a:close/>
              </a:path>
            </a:pathLst>
          </a:custGeom>
          <a:solidFill>
            <a:srgbClr val="ADC084"/>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28" name="Google Shape;1346;p33"/>
          <p:cNvSpPr/>
          <p:nvPr/>
        </p:nvSpPr>
        <p:spPr>
          <a:xfrm>
            <a:off x="2936406" y="4200873"/>
            <a:ext cx="1096609" cy="1096609"/>
          </a:xfrm>
          <a:custGeom>
            <a:avLst/>
            <a:gdLst/>
            <a:ahLst/>
            <a:cxnLst/>
            <a:rect l="l" t="t" r="r" b="b"/>
            <a:pathLst>
              <a:path w="950817" h="950817" extrusionOk="0">
                <a:moveTo>
                  <a:pt x="950818" y="475409"/>
                </a:moveTo>
                <a:cubicBezTo>
                  <a:pt x="950818" y="737970"/>
                  <a:pt x="737970" y="950818"/>
                  <a:pt x="475409" y="950818"/>
                </a:cubicBezTo>
                <a:cubicBezTo>
                  <a:pt x="212848" y="950818"/>
                  <a:pt x="0" y="737970"/>
                  <a:pt x="0" y="475409"/>
                </a:cubicBezTo>
                <a:cubicBezTo>
                  <a:pt x="0" y="212848"/>
                  <a:pt x="212848" y="0"/>
                  <a:pt x="475409" y="0"/>
                </a:cubicBezTo>
                <a:cubicBezTo>
                  <a:pt x="737970" y="0"/>
                  <a:pt x="950818" y="212848"/>
                  <a:pt x="950818" y="475409"/>
                </a:cubicBezTo>
                <a:close/>
              </a:path>
            </a:pathLst>
          </a:custGeom>
          <a:solidFill>
            <a:srgbClr val="BDBB3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29" name="Google Shape;1347;p33"/>
          <p:cNvSpPr/>
          <p:nvPr/>
        </p:nvSpPr>
        <p:spPr>
          <a:xfrm>
            <a:off x="6217317" y="4200873"/>
            <a:ext cx="1096609" cy="1096609"/>
          </a:xfrm>
          <a:custGeom>
            <a:avLst/>
            <a:gdLst/>
            <a:ahLst/>
            <a:cxnLst/>
            <a:rect l="l" t="t" r="r" b="b"/>
            <a:pathLst>
              <a:path w="950817" h="950817" extrusionOk="0">
                <a:moveTo>
                  <a:pt x="950818" y="475409"/>
                </a:moveTo>
                <a:cubicBezTo>
                  <a:pt x="950818" y="737970"/>
                  <a:pt x="737970" y="950818"/>
                  <a:pt x="475409" y="950818"/>
                </a:cubicBezTo>
                <a:cubicBezTo>
                  <a:pt x="212848" y="950818"/>
                  <a:pt x="0" y="737970"/>
                  <a:pt x="0" y="475409"/>
                </a:cubicBezTo>
                <a:cubicBezTo>
                  <a:pt x="0" y="212848"/>
                  <a:pt x="212848" y="0"/>
                  <a:pt x="475409" y="0"/>
                </a:cubicBezTo>
                <a:cubicBezTo>
                  <a:pt x="737970" y="0"/>
                  <a:pt x="950818" y="212848"/>
                  <a:pt x="950818" y="475409"/>
                </a:cubicBezTo>
                <a:close/>
              </a:path>
            </a:pathLst>
          </a:custGeom>
          <a:solidFill>
            <a:schemeClr val="accent4"/>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30" name="Google Shape;1348;p33"/>
          <p:cNvSpPr/>
          <p:nvPr/>
        </p:nvSpPr>
        <p:spPr>
          <a:xfrm>
            <a:off x="4569441" y="1901291"/>
            <a:ext cx="1096609" cy="1096609"/>
          </a:xfrm>
          <a:custGeom>
            <a:avLst/>
            <a:gdLst/>
            <a:ahLst/>
            <a:cxnLst/>
            <a:rect l="l" t="t" r="r" b="b"/>
            <a:pathLst>
              <a:path w="950817" h="950817" extrusionOk="0">
                <a:moveTo>
                  <a:pt x="950818" y="475409"/>
                </a:moveTo>
                <a:cubicBezTo>
                  <a:pt x="950818" y="737970"/>
                  <a:pt x="737970" y="950818"/>
                  <a:pt x="475409" y="950818"/>
                </a:cubicBezTo>
                <a:cubicBezTo>
                  <a:pt x="212848" y="950818"/>
                  <a:pt x="0" y="737970"/>
                  <a:pt x="0" y="475409"/>
                </a:cubicBezTo>
                <a:cubicBezTo>
                  <a:pt x="0" y="212848"/>
                  <a:pt x="212848" y="0"/>
                  <a:pt x="475409" y="0"/>
                </a:cubicBezTo>
                <a:cubicBezTo>
                  <a:pt x="737970" y="0"/>
                  <a:pt x="950818" y="212848"/>
                  <a:pt x="950818" y="475409"/>
                </a:cubicBezTo>
                <a:close/>
              </a:path>
            </a:pathLst>
          </a:custGeom>
          <a:solidFill>
            <a:schemeClr val="accent3"/>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31" name="Google Shape;1349;p33"/>
          <p:cNvSpPr/>
          <p:nvPr/>
        </p:nvSpPr>
        <p:spPr>
          <a:xfrm>
            <a:off x="9505557" y="4200857"/>
            <a:ext cx="1096609" cy="1096609"/>
          </a:xfrm>
          <a:custGeom>
            <a:avLst/>
            <a:gdLst/>
            <a:ahLst/>
            <a:cxnLst/>
            <a:rect l="l" t="t" r="r" b="b"/>
            <a:pathLst>
              <a:path w="950817" h="950817" extrusionOk="0">
                <a:moveTo>
                  <a:pt x="950818" y="475409"/>
                </a:moveTo>
                <a:cubicBezTo>
                  <a:pt x="950818" y="737970"/>
                  <a:pt x="737970" y="950818"/>
                  <a:pt x="475409" y="950818"/>
                </a:cubicBezTo>
                <a:cubicBezTo>
                  <a:pt x="212848" y="950818"/>
                  <a:pt x="0" y="737970"/>
                  <a:pt x="0" y="475409"/>
                </a:cubicBezTo>
                <a:cubicBezTo>
                  <a:pt x="0" y="212848"/>
                  <a:pt x="212848" y="0"/>
                  <a:pt x="475409" y="0"/>
                </a:cubicBezTo>
                <a:cubicBezTo>
                  <a:pt x="737970" y="0"/>
                  <a:pt x="950818" y="212848"/>
                  <a:pt x="950818" y="475409"/>
                </a:cubicBezTo>
                <a:close/>
              </a:path>
            </a:pathLst>
          </a:custGeom>
          <a:solidFill>
            <a:srgbClr val="ADC084"/>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grpSp>
        <p:nvGrpSpPr>
          <p:cNvPr id="32" name="Google Shape;1382;p33"/>
          <p:cNvGrpSpPr/>
          <p:nvPr/>
        </p:nvGrpSpPr>
        <p:grpSpPr>
          <a:xfrm>
            <a:off x="8092480" y="2138993"/>
            <a:ext cx="626979" cy="621175"/>
            <a:chOff x="8553130" y="4632161"/>
            <a:chExt cx="531999" cy="527074"/>
          </a:xfrm>
        </p:grpSpPr>
        <p:sp>
          <p:nvSpPr>
            <p:cNvPr id="33" name="Google Shape;1383;p33"/>
            <p:cNvSpPr/>
            <p:nvPr/>
          </p:nvSpPr>
          <p:spPr>
            <a:xfrm>
              <a:off x="8978743" y="5049973"/>
              <a:ext cx="70895" cy="109262"/>
            </a:xfrm>
            <a:custGeom>
              <a:avLst/>
              <a:gdLst/>
              <a:ahLst/>
              <a:cxnLst/>
              <a:rect l="l" t="t" r="r" b="b"/>
              <a:pathLst>
                <a:path w="70895" h="109262" extrusionOk="0">
                  <a:moveTo>
                    <a:pt x="14541" y="3842"/>
                  </a:moveTo>
                  <a:cubicBezTo>
                    <a:pt x="12349" y="126"/>
                    <a:pt x="7559" y="-1106"/>
                    <a:pt x="3842" y="1085"/>
                  </a:cubicBezTo>
                  <a:cubicBezTo>
                    <a:pt x="128" y="3277"/>
                    <a:pt x="-1108" y="8068"/>
                    <a:pt x="1086" y="11784"/>
                  </a:cubicBezTo>
                  <a:lnTo>
                    <a:pt x="56353" y="105420"/>
                  </a:lnTo>
                  <a:cubicBezTo>
                    <a:pt x="57810" y="107890"/>
                    <a:pt x="60414" y="109263"/>
                    <a:pt x="63088" y="109263"/>
                  </a:cubicBezTo>
                  <a:cubicBezTo>
                    <a:pt x="64438" y="109263"/>
                    <a:pt x="65805" y="108913"/>
                    <a:pt x="67053" y="108177"/>
                  </a:cubicBezTo>
                  <a:cubicBezTo>
                    <a:pt x="70768" y="105984"/>
                    <a:pt x="72003" y="101194"/>
                    <a:pt x="69809" y="97478"/>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34" name="Google Shape;1384;p33"/>
            <p:cNvSpPr/>
            <p:nvPr/>
          </p:nvSpPr>
          <p:spPr>
            <a:xfrm>
              <a:off x="8553130" y="4813719"/>
              <a:ext cx="531999" cy="345516"/>
            </a:xfrm>
            <a:custGeom>
              <a:avLst/>
              <a:gdLst/>
              <a:ahLst/>
              <a:cxnLst/>
              <a:rect l="l" t="t" r="r" b="b"/>
              <a:pathLst>
                <a:path w="531999" h="345516" extrusionOk="0">
                  <a:moveTo>
                    <a:pt x="530913" y="216221"/>
                  </a:moveTo>
                  <a:lnTo>
                    <a:pt x="448186" y="76058"/>
                  </a:lnTo>
                  <a:cubicBezTo>
                    <a:pt x="441126" y="64097"/>
                    <a:pt x="428620" y="56956"/>
                    <a:pt x="414731" y="56956"/>
                  </a:cubicBezTo>
                  <a:cubicBezTo>
                    <a:pt x="400843" y="56956"/>
                    <a:pt x="388337" y="64097"/>
                    <a:pt x="381277" y="76058"/>
                  </a:cubicBezTo>
                  <a:lnTo>
                    <a:pt x="362306" y="108200"/>
                  </a:lnTo>
                  <a:lnTo>
                    <a:pt x="314244" y="26770"/>
                  </a:lnTo>
                  <a:cubicBezTo>
                    <a:pt x="304351" y="10007"/>
                    <a:pt x="286823" y="0"/>
                    <a:pt x="267358" y="0"/>
                  </a:cubicBezTo>
                  <a:cubicBezTo>
                    <a:pt x="247893" y="0"/>
                    <a:pt x="230366" y="10007"/>
                    <a:pt x="220473" y="26770"/>
                  </a:cubicBezTo>
                  <a:lnTo>
                    <a:pt x="171052" y="110502"/>
                  </a:lnTo>
                  <a:lnTo>
                    <a:pt x="150722" y="76058"/>
                  </a:lnTo>
                  <a:cubicBezTo>
                    <a:pt x="143662" y="64097"/>
                    <a:pt x="131156" y="56956"/>
                    <a:pt x="117268" y="56956"/>
                  </a:cubicBezTo>
                  <a:cubicBezTo>
                    <a:pt x="103379" y="56956"/>
                    <a:pt x="90873" y="64097"/>
                    <a:pt x="83813" y="76058"/>
                  </a:cubicBezTo>
                  <a:lnTo>
                    <a:pt x="1085" y="216221"/>
                  </a:lnTo>
                  <a:cubicBezTo>
                    <a:pt x="-1107" y="219937"/>
                    <a:pt x="127" y="224727"/>
                    <a:pt x="3842" y="226920"/>
                  </a:cubicBezTo>
                  <a:cubicBezTo>
                    <a:pt x="5089" y="227655"/>
                    <a:pt x="6456" y="228005"/>
                    <a:pt x="7806" y="228005"/>
                  </a:cubicBezTo>
                  <a:cubicBezTo>
                    <a:pt x="10479" y="228005"/>
                    <a:pt x="13084" y="226633"/>
                    <a:pt x="14542" y="224163"/>
                  </a:cubicBezTo>
                  <a:lnTo>
                    <a:pt x="97270" y="84000"/>
                  </a:lnTo>
                  <a:cubicBezTo>
                    <a:pt x="101490" y="76850"/>
                    <a:pt x="108966" y="72582"/>
                    <a:pt x="117268" y="72582"/>
                  </a:cubicBezTo>
                  <a:cubicBezTo>
                    <a:pt x="125570" y="72582"/>
                    <a:pt x="133045" y="76850"/>
                    <a:pt x="137265" y="84001"/>
                  </a:cubicBezTo>
                  <a:lnTo>
                    <a:pt x="161980" y="125873"/>
                  </a:lnTo>
                  <a:lnTo>
                    <a:pt x="39297" y="333732"/>
                  </a:lnTo>
                  <a:cubicBezTo>
                    <a:pt x="37104" y="337447"/>
                    <a:pt x="38338" y="342238"/>
                    <a:pt x="42053" y="344431"/>
                  </a:cubicBezTo>
                  <a:cubicBezTo>
                    <a:pt x="43300" y="345166"/>
                    <a:pt x="44668" y="345516"/>
                    <a:pt x="46018" y="345516"/>
                  </a:cubicBezTo>
                  <a:cubicBezTo>
                    <a:pt x="48691" y="345516"/>
                    <a:pt x="51295" y="344143"/>
                    <a:pt x="52753" y="341673"/>
                  </a:cubicBezTo>
                  <a:lnTo>
                    <a:pt x="159346" y="161078"/>
                  </a:lnTo>
                  <a:lnTo>
                    <a:pt x="183578" y="155744"/>
                  </a:lnTo>
                  <a:cubicBezTo>
                    <a:pt x="198686" y="152418"/>
                    <a:pt x="214185" y="155179"/>
                    <a:pt x="227217" y="163520"/>
                  </a:cubicBezTo>
                  <a:cubicBezTo>
                    <a:pt x="239252" y="171223"/>
                    <a:pt x="253046" y="175074"/>
                    <a:pt x="266839" y="175074"/>
                  </a:cubicBezTo>
                  <a:cubicBezTo>
                    <a:pt x="280632" y="175074"/>
                    <a:pt x="294426" y="171223"/>
                    <a:pt x="306460" y="163520"/>
                  </a:cubicBezTo>
                  <a:cubicBezTo>
                    <a:pt x="319493" y="155179"/>
                    <a:pt x="334990" y="152419"/>
                    <a:pt x="350100" y="155744"/>
                  </a:cubicBezTo>
                  <a:lnTo>
                    <a:pt x="375528" y="161342"/>
                  </a:lnTo>
                  <a:lnTo>
                    <a:pt x="409498" y="218895"/>
                  </a:lnTo>
                  <a:cubicBezTo>
                    <a:pt x="411691" y="222612"/>
                    <a:pt x="416481" y="223845"/>
                    <a:pt x="420197" y="221652"/>
                  </a:cubicBezTo>
                  <a:cubicBezTo>
                    <a:pt x="423911" y="219459"/>
                    <a:pt x="425147" y="214669"/>
                    <a:pt x="422953" y="210953"/>
                  </a:cubicBezTo>
                  <a:lnTo>
                    <a:pt x="371377" y="123570"/>
                  </a:lnTo>
                  <a:lnTo>
                    <a:pt x="394733" y="83999"/>
                  </a:lnTo>
                  <a:cubicBezTo>
                    <a:pt x="398953" y="76849"/>
                    <a:pt x="406429" y="72581"/>
                    <a:pt x="414730" y="72581"/>
                  </a:cubicBezTo>
                  <a:cubicBezTo>
                    <a:pt x="423033" y="72581"/>
                    <a:pt x="430508" y="76849"/>
                    <a:pt x="434728" y="83999"/>
                  </a:cubicBezTo>
                  <a:lnTo>
                    <a:pt x="517456" y="224162"/>
                  </a:lnTo>
                  <a:cubicBezTo>
                    <a:pt x="518913" y="226631"/>
                    <a:pt x="521517" y="228004"/>
                    <a:pt x="524191" y="228004"/>
                  </a:cubicBezTo>
                  <a:cubicBezTo>
                    <a:pt x="525542" y="228004"/>
                    <a:pt x="526908" y="227654"/>
                    <a:pt x="528156" y="226919"/>
                  </a:cubicBezTo>
                  <a:cubicBezTo>
                    <a:pt x="531872" y="224726"/>
                    <a:pt x="533107" y="219937"/>
                    <a:pt x="530913" y="216221"/>
                  </a:cubicBezTo>
                  <a:close/>
                  <a:moveTo>
                    <a:pt x="353458" y="140484"/>
                  </a:moveTo>
                  <a:cubicBezTo>
                    <a:pt x="334269" y="136258"/>
                    <a:pt x="314586" y="139767"/>
                    <a:pt x="298037" y="150359"/>
                  </a:cubicBezTo>
                  <a:cubicBezTo>
                    <a:pt x="279086" y="162490"/>
                    <a:pt x="254591" y="162490"/>
                    <a:pt x="235640" y="150359"/>
                  </a:cubicBezTo>
                  <a:cubicBezTo>
                    <a:pt x="219091" y="139767"/>
                    <a:pt x="199408" y="136259"/>
                    <a:pt x="180219" y="140484"/>
                  </a:cubicBezTo>
                  <a:lnTo>
                    <a:pt x="170200" y="142689"/>
                  </a:lnTo>
                  <a:lnTo>
                    <a:pt x="233932" y="34712"/>
                  </a:lnTo>
                  <a:cubicBezTo>
                    <a:pt x="240985" y="22761"/>
                    <a:pt x="253483" y="15625"/>
                    <a:pt x="267360" y="15625"/>
                  </a:cubicBezTo>
                  <a:cubicBezTo>
                    <a:pt x="281238" y="15625"/>
                    <a:pt x="293735" y="22761"/>
                    <a:pt x="300789" y="34712"/>
                  </a:cubicBezTo>
                  <a:lnTo>
                    <a:pt x="364676" y="142953"/>
                  </a:ln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35" name="Google Shape;1385;p33"/>
            <p:cNvSpPr/>
            <p:nvPr/>
          </p:nvSpPr>
          <p:spPr>
            <a:xfrm>
              <a:off x="8736584" y="4632161"/>
              <a:ext cx="167812" cy="160899"/>
            </a:xfrm>
            <a:custGeom>
              <a:avLst/>
              <a:gdLst/>
              <a:ahLst/>
              <a:cxnLst/>
              <a:rect l="l" t="t" r="r" b="b"/>
              <a:pathLst>
                <a:path w="167812" h="160899" extrusionOk="0">
                  <a:moveTo>
                    <a:pt x="8908" y="78883"/>
                  </a:moveTo>
                  <a:cubicBezTo>
                    <a:pt x="11998" y="81895"/>
                    <a:pt x="16945" y="81830"/>
                    <a:pt x="19955" y="78740"/>
                  </a:cubicBezTo>
                  <a:cubicBezTo>
                    <a:pt x="22967" y="75650"/>
                    <a:pt x="22903" y="70703"/>
                    <a:pt x="19812" y="67693"/>
                  </a:cubicBezTo>
                  <a:lnTo>
                    <a:pt x="18292" y="66211"/>
                  </a:lnTo>
                  <a:lnTo>
                    <a:pt x="56704" y="60629"/>
                  </a:lnTo>
                  <a:cubicBezTo>
                    <a:pt x="61041" y="59999"/>
                    <a:pt x="64789" y="57275"/>
                    <a:pt x="66726" y="53347"/>
                  </a:cubicBezTo>
                  <a:lnTo>
                    <a:pt x="83904" y="18539"/>
                  </a:lnTo>
                  <a:lnTo>
                    <a:pt x="101082" y="53345"/>
                  </a:lnTo>
                  <a:cubicBezTo>
                    <a:pt x="103019" y="57275"/>
                    <a:pt x="106767" y="59999"/>
                    <a:pt x="111106" y="60629"/>
                  </a:cubicBezTo>
                  <a:lnTo>
                    <a:pt x="149518" y="66211"/>
                  </a:lnTo>
                  <a:lnTo>
                    <a:pt x="121722" y="93305"/>
                  </a:lnTo>
                  <a:cubicBezTo>
                    <a:pt x="118583" y="96364"/>
                    <a:pt x="117152" y="100770"/>
                    <a:pt x="117893" y="105087"/>
                  </a:cubicBezTo>
                  <a:lnTo>
                    <a:pt x="124455" y="143344"/>
                  </a:lnTo>
                  <a:lnTo>
                    <a:pt x="90099" y="125282"/>
                  </a:lnTo>
                  <a:cubicBezTo>
                    <a:pt x="86219" y="123243"/>
                    <a:pt x="81589" y="123243"/>
                    <a:pt x="77708" y="125282"/>
                  </a:cubicBezTo>
                  <a:lnTo>
                    <a:pt x="43352" y="143344"/>
                  </a:lnTo>
                  <a:lnTo>
                    <a:pt x="49914" y="105089"/>
                  </a:lnTo>
                  <a:cubicBezTo>
                    <a:pt x="50656" y="100770"/>
                    <a:pt x="49224" y="96364"/>
                    <a:pt x="46086" y="93305"/>
                  </a:cubicBezTo>
                  <a:lnTo>
                    <a:pt x="43850" y="91126"/>
                  </a:lnTo>
                  <a:cubicBezTo>
                    <a:pt x="40758" y="88113"/>
                    <a:pt x="35814" y="88177"/>
                    <a:pt x="32802" y="91267"/>
                  </a:cubicBezTo>
                  <a:cubicBezTo>
                    <a:pt x="29791" y="94357"/>
                    <a:pt x="29854" y="99303"/>
                    <a:pt x="32944" y="102314"/>
                  </a:cubicBezTo>
                  <a:lnTo>
                    <a:pt x="34310" y="103646"/>
                  </a:lnTo>
                  <a:lnTo>
                    <a:pt x="27161" y="145324"/>
                  </a:lnTo>
                  <a:cubicBezTo>
                    <a:pt x="26300" y="150355"/>
                    <a:pt x="28329" y="155344"/>
                    <a:pt x="32458" y="158344"/>
                  </a:cubicBezTo>
                  <a:cubicBezTo>
                    <a:pt x="36589" y="161344"/>
                    <a:pt x="41959" y="161730"/>
                    <a:pt x="46477" y="159357"/>
                  </a:cubicBezTo>
                  <a:lnTo>
                    <a:pt x="83906" y="139679"/>
                  </a:lnTo>
                  <a:lnTo>
                    <a:pt x="121335" y="159357"/>
                  </a:lnTo>
                  <a:cubicBezTo>
                    <a:pt x="123301" y="160391"/>
                    <a:pt x="125427" y="160900"/>
                    <a:pt x="127543" y="160900"/>
                  </a:cubicBezTo>
                  <a:cubicBezTo>
                    <a:pt x="130291" y="160900"/>
                    <a:pt x="133021" y="160039"/>
                    <a:pt x="135354" y="158344"/>
                  </a:cubicBezTo>
                  <a:cubicBezTo>
                    <a:pt x="139483" y="155344"/>
                    <a:pt x="141513" y="150355"/>
                    <a:pt x="140650" y="145323"/>
                  </a:cubicBezTo>
                  <a:lnTo>
                    <a:pt x="133503" y="103646"/>
                  </a:lnTo>
                  <a:lnTo>
                    <a:pt x="163785" y="74129"/>
                  </a:lnTo>
                  <a:cubicBezTo>
                    <a:pt x="167439" y="70565"/>
                    <a:pt x="168729" y="65336"/>
                    <a:pt x="167151" y="60481"/>
                  </a:cubicBezTo>
                  <a:cubicBezTo>
                    <a:pt x="165573" y="55628"/>
                    <a:pt x="161456" y="52157"/>
                    <a:pt x="156406" y="51424"/>
                  </a:cubicBezTo>
                  <a:lnTo>
                    <a:pt x="114559" y="45344"/>
                  </a:lnTo>
                  <a:lnTo>
                    <a:pt x="95843" y="7420"/>
                  </a:lnTo>
                  <a:cubicBezTo>
                    <a:pt x="93584" y="2843"/>
                    <a:pt x="89010" y="0"/>
                    <a:pt x="83905" y="0"/>
                  </a:cubicBezTo>
                  <a:cubicBezTo>
                    <a:pt x="78801" y="0"/>
                    <a:pt x="74227" y="2843"/>
                    <a:pt x="71968" y="7420"/>
                  </a:cubicBezTo>
                  <a:lnTo>
                    <a:pt x="53254" y="45340"/>
                  </a:lnTo>
                  <a:lnTo>
                    <a:pt x="11407" y="51421"/>
                  </a:lnTo>
                  <a:cubicBezTo>
                    <a:pt x="6356" y="52155"/>
                    <a:pt x="2239" y="55626"/>
                    <a:pt x="662" y="60479"/>
                  </a:cubicBezTo>
                  <a:cubicBezTo>
                    <a:pt x="-916" y="65334"/>
                    <a:pt x="375" y="70563"/>
                    <a:pt x="4030" y="74129"/>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36" name="Google Shape;1386;p33"/>
            <p:cNvSpPr/>
            <p:nvPr/>
          </p:nvSpPr>
          <p:spPr>
            <a:xfrm>
              <a:off x="8927122" y="4715578"/>
              <a:ext cx="32607" cy="15625"/>
            </a:xfrm>
            <a:custGeom>
              <a:avLst/>
              <a:gdLst/>
              <a:ahLst/>
              <a:cxnLst/>
              <a:rect l="l" t="t" r="r" b="b"/>
              <a:pathLst>
                <a:path w="32607" h="15625" extrusionOk="0">
                  <a:moveTo>
                    <a:pt x="0" y="7813"/>
                  </a:moveTo>
                  <a:cubicBezTo>
                    <a:pt x="0" y="12127"/>
                    <a:pt x="3497" y="15625"/>
                    <a:pt x="7813" y="15625"/>
                  </a:cubicBezTo>
                  <a:lnTo>
                    <a:pt x="24795" y="15625"/>
                  </a:lnTo>
                  <a:cubicBezTo>
                    <a:pt x="29111" y="15625"/>
                    <a:pt x="32608" y="12127"/>
                    <a:pt x="32608" y="7813"/>
                  </a:cubicBezTo>
                  <a:cubicBezTo>
                    <a:pt x="32608" y="3498"/>
                    <a:pt x="29111" y="0"/>
                    <a:pt x="24795" y="0"/>
                  </a:cubicBezTo>
                  <a:lnTo>
                    <a:pt x="7813" y="0"/>
                  </a:lnTo>
                  <a:cubicBezTo>
                    <a:pt x="3497" y="0"/>
                    <a:pt x="0" y="3498"/>
                    <a:pt x="0" y="7813"/>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37" name="Google Shape;1387;p33"/>
            <p:cNvSpPr/>
            <p:nvPr/>
          </p:nvSpPr>
          <p:spPr>
            <a:xfrm>
              <a:off x="8909581" y="4640896"/>
              <a:ext cx="29663" cy="25183"/>
            </a:xfrm>
            <a:custGeom>
              <a:avLst/>
              <a:gdLst/>
              <a:ahLst/>
              <a:cxnLst/>
              <a:rect l="l" t="t" r="r" b="b"/>
              <a:pathLst>
                <a:path w="29663" h="25183" extrusionOk="0">
                  <a:moveTo>
                    <a:pt x="7820" y="25183"/>
                  </a:moveTo>
                  <a:cubicBezTo>
                    <a:pt x="9334" y="25183"/>
                    <a:pt x="10865" y="24745"/>
                    <a:pt x="12211" y="23828"/>
                  </a:cubicBezTo>
                  <a:lnTo>
                    <a:pt x="26248" y="14271"/>
                  </a:lnTo>
                  <a:cubicBezTo>
                    <a:pt x="29815" y="11841"/>
                    <a:pt x="30736" y="6982"/>
                    <a:pt x="28308" y="3416"/>
                  </a:cubicBezTo>
                  <a:cubicBezTo>
                    <a:pt x="25880" y="-149"/>
                    <a:pt x="21020" y="-1073"/>
                    <a:pt x="17453" y="1356"/>
                  </a:cubicBezTo>
                  <a:lnTo>
                    <a:pt x="3416" y="10913"/>
                  </a:lnTo>
                  <a:cubicBezTo>
                    <a:pt x="-151" y="13341"/>
                    <a:pt x="-1073" y="18202"/>
                    <a:pt x="1356" y="21768"/>
                  </a:cubicBezTo>
                  <a:cubicBezTo>
                    <a:pt x="2867" y="23987"/>
                    <a:pt x="5321" y="25183"/>
                    <a:pt x="7820" y="25183"/>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38" name="Google Shape;1388;p33"/>
            <p:cNvSpPr/>
            <p:nvPr/>
          </p:nvSpPr>
          <p:spPr>
            <a:xfrm>
              <a:off x="8909580" y="4780703"/>
              <a:ext cx="29663" cy="25184"/>
            </a:xfrm>
            <a:custGeom>
              <a:avLst/>
              <a:gdLst/>
              <a:ahLst/>
              <a:cxnLst/>
              <a:rect l="l" t="t" r="r" b="b"/>
              <a:pathLst>
                <a:path w="29663" h="25184" extrusionOk="0">
                  <a:moveTo>
                    <a:pt x="3416" y="14271"/>
                  </a:moveTo>
                  <a:lnTo>
                    <a:pt x="17453" y="23829"/>
                  </a:lnTo>
                  <a:cubicBezTo>
                    <a:pt x="18800" y="24746"/>
                    <a:pt x="20329" y="25185"/>
                    <a:pt x="21844" y="25185"/>
                  </a:cubicBezTo>
                  <a:cubicBezTo>
                    <a:pt x="24341" y="25185"/>
                    <a:pt x="26797" y="23990"/>
                    <a:pt x="28308" y="21769"/>
                  </a:cubicBezTo>
                  <a:cubicBezTo>
                    <a:pt x="30736" y="18203"/>
                    <a:pt x="29815" y="13343"/>
                    <a:pt x="26248" y="10915"/>
                  </a:cubicBezTo>
                  <a:lnTo>
                    <a:pt x="12211" y="1356"/>
                  </a:lnTo>
                  <a:cubicBezTo>
                    <a:pt x="8642" y="-1073"/>
                    <a:pt x="3784" y="-150"/>
                    <a:pt x="1356" y="3417"/>
                  </a:cubicBezTo>
                  <a:cubicBezTo>
                    <a:pt x="-1073" y="6982"/>
                    <a:pt x="-151" y="11842"/>
                    <a:pt x="3416" y="14271"/>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39" name="Google Shape;1389;p33"/>
            <p:cNvSpPr/>
            <p:nvPr/>
          </p:nvSpPr>
          <p:spPr>
            <a:xfrm>
              <a:off x="8681249" y="4715578"/>
              <a:ext cx="32607" cy="15625"/>
            </a:xfrm>
            <a:custGeom>
              <a:avLst/>
              <a:gdLst/>
              <a:ahLst/>
              <a:cxnLst/>
              <a:rect l="l" t="t" r="r" b="b"/>
              <a:pathLst>
                <a:path w="32607" h="15625" extrusionOk="0">
                  <a:moveTo>
                    <a:pt x="7813" y="15625"/>
                  </a:moveTo>
                  <a:lnTo>
                    <a:pt x="24795" y="15625"/>
                  </a:lnTo>
                  <a:cubicBezTo>
                    <a:pt x="29111" y="15625"/>
                    <a:pt x="32608" y="12127"/>
                    <a:pt x="32608" y="7813"/>
                  </a:cubicBezTo>
                  <a:cubicBezTo>
                    <a:pt x="32608" y="3498"/>
                    <a:pt x="29111" y="0"/>
                    <a:pt x="24795" y="0"/>
                  </a:cubicBezTo>
                  <a:lnTo>
                    <a:pt x="7813" y="0"/>
                  </a:lnTo>
                  <a:cubicBezTo>
                    <a:pt x="3497" y="0"/>
                    <a:pt x="0" y="3498"/>
                    <a:pt x="0" y="7813"/>
                  </a:cubicBezTo>
                  <a:cubicBezTo>
                    <a:pt x="0" y="12127"/>
                    <a:pt x="3498" y="15625"/>
                    <a:pt x="7813" y="15625"/>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40" name="Google Shape;1390;p33"/>
            <p:cNvSpPr/>
            <p:nvPr/>
          </p:nvSpPr>
          <p:spPr>
            <a:xfrm>
              <a:off x="8701735" y="4640895"/>
              <a:ext cx="29663" cy="25183"/>
            </a:xfrm>
            <a:custGeom>
              <a:avLst/>
              <a:gdLst/>
              <a:ahLst/>
              <a:cxnLst/>
              <a:rect l="l" t="t" r="r" b="b"/>
              <a:pathLst>
                <a:path w="29663" h="25183" extrusionOk="0">
                  <a:moveTo>
                    <a:pt x="3416" y="14271"/>
                  </a:moveTo>
                  <a:lnTo>
                    <a:pt x="17453" y="23828"/>
                  </a:lnTo>
                  <a:cubicBezTo>
                    <a:pt x="18800" y="24745"/>
                    <a:pt x="20329" y="25183"/>
                    <a:pt x="21844" y="25183"/>
                  </a:cubicBezTo>
                  <a:cubicBezTo>
                    <a:pt x="24341" y="25183"/>
                    <a:pt x="26797" y="23987"/>
                    <a:pt x="28308" y="21768"/>
                  </a:cubicBezTo>
                  <a:cubicBezTo>
                    <a:pt x="30736" y="18201"/>
                    <a:pt x="29815" y="13341"/>
                    <a:pt x="26248" y="10913"/>
                  </a:cubicBezTo>
                  <a:lnTo>
                    <a:pt x="12211" y="1356"/>
                  </a:lnTo>
                  <a:cubicBezTo>
                    <a:pt x="8643" y="-1073"/>
                    <a:pt x="3784" y="-149"/>
                    <a:pt x="1356" y="3416"/>
                  </a:cubicBezTo>
                  <a:cubicBezTo>
                    <a:pt x="-1073" y="6982"/>
                    <a:pt x="-151" y="11841"/>
                    <a:pt x="3416" y="14271"/>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41" name="Google Shape;1391;p33"/>
            <p:cNvSpPr/>
            <p:nvPr/>
          </p:nvSpPr>
          <p:spPr>
            <a:xfrm>
              <a:off x="8701734" y="4780702"/>
              <a:ext cx="29663" cy="25184"/>
            </a:xfrm>
            <a:custGeom>
              <a:avLst/>
              <a:gdLst/>
              <a:ahLst/>
              <a:cxnLst/>
              <a:rect l="l" t="t" r="r" b="b"/>
              <a:pathLst>
                <a:path w="29663" h="25184" extrusionOk="0">
                  <a:moveTo>
                    <a:pt x="17453" y="1356"/>
                  </a:moveTo>
                  <a:lnTo>
                    <a:pt x="3416" y="10914"/>
                  </a:lnTo>
                  <a:cubicBezTo>
                    <a:pt x="-151" y="13344"/>
                    <a:pt x="-1073" y="18203"/>
                    <a:pt x="1356" y="21769"/>
                  </a:cubicBezTo>
                  <a:cubicBezTo>
                    <a:pt x="2867" y="23990"/>
                    <a:pt x="5322" y="25184"/>
                    <a:pt x="7820" y="25184"/>
                  </a:cubicBezTo>
                  <a:cubicBezTo>
                    <a:pt x="9334" y="25184"/>
                    <a:pt x="10865" y="24746"/>
                    <a:pt x="12211" y="23829"/>
                  </a:cubicBezTo>
                  <a:lnTo>
                    <a:pt x="26248" y="14271"/>
                  </a:lnTo>
                  <a:cubicBezTo>
                    <a:pt x="29815" y="11841"/>
                    <a:pt x="30736" y="6982"/>
                    <a:pt x="28308" y="3416"/>
                  </a:cubicBezTo>
                  <a:cubicBezTo>
                    <a:pt x="25881" y="-149"/>
                    <a:pt x="21021" y="-1073"/>
                    <a:pt x="17453" y="1356"/>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grpSp>
      <p:grpSp>
        <p:nvGrpSpPr>
          <p:cNvPr id="42" name="Google Shape;1392;p33"/>
          <p:cNvGrpSpPr/>
          <p:nvPr/>
        </p:nvGrpSpPr>
        <p:grpSpPr>
          <a:xfrm>
            <a:off x="4833279" y="2136375"/>
            <a:ext cx="580261" cy="627171"/>
            <a:chOff x="9475772" y="2778587"/>
            <a:chExt cx="492359" cy="532162"/>
          </a:xfrm>
        </p:grpSpPr>
        <p:sp>
          <p:nvSpPr>
            <p:cNvPr id="43" name="Google Shape;1393;p33"/>
            <p:cNvSpPr/>
            <p:nvPr/>
          </p:nvSpPr>
          <p:spPr>
            <a:xfrm>
              <a:off x="9475772" y="2778587"/>
              <a:ext cx="492359" cy="532162"/>
            </a:xfrm>
            <a:custGeom>
              <a:avLst/>
              <a:gdLst/>
              <a:ahLst/>
              <a:cxnLst/>
              <a:rect l="l" t="t" r="r" b="b"/>
              <a:pathLst>
                <a:path w="492359" h="532162" extrusionOk="0">
                  <a:moveTo>
                    <a:pt x="474628" y="187173"/>
                  </a:moveTo>
                  <a:lnTo>
                    <a:pt x="442030" y="187173"/>
                  </a:lnTo>
                  <a:lnTo>
                    <a:pt x="442030" y="183351"/>
                  </a:lnTo>
                  <a:cubicBezTo>
                    <a:pt x="442030" y="174389"/>
                    <a:pt x="434739" y="167098"/>
                    <a:pt x="425777" y="167098"/>
                  </a:cubicBezTo>
                  <a:lnTo>
                    <a:pt x="361843" y="167098"/>
                  </a:lnTo>
                  <a:cubicBezTo>
                    <a:pt x="357535" y="167098"/>
                    <a:pt x="354045" y="170588"/>
                    <a:pt x="354045" y="174896"/>
                  </a:cubicBezTo>
                  <a:cubicBezTo>
                    <a:pt x="354045" y="179203"/>
                    <a:pt x="357535" y="182693"/>
                    <a:pt x="361843" y="182693"/>
                  </a:cubicBezTo>
                  <a:lnTo>
                    <a:pt x="425777" y="182693"/>
                  </a:lnTo>
                  <a:cubicBezTo>
                    <a:pt x="426140" y="182693"/>
                    <a:pt x="426435" y="182988"/>
                    <a:pt x="426435" y="183351"/>
                  </a:cubicBezTo>
                  <a:lnTo>
                    <a:pt x="426435" y="323520"/>
                  </a:lnTo>
                  <a:cubicBezTo>
                    <a:pt x="426435" y="327827"/>
                    <a:pt x="429925" y="331317"/>
                    <a:pt x="434233" y="331317"/>
                  </a:cubicBezTo>
                  <a:cubicBezTo>
                    <a:pt x="438540" y="331317"/>
                    <a:pt x="442030" y="327827"/>
                    <a:pt x="442030" y="323520"/>
                  </a:cubicBezTo>
                  <a:lnTo>
                    <a:pt x="442030" y="202768"/>
                  </a:lnTo>
                  <a:lnTo>
                    <a:pt x="474628" y="202768"/>
                  </a:lnTo>
                  <a:cubicBezTo>
                    <a:pt x="475807" y="202768"/>
                    <a:pt x="476766" y="203726"/>
                    <a:pt x="476766" y="204905"/>
                  </a:cubicBezTo>
                  <a:lnTo>
                    <a:pt x="476766" y="483272"/>
                  </a:lnTo>
                  <a:cubicBezTo>
                    <a:pt x="476766" y="501631"/>
                    <a:pt x="461830" y="516568"/>
                    <a:pt x="443471" y="516568"/>
                  </a:cubicBezTo>
                  <a:lnTo>
                    <a:pt x="48890" y="516568"/>
                  </a:lnTo>
                  <a:cubicBezTo>
                    <a:pt x="30530" y="516568"/>
                    <a:pt x="15595" y="501631"/>
                    <a:pt x="15595" y="483272"/>
                  </a:cubicBezTo>
                  <a:lnTo>
                    <a:pt x="15595" y="204905"/>
                  </a:lnTo>
                  <a:cubicBezTo>
                    <a:pt x="15595" y="203726"/>
                    <a:pt x="16553" y="202768"/>
                    <a:pt x="17732" y="202768"/>
                  </a:cubicBezTo>
                  <a:lnTo>
                    <a:pt x="51395" y="202768"/>
                  </a:lnTo>
                  <a:lnTo>
                    <a:pt x="51395" y="475843"/>
                  </a:lnTo>
                  <a:cubicBezTo>
                    <a:pt x="51395" y="486995"/>
                    <a:pt x="60468" y="496067"/>
                    <a:pt x="71619" y="496067"/>
                  </a:cubicBezTo>
                  <a:lnTo>
                    <a:pt x="421806" y="496067"/>
                  </a:lnTo>
                  <a:cubicBezTo>
                    <a:pt x="432958" y="496067"/>
                    <a:pt x="442030" y="486994"/>
                    <a:pt x="442030" y="475843"/>
                  </a:cubicBezTo>
                  <a:lnTo>
                    <a:pt x="442030" y="356750"/>
                  </a:lnTo>
                  <a:cubicBezTo>
                    <a:pt x="442030" y="352443"/>
                    <a:pt x="438540" y="348953"/>
                    <a:pt x="434233" y="348953"/>
                  </a:cubicBezTo>
                  <a:cubicBezTo>
                    <a:pt x="429925" y="348953"/>
                    <a:pt x="426435" y="352443"/>
                    <a:pt x="426435" y="356750"/>
                  </a:cubicBezTo>
                  <a:lnTo>
                    <a:pt x="426435" y="429674"/>
                  </a:lnTo>
                  <a:lnTo>
                    <a:pt x="297161" y="429674"/>
                  </a:lnTo>
                  <a:cubicBezTo>
                    <a:pt x="280331" y="429674"/>
                    <a:pt x="265153" y="436858"/>
                    <a:pt x="254510" y="448310"/>
                  </a:cubicBezTo>
                  <a:lnTo>
                    <a:pt x="254510" y="352443"/>
                  </a:lnTo>
                  <a:lnTo>
                    <a:pt x="270122" y="352443"/>
                  </a:lnTo>
                  <a:cubicBezTo>
                    <a:pt x="293237" y="352443"/>
                    <a:pt x="312042" y="333638"/>
                    <a:pt x="312042" y="310524"/>
                  </a:cubicBezTo>
                  <a:lnTo>
                    <a:pt x="312042" y="272442"/>
                  </a:lnTo>
                  <a:cubicBezTo>
                    <a:pt x="312042" y="262331"/>
                    <a:pt x="303817" y="254106"/>
                    <a:pt x="293706" y="254106"/>
                  </a:cubicBezTo>
                  <a:lnTo>
                    <a:pt x="252938" y="254106"/>
                  </a:lnTo>
                  <a:lnTo>
                    <a:pt x="252938" y="245185"/>
                  </a:lnTo>
                  <a:lnTo>
                    <a:pt x="263744" y="245185"/>
                  </a:lnTo>
                  <a:cubicBezTo>
                    <a:pt x="280194" y="245185"/>
                    <a:pt x="293577" y="231802"/>
                    <a:pt x="293577" y="215353"/>
                  </a:cubicBezTo>
                  <a:lnTo>
                    <a:pt x="293577" y="207703"/>
                  </a:lnTo>
                  <a:cubicBezTo>
                    <a:pt x="293577" y="200742"/>
                    <a:pt x="287914" y="195078"/>
                    <a:pt x="280951" y="195078"/>
                  </a:cubicBezTo>
                  <a:lnTo>
                    <a:pt x="267176" y="195078"/>
                  </a:lnTo>
                  <a:cubicBezTo>
                    <a:pt x="262024" y="195078"/>
                    <a:pt x="257172" y="196392"/>
                    <a:pt x="252938" y="198701"/>
                  </a:cubicBezTo>
                  <a:lnTo>
                    <a:pt x="252938" y="171564"/>
                  </a:lnTo>
                  <a:lnTo>
                    <a:pt x="292473" y="192349"/>
                  </a:lnTo>
                  <a:cubicBezTo>
                    <a:pt x="294621" y="193478"/>
                    <a:pt x="296947" y="194037"/>
                    <a:pt x="299259" y="194037"/>
                  </a:cubicBezTo>
                  <a:cubicBezTo>
                    <a:pt x="302263" y="194037"/>
                    <a:pt x="305248" y="193095"/>
                    <a:pt x="307799" y="191241"/>
                  </a:cubicBezTo>
                  <a:cubicBezTo>
                    <a:pt x="312314" y="187962"/>
                    <a:pt x="314531" y="182508"/>
                    <a:pt x="313586" y="177009"/>
                  </a:cubicBezTo>
                  <a:lnTo>
                    <a:pt x="304646" y="124883"/>
                  </a:lnTo>
                  <a:lnTo>
                    <a:pt x="342518" y="87966"/>
                  </a:lnTo>
                  <a:cubicBezTo>
                    <a:pt x="346514" y="84071"/>
                    <a:pt x="347925" y="78355"/>
                    <a:pt x="346201" y="73048"/>
                  </a:cubicBezTo>
                  <a:cubicBezTo>
                    <a:pt x="344477" y="67741"/>
                    <a:pt x="339976" y="63946"/>
                    <a:pt x="334453" y="63144"/>
                  </a:cubicBezTo>
                  <a:lnTo>
                    <a:pt x="282115" y="55540"/>
                  </a:lnTo>
                  <a:lnTo>
                    <a:pt x="258711" y="8113"/>
                  </a:lnTo>
                  <a:cubicBezTo>
                    <a:pt x="256242" y="3109"/>
                    <a:pt x="251240" y="0"/>
                    <a:pt x="245660" y="0"/>
                  </a:cubicBezTo>
                  <a:cubicBezTo>
                    <a:pt x="240081" y="0"/>
                    <a:pt x="235079" y="3109"/>
                    <a:pt x="232611" y="8112"/>
                  </a:cubicBezTo>
                  <a:lnTo>
                    <a:pt x="209204" y="55539"/>
                  </a:lnTo>
                  <a:lnTo>
                    <a:pt x="199408" y="56962"/>
                  </a:lnTo>
                  <a:cubicBezTo>
                    <a:pt x="195147" y="57580"/>
                    <a:pt x="192194" y="61536"/>
                    <a:pt x="192813" y="65799"/>
                  </a:cubicBezTo>
                  <a:cubicBezTo>
                    <a:pt x="193431" y="70061"/>
                    <a:pt x="197403" y="73024"/>
                    <a:pt x="201650" y="72394"/>
                  </a:cubicBezTo>
                  <a:lnTo>
                    <a:pt x="211989" y="70893"/>
                  </a:lnTo>
                  <a:cubicBezTo>
                    <a:pt x="216731" y="70204"/>
                    <a:pt x="220826" y="67227"/>
                    <a:pt x="222945" y="62932"/>
                  </a:cubicBezTo>
                  <a:lnTo>
                    <a:pt x="245659" y="16909"/>
                  </a:lnTo>
                  <a:lnTo>
                    <a:pt x="268374" y="62931"/>
                  </a:lnTo>
                  <a:cubicBezTo>
                    <a:pt x="270493" y="67227"/>
                    <a:pt x="274589" y="70204"/>
                    <a:pt x="279331" y="70893"/>
                  </a:cubicBezTo>
                  <a:lnTo>
                    <a:pt x="330121" y="78273"/>
                  </a:lnTo>
                  <a:lnTo>
                    <a:pt x="293370" y="114098"/>
                  </a:lnTo>
                  <a:cubicBezTo>
                    <a:pt x="289939" y="117441"/>
                    <a:pt x="288374" y="122256"/>
                    <a:pt x="289185" y="126979"/>
                  </a:cubicBezTo>
                  <a:lnTo>
                    <a:pt x="297860" y="177563"/>
                  </a:lnTo>
                  <a:lnTo>
                    <a:pt x="252433" y="153680"/>
                  </a:lnTo>
                  <a:cubicBezTo>
                    <a:pt x="248193" y="151450"/>
                    <a:pt x="243129" y="151450"/>
                    <a:pt x="238889" y="153680"/>
                  </a:cubicBezTo>
                  <a:lnTo>
                    <a:pt x="193462" y="177563"/>
                  </a:lnTo>
                  <a:lnTo>
                    <a:pt x="202139" y="126978"/>
                  </a:lnTo>
                  <a:cubicBezTo>
                    <a:pt x="202947" y="122256"/>
                    <a:pt x="201382" y="117441"/>
                    <a:pt x="197953" y="114099"/>
                  </a:cubicBezTo>
                  <a:lnTo>
                    <a:pt x="161201" y="78273"/>
                  </a:lnTo>
                  <a:lnTo>
                    <a:pt x="168672" y="77188"/>
                  </a:lnTo>
                  <a:cubicBezTo>
                    <a:pt x="172934" y="76569"/>
                    <a:pt x="175886" y="72613"/>
                    <a:pt x="175268" y="68351"/>
                  </a:cubicBezTo>
                  <a:cubicBezTo>
                    <a:pt x="174649" y="64088"/>
                    <a:pt x="170688" y="61134"/>
                    <a:pt x="166431" y="61755"/>
                  </a:cubicBezTo>
                  <a:lnTo>
                    <a:pt x="156869" y="63144"/>
                  </a:lnTo>
                  <a:cubicBezTo>
                    <a:pt x="151346" y="63946"/>
                    <a:pt x="146845" y="67742"/>
                    <a:pt x="145121" y="73048"/>
                  </a:cubicBezTo>
                  <a:cubicBezTo>
                    <a:pt x="143397" y="78354"/>
                    <a:pt x="144808" y="84071"/>
                    <a:pt x="148803" y="87965"/>
                  </a:cubicBezTo>
                  <a:lnTo>
                    <a:pt x="186676" y="124883"/>
                  </a:lnTo>
                  <a:lnTo>
                    <a:pt x="177736" y="177008"/>
                  </a:lnTo>
                  <a:cubicBezTo>
                    <a:pt x="176792" y="182508"/>
                    <a:pt x="179009" y="187962"/>
                    <a:pt x="183523" y="191241"/>
                  </a:cubicBezTo>
                  <a:cubicBezTo>
                    <a:pt x="188037" y="194521"/>
                    <a:pt x="193909" y="194944"/>
                    <a:pt x="198849" y="192349"/>
                  </a:cubicBezTo>
                  <a:lnTo>
                    <a:pt x="237344" y="172111"/>
                  </a:lnTo>
                  <a:lnTo>
                    <a:pt x="237344" y="198703"/>
                  </a:lnTo>
                  <a:cubicBezTo>
                    <a:pt x="233110" y="196392"/>
                    <a:pt x="228259" y="195079"/>
                    <a:pt x="223106" y="195079"/>
                  </a:cubicBezTo>
                  <a:lnTo>
                    <a:pt x="209331" y="195079"/>
                  </a:lnTo>
                  <a:cubicBezTo>
                    <a:pt x="202369" y="195079"/>
                    <a:pt x="196705" y="200742"/>
                    <a:pt x="196705" y="207704"/>
                  </a:cubicBezTo>
                  <a:lnTo>
                    <a:pt x="196705" y="215354"/>
                  </a:lnTo>
                  <a:cubicBezTo>
                    <a:pt x="196705" y="231803"/>
                    <a:pt x="210089" y="245186"/>
                    <a:pt x="226538" y="245186"/>
                  </a:cubicBezTo>
                  <a:lnTo>
                    <a:pt x="237344" y="245186"/>
                  </a:lnTo>
                  <a:lnTo>
                    <a:pt x="237344" y="254107"/>
                  </a:lnTo>
                  <a:lnTo>
                    <a:pt x="196575" y="254107"/>
                  </a:lnTo>
                  <a:cubicBezTo>
                    <a:pt x="186465" y="254107"/>
                    <a:pt x="178239" y="262332"/>
                    <a:pt x="178239" y="272443"/>
                  </a:cubicBezTo>
                  <a:lnTo>
                    <a:pt x="178239" y="310525"/>
                  </a:lnTo>
                  <a:cubicBezTo>
                    <a:pt x="178239" y="333639"/>
                    <a:pt x="197044" y="352444"/>
                    <a:pt x="220159" y="352444"/>
                  </a:cubicBezTo>
                  <a:lnTo>
                    <a:pt x="238914" y="352444"/>
                  </a:lnTo>
                  <a:lnTo>
                    <a:pt x="238914" y="448311"/>
                  </a:lnTo>
                  <a:cubicBezTo>
                    <a:pt x="228271" y="436858"/>
                    <a:pt x="213093" y="429675"/>
                    <a:pt x="196263" y="429675"/>
                  </a:cubicBezTo>
                  <a:lnTo>
                    <a:pt x="143670" y="429675"/>
                  </a:lnTo>
                  <a:cubicBezTo>
                    <a:pt x="139362" y="429675"/>
                    <a:pt x="135872" y="433165"/>
                    <a:pt x="135872" y="437472"/>
                  </a:cubicBezTo>
                  <a:cubicBezTo>
                    <a:pt x="135872" y="441779"/>
                    <a:pt x="139362" y="445270"/>
                    <a:pt x="143670" y="445270"/>
                  </a:cubicBezTo>
                  <a:lnTo>
                    <a:pt x="196263" y="445270"/>
                  </a:lnTo>
                  <a:cubicBezTo>
                    <a:pt x="217241" y="445270"/>
                    <a:pt x="234716" y="460496"/>
                    <a:pt x="238250" y="480473"/>
                  </a:cubicBezTo>
                  <a:lnTo>
                    <a:pt x="71619" y="480473"/>
                  </a:lnTo>
                  <a:cubicBezTo>
                    <a:pt x="69066" y="480473"/>
                    <a:pt x="66990" y="478396"/>
                    <a:pt x="66990" y="475844"/>
                  </a:cubicBezTo>
                  <a:lnTo>
                    <a:pt x="66990" y="445270"/>
                  </a:lnTo>
                  <a:lnTo>
                    <a:pt x="110441" y="445270"/>
                  </a:lnTo>
                  <a:cubicBezTo>
                    <a:pt x="114749" y="445270"/>
                    <a:pt x="118239" y="441779"/>
                    <a:pt x="118239" y="437472"/>
                  </a:cubicBezTo>
                  <a:cubicBezTo>
                    <a:pt x="118239" y="433165"/>
                    <a:pt x="114749" y="429675"/>
                    <a:pt x="110441" y="429675"/>
                  </a:cubicBezTo>
                  <a:lnTo>
                    <a:pt x="66990" y="429675"/>
                  </a:lnTo>
                  <a:lnTo>
                    <a:pt x="66990" y="183351"/>
                  </a:lnTo>
                  <a:cubicBezTo>
                    <a:pt x="66990" y="182988"/>
                    <a:pt x="67284" y="182693"/>
                    <a:pt x="67647" y="182693"/>
                  </a:cubicBezTo>
                  <a:lnTo>
                    <a:pt x="131583" y="182693"/>
                  </a:lnTo>
                  <a:cubicBezTo>
                    <a:pt x="135890" y="182693"/>
                    <a:pt x="139380" y="179203"/>
                    <a:pt x="139380" y="174896"/>
                  </a:cubicBezTo>
                  <a:cubicBezTo>
                    <a:pt x="139380" y="170588"/>
                    <a:pt x="135890" y="167098"/>
                    <a:pt x="131583" y="167098"/>
                  </a:cubicBezTo>
                  <a:lnTo>
                    <a:pt x="67646" y="167098"/>
                  </a:lnTo>
                  <a:cubicBezTo>
                    <a:pt x="58685" y="167098"/>
                    <a:pt x="51394" y="174389"/>
                    <a:pt x="51394" y="183351"/>
                  </a:cubicBezTo>
                  <a:lnTo>
                    <a:pt x="51394" y="187173"/>
                  </a:lnTo>
                  <a:lnTo>
                    <a:pt x="17732" y="187173"/>
                  </a:lnTo>
                  <a:cubicBezTo>
                    <a:pt x="7955" y="187173"/>
                    <a:pt x="0" y="195127"/>
                    <a:pt x="0" y="204905"/>
                  </a:cubicBezTo>
                  <a:lnTo>
                    <a:pt x="0" y="483272"/>
                  </a:lnTo>
                  <a:cubicBezTo>
                    <a:pt x="0" y="510231"/>
                    <a:pt x="21933" y="532163"/>
                    <a:pt x="48890" y="532163"/>
                  </a:cubicBezTo>
                  <a:lnTo>
                    <a:pt x="443470" y="532163"/>
                  </a:lnTo>
                  <a:cubicBezTo>
                    <a:pt x="470428" y="532163"/>
                    <a:pt x="492360" y="510230"/>
                    <a:pt x="492360" y="483272"/>
                  </a:cubicBezTo>
                  <a:lnTo>
                    <a:pt x="492360" y="204905"/>
                  </a:lnTo>
                  <a:cubicBezTo>
                    <a:pt x="492361" y="195128"/>
                    <a:pt x="484406" y="187173"/>
                    <a:pt x="474628" y="187173"/>
                  </a:cubicBezTo>
                  <a:close/>
                  <a:moveTo>
                    <a:pt x="297161" y="445269"/>
                  </a:moveTo>
                  <a:lnTo>
                    <a:pt x="426435" y="445269"/>
                  </a:lnTo>
                  <a:lnTo>
                    <a:pt x="426435" y="475843"/>
                  </a:lnTo>
                  <a:cubicBezTo>
                    <a:pt x="426435" y="478395"/>
                    <a:pt x="424358" y="480472"/>
                    <a:pt x="421806" y="480472"/>
                  </a:cubicBezTo>
                  <a:lnTo>
                    <a:pt x="255174" y="480472"/>
                  </a:lnTo>
                  <a:cubicBezTo>
                    <a:pt x="258708" y="460495"/>
                    <a:pt x="276184" y="445269"/>
                    <a:pt x="297161" y="445269"/>
                  </a:cubicBezTo>
                  <a:close/>
                  <a:moveTo>
                    <a:pt x="252938" y="224911"/>
                  </a:moveTo>
                  <a:cubicBezTo>
                    <a:pt x="252938" y="217060"/>
                    <a:pt x="259326" y="210673"/>
                    <a:pt x="267176" y="210673"/>
                  </a:cubicBezTo>
                  <a:lnTo>
                    <a:pt x="277982" y="210673"/>
                  </a:lnTo>
                  <a:lnTo>
                    <a:pt x="277982" y="215353"/>
                  </a:lnTo>
                  <a:cubicBezTo>
                    <a:pt x="277982" y="223204"/>
                    <a:pt x="271595" y="229591"/>
                    <a:pt x="263744" y="229591"/>
                  </a:cubicBezTo>
                  <a:lnTo>
                    <a:pt x="252938" y="229591"/>
                  </a:lnTo>
                  <a:close/>
                  <a:moveTo>
                    <a:pt x="226538" y="229591"/>
                  </a:moveTo>
                  <a:cubicBezTo>
                    <a:pt x="218687" y="229591"/>
                    <a:pt x="212300" y="223203"/>
                    <a:pt x="212300" y="215353"/>
                  </a:cubicBezTo>
                  <a:lnTo>
                    <a:pt x="212300" y="210673"/>
                  </a:lnTo>
                  <a:lnTo>
                    <a:pt x="223106" y="210673"/>
                  </a:lnTo>
                  <a:cubicBezTo>
                    <a:pt x="230958" y="210673"/>
                    <a:pt x="237344" y="217061"/>
                    <a:pt x="237344" y="224911"/>
                  </a:cubicBezTo>
                  <a:lnTo>
                    <a:pt x="237344" y="229591"/>
                  </a:lnTo>
                  <a:close/>
                  <a:moveTo>
                    <a:pt x="220160" y="336848"/>
                  </a:moveTo>
                  <a:cubicBezTo>
                    <a:pt x="205644" y="336848"/>
                    <a:pt x="193835" y="325040"/>
                    <a:pt x="193835" y="310524"/>
                  </a:cubicBezTo>
                  <a:lnTo>
                    <a:pt x="193835" y="272442"/>
                  </a:lnTo>
                  <a:cubicBezTo>
                    <a:pt x="193835" y="270930"/>
                    <a:pt x="195065" y="269700"/>
                    <a:pt x="196576" y="269700"/>
                  </a:cubicBezTo>
                  <a:lnTo>
                    <a:pt x="293707" y="269700"/>
                  </a:lnTo>
                  <a:cubicBezTo>
                    <a:pt x="295219" y="269700"/>
                    <a:pt x="296449" y="270930"/>
                    <a:pt x="296449" y="272442"/>
                  </a:cubicBezTo>
                  <a:lnTo>
                    <a:pt x="296449" y="310524"/>
                  </a:lnTo>
                  <a:cubicBezTo>
                    <a:pt x="296449" y="325040"/>
                    <a:pt x="284639" y="336848"/>
                    <a:pt x="270124" y="336848"/>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44" name="Google Shape;1394;p33"/>
            <p:cNvSpPr/>
            <p:nvPr/>
          </p:nvSpPr>
          <p:spPr>
            <a:xfrm>
              <a:off x="9848022" y="2793350"/>
              <a:ext cx="33115" cy="34243"/>
            </a:xfrm>
            <a:custGeom>
              <a:avLst/>
              <a:gdLst/>
              <a:ahLst/>
              <a:cxnLst/>
              <a:rect l="l" t="t" r="r" b="b"/>
              <a:pathLst>
                <a:path w="33115" h="34243" extrusionOk="0">
                  <a:moveTo>
                    <a:pt x="7796" y="34244"/>
                  </a:moveTo>
                  <a:cubicBezTo>
                    <a:pt x="9874" y="34244"/>
                    <a:pt x="11946" y="33418"/>
                    <a:pt x="13482" y="31785"/>
                  </a:cubicBezTo>
                  <a:lnTo>
                    <a:pt x="31001" y="13136"/>
                  </a:lnTo>
                  <a:cubicBezTo>
                    <a:pt x="33950" y="9997"/>
                    <a:pt x="33796" y="5063"/>
                    <a:pt x="30656" y="2113"/>
                  </a:cubicBezTo>
                  <a:cubicBezTo>
                    <a:pt x="27518" y="-834"/>
                    <a:pt x="22583" y="-679"/>
                    <a:pt x="19633" y="2458"/>
                  </a:cubicBezTo>
                  <a:lnTo>
                    <a:pt x="2114" y="21108"/>
                  </a:lnTo>
                  <a:cubicBezTo>
                    <a:pt x="-834" y="24246"/>
                    <a:pt x="-680" y="29181"/>
                    <a:pt x="2459" y="32130"/>
                  </a:cubicBezTo>
                  <a:cubicBezTo>
                    <a:pt x="3964" y="33543"/>
                    <a:pt x="5882" y="34244"/>
                    <a:pt x="7796" y="34244"/>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45" name="Google Shape;1395;p33"/>
            <p:cNvSpPr/>
            <p:nvPr/>
          </p:nvSpPr>
          <p:spPr>
            <a:xfrm>
              <a:off x="9856782" y="2867806"/>
              <a:ext cx="33961" cy="15594"/>
            </a:xfrm>
            <a:custGeom>
              <a:avLst/>
              <a:gdLst/>
              <a:ahLst/>
              <a:cxnLst/>
              <a:rect l="l" t="t" r="r" b="b"/>
              <a:pathLst>
                <a:path w="33961" h="15594" extrusionOk="0">
                  <a:moveTo>
                    <a:pt x="0" y="7797"/>
                  </a:moveTo>
                  <a:cubicBezTo>
                    <a:pt x="0" y="12105"/>
                    <a:pt x="3490" y="15595"/>
                    <a:pt x="7797" y="15595"/>
                  </a:cubicBezTo>
                  <a:lnTo>
                    <a:pt x="26164" y="15595"/>
                  </a:lnTo>
                  <a:cubicBezTo>
                    <a:pt x="30471" y="15595"/>
                    <a:pt x="33961" y="12105"/>
                    <a:pt x="33961" y="7797"/>
                  </a:cubicBezTo>
                  <a:cubicBezTo>
                    <a:pt x="33961" y="3490"/>
                    <a:pt x="30471" y="0"/>
                    <a:pt x="26164" y="0"/>
                  </a:cubicBezTo>
                  <a:lnTo>
                    <a:pt x="7797" y="0"/>
                  </a:lnTo>
                  <a:cubicBezTo>
                    <a:pt x="3490" y="0"/>
                    <a:pt x="0" y="3491"/>
                    <a:pt x="0" y="7797"/>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46" name="Google Shape;1396;p33"/>
            <p:cNvSpPr/>
            <p:nvPr/>
          </p:nvSpPr>
          <p:spPr>
            <a:xfrm>
              <a:off x="9561727" y="2793349"/>
              <a:ext cx="33115" cy="34244"/>
            </a:xfrm>
            <a:custGeom>
              <a:avLst/>
              <a:gdLst/>
              <a:ahLst/>
              <a:cxnLst/>
              <a:rect l="l" t="t" r="r" b="b"/>
              <a:pathLst>
                <a:path w="33115" h="34244" extrusionOk="0">
                  <a:moveTo>
                    <a:pt x="19634" y="31785"/>
                  </a:moveTo>
                  <a:cubicBezTo>
                    <a:pt x="21169" y="33419"/>
                    <a:pt x="23241" y="34244"/>
                    <a:pt x="25319" y="34244"/>
                  </a:cubicBezTo>
                  <a:cubicBezTo>
                    <a:pt x="27233" y="34244"/>
                    <a:pt x="29152" y="33543"/>
                    <a:pt x="30656" y="32130"/>
                  </a:cubicBezTo>
                  <a:cubicBezTo>
                    <a:pt x="33796" y="29181"/>
                    <a:pt x="33950" y="24247"/>
                    <a:pt x="31001" y="21108"/>
                  </a:cubicBezTo>
                  <a:lnTo>
                    <a:pt x="13482" y="2459"/>
                  </a:lnTo>
                  <a:cubicBezTo>
                    <a:pt x="10532" y="-679"/>
                    <a:pt x="5599" y="-835"/>
                    <a:pt x="2459" y="2114"/>
                  </a:cubicBezTo>
                  <a:cubicBezTo>
                    <a:pt x="-680" y="5063"/>
                    <a:pt x="-834" y="9997"/>
                    <a:pt x="2114" y="13136"/>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47" name="Google Shape;1397;p33"/>
            <p:cNvSpPr/>
            <p:nvPr/>
          </p:nvSpPr>
          <p:spPr>
            <a:xfrm>
              <a:off x="9552122" y="2867806"/>
              <a:ext cx="33961" cy="15594"/>
            </a:xfrm>
            <a:custGeom>
              <a:avLst/>
              <a:gdLst/>
              <a:ahLst/>
              <a:cxnLst/>
              <a:rect l="l" t="t" r="r" b="b"/>
              <a:pathLst>
                <a:path w="33961" h="15594" extrusionOk="0">
                  <a:moveTo>
                    <a:pt x="7797" y="15595"/>
                  </a:moveTo>
                  <a:lnTo>
                    <a:pt x="26164" y="15595"/>
                  </a:lnTo>
                  <a:cubicBezTo>
                    <a:pt x="30471" y="15595"/>
                    <a:pt x="33961" y="12105"/>
                    <a:pt x="33961" y="7797"/>
                  </a:cubicBezTo>
                  <a:cubicBezTo>
                    <a:pt x="33961" y="3490"/>
                    <a:pt x="30471" y="0"/>
                    <a:pt x="26164" y="0"/>
                  </a:cubicBezTo>
                  <a:lnTo>
                    <a:pt x="7797" y="0"/>
                  </a:lnTo>
                  <a:cubicBezTo>
                    <a:pt x="3490" y="0"/>
                    <a:pt x="0" y="3490"/>
                    <a:pt x="0" y="7797"/>
                  </a:cubicBezTo>
                  <a:cubicBezTo>
                    <a:pt x="0" y="12105"/>
                    <a:pt x="3490" y="15595"/>
                    <a:pt x="7797" y="15595"/>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48" name="Google Shape;1398;p33"/>
            <p:cNvSpPr/>
            <p:nvPr/>
          </p:nvSpPr>
          <p:spPr>
            <a:xfrm>
              <a:off x="9810470" y="3037706"/>
              <a:ext cx="76755" cy="15594"/>
            </a:xfrm>
            <a:custGeom>
              <a:avLst/>
              <a:gdLst/>
              <a:ahLst/>
              <a:cxnLst/>
              <a:rect l="l" t="t" r="r" b="b"/>
              <a:pathLst>
                <a:path w="76755" h="15594" extrusionOk="0">
                  <a:moveTo>
                    <a:pt x="68958" y="0"/>
                  </a:moveTo>
                  <a:lnTo>
                    <a:pt x="7797" y="0"/>
                  </a:lnTo>
                  <a:cubicBezTo>
                    <a:pt x="3490" y="0"/>
                    <a:pt x="0" y="3490"/>
                    <a:pt x="0" y="7797"/>
                  </a:cubicBezTo>
                  <a:cubicBezTo>
                    <a:pt x="0" y="12105"/>
                    <a:pt x="3490" y="15595"/>
                    <a:pt x="7797" y="15595"/>
                  </a:cubicBezTo>
                  <a:lnTo>
                    <a:pt x="68958" y="15595"/>
                  </a:lnTo>
                  <a:cubicBezTo>
                    <a:pt x="73265" y="15595"/>
                    <a:pt x="76755" y="12105"/>
                    <a:pt x="76755" y="7797"/>
                  </a:cubicBezTo>
                  <a:cubicBezTo>
                    <a:pt x="76755" y="3490"/>
                    <a:pt x="73264" y="0"/>
                    <a:pt x="68958" y="0"/>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49" name="Google Shape;1399;p33"/>
            <p:cNvSpPr/>
            <p:nvPr/>
          </p:nvSpPr>
          <p:spPr>
            <a:xfrm>
              <a:off x="9810470" y="3077243"/>
              <a:ext cx="76755" cy="15594"/>
            </a:xfrm>
            <a:custGeom>
              <a:avLst/>
              <a:gdLst/>
              <a:ahLst/>
              <a:cxnLst/>
              <a:rect l="l" t="t" r="r" b="b"/>
              <a:pathLst>
                <a:path w="76755" h="15594" extrusionOk="0">
                  <a:moveTo>
                    <a:pt x="68958" y="0"/>
                  </a:moveTo>
                  <a:lnTo>
                    <a:pt x="7797" y="0"/>
                  </a:lnTo>
                  <a:cubicBezTo>
                    <a:pt x="3490" y="0"/>
                    <a:pt x="0" y="3490"/>
                    <a:pt x="0" y="7797"/>
                  </a:cubicBezTo>
                  <a:cubicBezTo>
                    <a:pt x="0" y="12105"/>
                    <a:pt x="3490" y="15595"/>
                    <a:pt x="7797" y="15595"/>
                  </a:cubicBezTo>
                  <a:lnTo>
                    <a:pt x="68958" y="15595"/>
                  </a:lnTo>
                  <a:cubicBezTo>
                    <a:pt x="73265" y="15595"/>
                    <a:pt x="76755" y="12105"/>
                    <a:pt x="76755" y="7797"/>
                  </a:cubicBezTo>
                  <a:cubicBezTo>
                    <a:pt x="76755" y="3490"/>
                    <a:pt x="73264" y="0"/>
                    <a:pt x="68958" y="0"/>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50" name="Google Shape;1400;p33"/>
            <p:cNvSpPr/>
            <p:nvPr/>
          </p:nvSpPr>
          <p:spPr>
            <a:xfrm>
              <a:off x="9797057" y="3116779"/>
              <a:ext cx="90168" cy="15594"/>
            </a:xfrm>
            <a:custGeom>
              <a:avLst/>
              <a:gdLst/>
              <a:ahLst/>
              <a:cxnLst/>
              <a:rect l="l" t="t" r="r" b="b"/>
              <a:pathLst>
                <a:path w="90168" h="15594" extrusionOk="0">
                  <a:moveTo>
                    <a:pt x="82371" y="0"/>
                  </a:moveTo>
                  <a:lnTo>
                    <a:pt x="7797" y="0"/>
                  </a:lnTo>
                  <a:cubicBezTo>
                    <a:pt x="3490" y="0"/>
                    <a:pt x="0" y="3490"/>
                    <a:pt x="0" y="7797"/>
                  </a:cubicBezTo>
                  <a:cubicBezTo>
                    <a:pt x="0" y="12105"/>
                    <a:pt x="3490" y="15595"/>
                    <a:pt x="7797" y="15595"/>
                  </a:cubicBezTo>
                  <a:lnTo>
                    <a:pt x="82371" y="15595"/>
                  </a:lnTo>
                  <a:cubicBezTo>
                    <a:pt x="86678" y="15595"/>
                    <a:pt x="90168" y="12105"/>
                    <a:pt x="90168" y="7797"/>
                  </a:cubicBezTo>
                  <a:cubicBezTo>
                    <a:pt x="90168" y="3490"/>
                    <a:pt x="86677" y="0"/>
                    <a:pt x="82371" y="0"/>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51" name="Google Shape;1401;p33"/>
            <p:cNvSpPr/>
            <p:nvPr/>
          </p:nvSpPr>
          <p:spPr>
            <a:xfrm>
              <a:off x="9763795" y="3156314"/>
              <a:ext cx="123430" cy="15594"/>
            </a:xfrm>
            <a:custGeom>
              <a:avLst/>
              <a:gdLst/>
              <a:ahLst/>
              <a:cxnLst/>
              <a:rect l="l" t="t" r="r" b="b"/>
              <a:pathLst>
                <a:path w="123430" h="15594" extrusionOk="0">
                  <a:moveTo>
                    <a:pt x="115633" y="0"/>
                  </a:moveTo>
                  <a:lnTo>
                    <a:pt x="7797" y="0"/>
                  </a:lnTo>
                  <a:cubicBezTo>
                    <a:pt x="3490" y="0"/>
                    <a:pt x="0" y="3490"/>
                    <a:pt x="0" y="7797"/>
                  </a:cubicBezTo>
                  <a:cubicBezTo>
                    <a:pt x="0" y="12105"/>
                    <a:pt x="3490" y="15595"/>
                    <a:pt x="7797" y="15595"/>
                  </a:cubicBezTo>
                  <a:lnTo>
                    <a:pt x="115633" y="15595"/>
                  </a:lnTo>
                  <a:cubicBezTo>
                    <a:pt x="119941" y="15595"/>
                    <a:pt x="123431" y="12105"/>
                    <a:pt x="123431" y="7797"/>
                  </a:cubicBezTo>
                  <a:cubicBezTo>
                    <a:pt x="123431" y="3490"/>
                    <a:pt x="119940" y="0"/>
                    <a:pt x="115633" y="0"/>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52" name="Google Shape;1402;p33"/>
            <p:cNvSpPr/>
            <p:nvPr/>
          </p:nvSpPr>
          <p:spPr>
            <a:xfrm>
              <a:off x="9557743" y="3037706"/>
              <a:ext cx="76755" cy="15594"/>
            </a:xfrm>
            <a:custGeom>
              <a:avLst/>
              <a:gdLst/>
              <a:ahLst/>
              <a:cxnLst/>
              <a:rect l="l" t="t" r="r" b="b"/>
              <a:pathLst>
                <a:path w="76755" h="15594" extrusionOk="0">
                  <a:moveTo>
                    <a:pt x="68958" y="0"/>
                  </a:moveTo>
                  <a:lnTo>
                    <a:pt x="7797" y="0"/>
                  </a:lnTo>
                  <a:cubicBezTo>
                    <a:pt x="3490" y="0"/>
                    <a:pt x="0" y="3490"/>
                    <a:pt x="0" y="7797"/>
                  </a:cubicBezTo>
                  <a:cubicBezTo>
                    <a:pt x="0" y="12105"/>
                    <a:pt x="3490" y="15595"/>
                    <a:pt x="7797" y="15595"/>
                  </a:cubicBezTo>
                  <a:lnTo>
                    <a:pt x="68958" y="15595"/>
                  </a:lnTo>
                  <a:cubicBezTo>
                    <a:pt x="73265" y="15595"/>
                    <a:pt x="76755" y="12105"/>
                    <a:pt x="76755" y="7797"/>
                  </a:cubicBezTo>
                  <a:cubicBezTo>
                    <a:pt x="76755" y="3490"/>
                    <a:pt x="73265" y="0"/>
                    <a:pt x="68958" y="0"/>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53" name="Google Shape;1403;p33"/>
            <p:cNvSpPr/>
            <p:nvPr/>
          </p:nvSpPr>
          <p:spPr>
            <a:xfrm>
              <a:off x="9557743" y="3077243"/>
              <a:ext cx="76755" cy="15594"/>
            </a:xfrm>
            <a:custGeom>
              <a:avLst/>
              <a:gdLst/>
              <a:ahLst/>
              <a:cxnLst/>
              <a:rect l="l" t="t" r="r" b="b"/>
              <a:pathLst>
                <a:path w="76755" h="15594" extrusionOk="0">
                  <a:moveTo>
                    <a:pt x="7797" y="15595"/>
                  </a:moveTo>
                  <a:lnTo>
                    <a:pt x="68958" y="15595"/>
                  </a:lnTo>
                  <a:cubicBezTo>
                    <a:pt x="73265" y="15595"/>
                    <a:pt x="76755" y="12105"/>
                    <a:pt x="76755" y="7797"/>
                  </a:cubicBezTo>
                  <a:cubicBezTo>
                    <a:pt x="76755" y="3490"/>
                    <a:pt x="73265" y="0"/>
                    <a:pt x="68958" y="0"/>
                  </a:cubicBezTo>
                  <a:lnTo>
                    <a:pt x="7797" y="0"/>
                  </a:lnTo>
                  <a:cubicBezTo>
                    <a:pt x="3490" y="0"/>
                    <a:pt x="0" y="3490"/>
                    <a:pt x="0" y="7797"/>
                  </a:cubicBezTo>
                  <a:cubicBezTo>
                    <a:pt x="0" y="12105"/>
                    <a:pt x="3490" y="15595"/>
                    <a:pt x="7797" y="15595"/>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54" name="Google Shape;1404;p33"/>
            <p:cNvSpPr/>
            <p:nvPr/>
          </p:nvSpPr>
          <p:spPr>
            <a:xfrm>
              <a:off x="9557742" y="3116779"/>
              <a:ext cx="90168" cy="15594"/>
            </a:xfrm>
            <a:custGeom>
              <a:avLst/>
              <a:gdLst/>
              <a:ahLst/>
              <a:cxnLst/>
              <a:rect l="l" t="t" r="r" b="b"/>
              <a:pathLst>
                <a:path w="90168" h="15594" extrusionOk="0">
                  <a:moveTo>
                    <a:pt x="82371" y="0"/>
                  </a:moveTo>
                  <a:lnTo>
                    <a:pt x="7797" y="0"/>
                  </a:lnTo>
                  <a:cubicBezTo>
                    <a:pt x="3490" y="0"/>
                    <a:pt x="0" y="3490"/>
                    <a:pt x="0" y="7797"/>
                  </a:cubicBezTo>
                  <a:cubicBezTo>
                    <a:pt x="0" y="12105"/>
                    <a:pt x="3490" y="15595"/>
                    <a:pt x="7797" y="15595"/>
                  </a:cubicBezTo>
                  <a:lnTo>
                    <a:pt x="82371" y="15595"/>
                  </a:lnTo>
                  <a:cubicBezTo>
                    <a:pt x="86678" y="15595"/>
                    <a:pt x="90168" y="12105"/>
                    <a:pt x="90168" y="7797"/>
                  </a:cubicBezTo>
                  <a:cubicBezTo>
                    <a:pt x="90168" y="3490"/>
                    <a:pt x="86678" y="0"/>
                    <a:pt x="82371" y="0"/>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55" name="Google Shape;1405;p33"/>
            <p:cNvSpPr/>
            <p:nvPr/>
          </p:nvSpPr>
          <p:spPr>
            <a:xfrm>
              <a:off x="9557743" y="3156314"/>
              <a:ext cx="123430" cy="15594"/>
            </a:xfrm>
            <a:custGeom>
              <a:avLst/>
              <a:gdLst/>
              <a:ahLst/>
              <a:cxnLst/>
              <a:rect l="l" t="t" r="r" b="b"/>
              <a:pathLst>
                <a:path w="123430" h="15594" extrusionOk="0">
                  <a:moveTo>
                    <a:pt x="0" y="7797"/>
                  </a:moveTo>
                  <a:cubicBezTo>
                    <a:pt x="0" y="12105"/>
                    <a:pt x="3490" y="15595"/>
                    <a:pt x="7797" y="15595"/>
                  </a:cubicBezTo>
                  <a:lnTo>
                    <a:pt x="115633" y="15595"/>
                  </a:lnTo>
                  <a:cubicBezTo>
                    <a:pt x="119941" y="15595"/>
                    <a:pt x="123431" y="12105"/>
                    <a:pt x="123431" y="7797"/>
                  </a:cubicBezTo>
                  <a:cubicBezTo>
                    <a:pt x="123431" y="3490"/>
                    <a:pt x="119941" y="0"/>
                    <a:pt x="115633" y="0"/>
                  </a:cubicBezTo>
                  <a:lnTo>
                    <a:pt x="7797" y="0"/>
                  </a:lnTo>
                  <a:cubicBezTo>
                    <a:pt x="3490" y="0"/>
                    <a:pt x="0" y="3491"/>
                    <a:pt x="0" y="7797"/>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grpSp>
      <p:sp>
        <p:nvSpPr>
          <p:cNvPr id="56" name="Google Shape;1418;p33"/>
          <p:cNvSpPr txBox="1"/>
          <p:nvPr/>
        </p:nvSpPr>
        <p:spPr>
          <a:xfrm>
            <a:off x="744776" y="4427907"/>
            <a:ext cx="1930196" cy="1262000"/>
          </a:xfrm>
          <a:prstGeom prst="rect">
            <a:avLst/>
          </a:prstGeom>
          <a:noFill/>
          <a:ln>
            <a:noFill/>
          </a:ln>
        </p:spPr>
        <p:txBody>
          <a:bodyPr spcFirstLastPara="1" wrap="square" lIns="121900" tIns="121900" rIns="121900" bIns="121900" anchor="t" anchorCtr="0">
            <a:noAutofit/>
          </a:bodyPr>
          <a:lstStyle/>
          <a:p>
            <a:pPr algn="ctr"/>
            <a:r>
              <a:rPr lang="en" sz="1500" dirty="0">
                <a:solidFill>
                  <a:schemeClr val="dk1"/>
                </a:solidFill>
                <a:latin typeface="Montserrat Medium"/>
                <a:ea typeface="Montserrat Medium"/>
                <a:cs typeface="Montserrat Medium"/>
                <a:sym typeface="Montserrat Medium"/>
              </a:rPr>
              <a:t>Implementation P</a:t>
            </a:r>
            <a:r>
              <a:rPr lang="en-US" sz="1500" dirty="0">
                <a:solidFill>
                  <a:schemeClr val="dk1"/>
                </a:solidFill>
                <a:latin typeface="Montserrat Medium"/>
                <a:ea typeface="Montserrat Medium"/>
                <a:cs typeface="Montserrat Medium"/>
                <a:sym typeface="Montserrat Medium"/>
              </a:rPr>
              <a:t>l</a:t>
            </a:r>
            <a:r>
              <a:rPr lang="en" sz="1500" dirty="0">
                <a:solidFill>
                  <a:schemeClr val="dk1"/>
                </a:solidFill>
                <a:latin typeface="Montserrat Medium"/>
                <a:ea typeface="Montserrat Medium"/>
                <a:cs typeface="Montserrat Medium"/>
                <a:sym typeface="Montserrat Medium"/>
              </a:rPr>
              <a:t>an Development </a:t>
            </a:r>
            <a:endParaRPr sz="1500" dirty="0">
              <a:solidFill>
                <a:schemeClr val="dk1"/>
              </a:solidFill>
              <a:latin typeface="Montserrat Medium"/>
              <a:ea typeface="Montserrat Medium"/>
              <a:cs typeface="Montserrat Medium"/>
              <a:sym typeface="Montserrat Medium"/>
            </a:endParaRPr>
          </a:p>
        </p:txBody>
      </p:sp>
      <p:sp>
        <p:nvSpPr>
          <p:cNvPr id="57" name="Google Shape;1419;p33"/>
          <p:cNvSpPr txBox="1"/>
          <p:nvPr/>
        </p:nvSpPr>
        <p:spPr>
          <a:xfrm>
            <a:off x="1083131" y="4092559"/>
            <a:ext cx="1522400" cy="415600"/>
          </a:xfrm>
          <a:prstGeom prst="rect">
            <a:avLst/>
          </a:prstGeom>
          <a:noFill/>
          <a:ln>
            <a:noFill/>
          </a:ln>
        </p:spPr>
        <p:txBody>
          <a:bodyPr spcFirstLastPara="1" wrap="square" lIns="121900" tIns="121900" rIns="121900" bIns="121900" anchor="b" anchorCtr="0">
            <a:noAutofit/>
          </a:bodyPr>
          <a:lstStyle/>
          <a:p>
            <a:pPr algn="ctr"/>
            <a:r>
              <a:rPr lang="en" sz="2130" b="1" dirty="0">
                <a:solidFill>
                  <a:srgbClr val="5EB3E4"/>
                </a:solidFill>
                <a:latin typeface="Montserrat SemiBold"/>
                <a:ea typeface="Montserrat SemiBold"/>
                <a:cs typeface="Montserrat SemiBold"/>
                <a:sym typeface="Montserrat SemiBold"/>
              </a:rPr>
              <a:t>Current</a:t>
            </a:r>
            <a:endParaRPr sz="2130" b="1" dirty="0">
              <a:solidFill>
                <a:srgbClr val="5EB3E4"/>
              </a:solidFill>
              <a:latin typeface="Montserrat SemiBold"/>
              <a:ea typeface="Montserrat SemiBold"/>
              <a:cs typeface="Montserrat SemiBold"/>
              <a:sym typeface="Montserrat SemiBold"/>
            </a:endParaRPr>
          </a:p>
        </p:txBody>
      </p:sp>
      <p:sp>
        <p:nvSpPr>
          <p:cNvPr id="58" name="Google Shape;1420;p33"/>
          <p:cNvSpPr txBox="1"/>
          <p:nvPr/>
        </p:nvSpPr>
        <p:spPr>
          <a:xfrm>
            <a:off x="4365431" y="4427907"/>
            <a:ext cx="1522400" cy="1262000"/>
          </a:xfrm>
          <a:prstGeom prst="rect">
            <a:avLst/>
          </a:prstGeom>
          <a:noFill/>
          <a:ln>
            <a:noFill/>
          </a:ln>
        </p:spPr>
        <p:txBody>
          <a:bodyPr spcFirstLastPara="1" wrap="square" lIns="121900" tIns="121900" rIns="121900" bIns="121900" anchor="t" anchorCtr="0">
            <a:noAutofit/>
          </a:bodyPr>
          <a:lstStyle/>
          <a:p>
            <a:pPr algn="ctr"/>
            <a:r>
              <a:rPr lang="en-US" sz="1600" dirty="0">
                <a:solidFill>
                  <a:schemeClr val="dk1"/>
                </a:solidFill>
                <a:latin typeface="Montserrat Medium"/>
                <a:ea typeface="Montserrat Medium"/>
                <a:cs typeface="Montserrat Medium"/>
                <a:sym typeface="Montserrat Medium"/>
              </a:rPr>
              <a:t>Monitoring Protocol Due to CMS</a:t>
            </a:r>
            <a:endParaRPr sz="1600" dirty="0">
              <a:solidFill>
                <a:schemeClr val="dk1"/>
              </a:solidFill>
              <a:latin typeface="Montserrat Medium"/>
              <a:ea typeface="Montserrat Medium"/>
              <a:cs typeface="Montserrat Medium"/>
              <a:sym typeface="Montserrat Medium"/>
            </a:endParaRPr>
          </a:p>
        </p:txBody>
      </p:sp>
      <p:sp>
        <p:nvSpPr>
          <p:cNvPr id="59" name="Google Shape;1421;p33"/>
          <p:cNvSpPr txBox="1"/>
          <p:nvPr/>
        </p:nvSpPr>
        <p:spPr>
          <a:xfrm>
            <a:off x="4038518" y="4092559"/>
            <a:ext cx="2054102" cy="415600"/>
          </a:xfrm>
          <a:prstGeom prst="rect">
            <a:avLst/>
          </a:prstGeom>
          <a:noFill/>
          <a:ln>
            <a:noFill/>
          </a:ln>
        </p:spPr>
        <p:txBody>
          <a:bodyPr spcFirstLastPara="1" wrap="square" lIns="121900" tIns="121900" rIns="121900" bIns="121900" anchor="b" anchorCtr="0">
            <a:noAutofit/>
          </a:bodyPr>
          <a:lstStyle/>
          <a:p>
            <a:pPr algn="ctr"/>
            <a:r>
              <a:rPr lang="en" sz="2133" b="1" dirty="0">
                <a:solidFill>
                  <a:srgbClr val="A5A5A5"/>
                </a:solidFill>
                <a:latin typeface="Montserrat SemiBold"/>
                <a:ea typeface="Montserrat SemiBold"/>
                <a:cs typeface="Montserrat SemiBold"/>
                <a:sym typeface="Montserrat SemiBold"/>
              </a:rPr>
              <a:t>Nov. 29, 2024</a:t>
            </a:r>
            <a:endParaRPr sz="2133" b="1" dirty="0">
              <a:solidFill>
                <a:srgbClr val="A5A5A5"/>
              </a:solidFill>
              <a:latin typeface="Montserrat SemiBold"/>
              <a:ea typeface="Montserrat SemiBold"/>
              <a:cs typeface="Montserrat SemiBold"/>
              <a:sym typeface="Montserrat SemiBold"/>
            </a:endParaRPr>
          </a:p>
        </p:txBody>
      </p:sp>
      <p:sp>
        <p:nvSpPr>
          <p:cNvPr id="60" name="Google Shape;1422;p33"/>
          <p:cNvSpPr txBox="1"/>
          <p:nvPr/>
        </p:nvSpPr>
        <p:spPr>
          <a:xfrm>
            <a:off x="7647731" y="4427907"/>
            <a:ext cx="1522400" cy="1262000"/>
          </a:xfrm>
          <a:prstGeom prst="rect">
            <a:avLst/>
          </a:prstGeom>
          <a:noFill/>
          <a:ln>
            <a:noFill/>
          </a:ln>
        </p:spPr>
        <p:txBody>
          <a:bodyPr spcFirstLastPara="1" wrap="square" lIns="121900" tIns="121900" rIns="121900" bIns="121900" anchor="t" anchorCtr="0">
            <a:noAutofit/>
          </a:bodyPr>
          <a:lstStyle/>
          <a:p>
            <a:pPr algn="ctr"/>
            <a:r>
              <a:rPr lang="en" sz="1600" dirty="0">
                <a:solidFill>
                  <a:schemeClr val="dk1"/>
                </a:solidFill>
                <a:latin typeface="Montserrat Medium"/>
                <a:ea typeface="Montserrat Medium"/>
                <a:cs typeface="Montserrat Medium"/>
                <a:sym typeface="Montserrat Medium"/>
              </a:rPr>
              <a:t>Evaluation Design Due to CMS</a:t>
            </a:r>
            <a:endParaRPr sz="1600" dirty="0">
              <a:solidFill>
                <a:schemeClr val="dk1"/>
              </a:solidFill>
              <a:latin typeface="Montserrat Medium"/>
              <a:ea typeface="Montserrat Medium"/>
              <a:cs typeface="Montserrat Medium"/>
              <a:sym typeface="Montserrat Medium"/>
            </a:endParaRPr>
          </a:p>
        </p:txBody>
      </p:sp>
      <p:sp>
        <p:nvSpPr>
          <p:cNvPr id="61" name="Google Shape;1423;p33"/>
          <p:cNvSpPr txBox="1"/>
          <p:nvPr/>
        </p:nvSpPr>
        <p:spPr>
          <a:xfrm>
            <a:off x="7276256" y="4092559"/>
            <a:ext cx="2250689" cy="415600"/>
          </a:xfrm>
          <a:prstGeom prst="rect">
            <a:avLst/>
          </a:prstGeom>
          <a:noFill/>
          <a:ln>
            <a:noFill/>
          </a:ln>
        </p:spPr>
        <p:txBody>
          <a:bodyPr spcFirstLastPara="1" wrap="square" lIns="121900" tIns="121900" rIns="121900" bIns="121900" anchor="b" anchorCtr="0">
            <a:noAutofit/>
          </a:bodyPr>
          <a:lstStyle/>
          <a:p>
            <a:pPr algn="ctr"/>
            <a:r>
              <a:rPr lang="en" sz="2133" b="1" dirty="0">
                <a:solidFill>
                  <a:srgbClr val="01203D"/>
                </a:solidFill>
                <a:latin typeface="Montserrat SemiBold"/>
                <a:ea typeface="Montserrat SemiBold"/>
                <a:cs typeface="Montserrat SemiBold"/>
                <a:sym typeface="Montserrat SemiBold"/>
              </a:rPr>
              <a:t>Dec. 29, 2024</a:t>
            </a:r>
            <a:endParaRPr sz="2133" b="1" dirty="0">
              <a:solidFill>
                <a:srgbClr val="01203D"/>
              </a:solidFill>
              <a:latin typeface="Montserrat SemiBold"/>
              <a:ea typeface="Montserrat SemiBold"/>
              <a:cs typeface="Montserrat SemiBold"/>
              <a:sym typeface="Montserrat SemiBold"/>
            </a:endParaRPr>
          </a:p>
        </p:txBody>
      </p:sp>
      <p:sp>
        <p:nvSpPr>
          <p:cNvPr id="62" name="Google Shape;1424;p33"/>
          <p:cNvSpPr txBox="1"/>
          <p:nvPr/>
        </p:nvSpPr>
        <p:spPr>
          <a:xfrm>
            <a:off x="2308431" y="1889906"/>
            <a:ext cx="1938249" cy="1466875"/>
          </a:xfrm>
          <a:prstGeom prst="rect">
            <a:avLst/>
          </a:prstGeom>
          <a:noFill/>
          <a:ln>
            <a:noFill/>
          </a:ln>
        </p:spPr>
        <p:txBody>
          <a:bodyPr spcFirstLastPara="1" wrap="square" lIns="121900" tIns="121900" rIns="121900" bIns="121900" anchor="t" anchorCtr="0">
            <a:noAutofit/>
          </a:bodyPr>
          <a:lstStyle/>
          <a:p>
            <a:pPr algn="ctr"/>
            <a:r>
              <a:rPr lang="en" sz="1600" dirty="0">
                <a:solidFill>
                  <a:schemeClr val="dk1"/>
                </a:solidFill>
                <a:latin typeface="Montserrat Medium"/>
                <a:ea typeface="Montserrat Medium"/>
                <a:cs typeface="Montserrat Medium"/>
                <a:sym typeface="Montserrat Medium"/>
              </a:rPr>
              <a:t>Implementation P</a:t>
            </a:r>
            <a:r>
              <a:rPr lang="en-US" sz="1600" dirty="0">
                <a:solidFill>
                  <a:schemeClr val="dk1"/>
                </a:solidFill>
                <a:latin typeface="Montserrat Medium"/>
                <a:ea typeface="Montserrat Medium"/>
                <a:cs typeface="Montserrat Medium"/>
                <a:sym typeface="Montserrat Medium"/>
              </a:rPr>
              <a:t>l</a:t>
            </a:r>
            <a:r>
              <a:rPr lang="en" sz="1600" dirty="0">
                <a:solidFill>
                  <a:schemeClr val="dk1"/>
                </a:solidFill>
                <a:latin typeface="Montserrat Medium"/>
                <a:ea typeface="Montserrat Medium"/>
                <a:cs typeface="Montserrat Medium"/>
                <a:sym typeface="Montserrat Medium"/>
              </a:rPr>
              <a:t>an Due to CMS</a:t>
            </a:r>
            <a:endParaRPr sz="1600" dirty="0">
              <a:solidFill>
                <a:schemeClr val="dk1"/>
              </a:solidFill>
              <a:latin typeface="Montserrat Medium"/>
              <a:ea typeface="Montserrat Medium"/>
              <a:cs typeface="Montserrat Medium"/>
              <a:sym typeface="Montserrat Medium"/>
            </a:endParaRPr>
          </a:p>
        </p:txBody>
      </p:sp>
      <p:sp>
        <p:nvSpPr>
          <p:cNvPr id="63" name="Google Shape;1425;p33"/>
          <p:cNvSpPr txBox="1"/>
          <p:nvPr/>
        </p:nvSpPr>
        <p:spPr>
          <a:xfrm>
            <a:off x="2239917" y="1533892"/>
            <a:ext cx="2361083" cy="415600"/>
          </a:xfrm>
          <a:prstGeom prst="rect">
            <a:avLst/>
          </a:prstGeom>
          <a:noFill/>
          <a:ln>
            <a:noFill/>
          </a:ln>
        </p:spPr>
        <p:txBody>
          <a:bodyPr spcFirstLastPara="1" wrap="square" lIns="121900" tIns="121900" rIns="121900" bIns="121900" anchor="b" anchorCtr="0">
            <a:noAutofit/>
          </a:bodyPr>
          <a:lstStyle/>
          <a:p>
            <a:pPr algn="ctr"/>
            <a:r>
              <a:rPr lang="en" sz="2133" b="1" dirty="0">
                <a:solidFill>
                  <a:srgbClr val="BDBB31"/>
                </a:solidFill>
                <a:latin typeface="Montserrat SemiBold"/>
                <a:ea typeface="Montserrat SemiBold"/>
                <a:cs typeface="Montserrat SemiBold"/>
                <a:sym typeface="Montserrat SemiBold"/>
              </a:rPr>
              <a:t>Oct. 30, 2024</a:t>
            </a:r>
            <a:endParaRPr sz="2133" b="1" dirty="0">
              <a:solidFill>
                <a:srgbClr val="BDBB31"/>
              </a:solidFill>
              <a:latin typeface="Montserrat SemiBold"/>
              <a:ea typeface="Montserrat SemiBold"/>
              <a:cs typeface="Montserrat SemiBold"/>
              <a:sym typeface="Montserrat SemiBold"/>
            </a:endParaRPr>
          </a:p>
        </p:txBody>
      </p:sp>
      <p:sp>
        <p:nvSpPr>
          <p:cNvPr id="64" name="Google Shape;1426;p33"/>
          <p:cNvSpPr txBox="1"/>
          <p:nvPr/>
        </p:nvSpPr>
        <p:spPr>
          <a:xfrm>
            <a:off x="5807067" y="1889907"/>
            <a:ext cx="1721913" cy="1262000"/>
          </a:xfrm>
          <a:prstGeom prst="rect">
            <a:avLst/>
          </a:prstGeom>
          <a:noFill/>
          <a:ln>
            <a:noFill/>
          </a:ln>
        </p:spPr>
        <p:txBody>
          <a:bodyPr spcFirstLastPara="1" wrap="square" lIns="121900" tIns="121900" rIns="121900" bIns="121900" anchor="t" anchorCtr="0">
            <a:noAutofit/>
          </a:bodyPr>
          <a:lstStyle/>
          <a:p>
            <a:pPr algn="ctr"/>
            <a:r>
              <a:rPr lang="en" sz="1600" dirty="0">
                <a:solidFill>
                  <a:schemeClr val="dk1"/>
                </a:solidFill>
                <a:latin typeface="Montserrat Medium"/>
                <a:ea typeface="Montserrat Medium"/>
                <a:cs typeface="Montserrat Medium"/>
                <a:sym typeface="Montserrat Medium"/>
              </a:rPr>
              <a:t>Reinvestment Plan Due to CMS</a:t>
            </a:r>
            <a:endParaRPr sz="1600" dirty="0">
              <a:solidFill>
                <a:schemeClr val="dk1"/>
              </a:solidFill>
              <a:latin typeface="Montserrat Medium"/>
              <a:ea typeface="Montserrat Medium"/>
              <a:cs typeface="Montserrat Medium"/>
              <a:sym typeface="Montserrat Medium"/>
            </a:endParaRPr>
          </a:p>
        </p:txBody>
      </p:sp>
      <p:sp>
        <p:nvSpPr>
          <p:cNvPr id="65" name="Google Shape;1427;p33"/>
          <p:cNvSpPr txBox="1"/>
          <p:nvPr/>
        </p:nvSpPr>
        <p:spPr>
          <a:xfrm>
            <a:off x="5402901" y="1535284"/>
            <a:ext cx="2712868" cy="415600"/>
          </a:xfrm>
          <a:prstGeom prst="rect">
            <a:avLst/>
          </a:prstGeom>
          <a:noFill/>
          <a:ln>
            <a:noFill/>
          </a:ln>
        </p:spPr>
        <p:txBody>
          <a:bodyPr spcFirstLastPara="1" wrap="square" lIns="121900" tIns="121900" rIns="121900" bIns="121900" anchor="b" anchorCtr="0">
            <a:noAutofit/>
          </a:bodyPr>
          <a:lstStyle/>
          <a:p>
            <a:pPr algn="ctr"/>
            <a:r>
              <a:rPr lang="en" sz="2133" b="1" dirty="0">
                <a:solidFill>
                  <a:srgbClr val="FFC000"/>
                </a:solidFill>
                <a:latin typeface="Montserrat SemiBold"/>
                <a:ea typeface="Montserrat SemiBold"/>
                <a:cs typeface="Montserrat SemiBold"/>
                <a:sym typeface="Montserrat SemiBold"/>
              </a:rPr>
              <a:t>Dec. 29, 2024</a:t>
            </a:r>
            <a:endParaRPr sz="2133" b="1" dirty="0">
              <a:solidFill>
                <a:srgbClr val="FFC000"/>
              </a:solidFill>
              <a:latin typeface="Montserrat SemiBold"/>
              <a:ea typeface="Montserrat SemiBold"/>
              <a:cs typeface="Montserrat SemiBold"/>
              <a:sym typeface="Montserrat SemiBold"/>
            </a:endParaRPr>
          </a:p>
        </p:txBody>
      </p:sp>
      <p:sp>
        <p:nvSpPr>
          <p:cNvPr id="66" name="Google Shape;1428;p33"/>
          <p:cNvSpPr/>
          <p:nvPr/>
        </p:nvSpPr>
        <p:spPr>
          <a:xfrm rot="10800000" flipH="1">
            <a:off x="7629118" y="3509167"/>
            <a:ext cx="1559220" cy="317464"/>
          </a:xfrm>
          <a:custGeom>
            <a:avLst/>
            <a:gdLst/>
            <a:ahLst/>
            <a:cxnLst/>
            <a:rect l="l" t="t" r="r" b="b"/>
            <a:pathLst>
              <a:path w="1351925" h="275258" extrusionOk="0">
                <a:moveTo>
                  <a:pt x="767729" y="131984"/>
                </a:moveTo>
                <a:lnTo>
                  <a:pt x="698312" y="12096"/>
                </a:lnTo>
                <a:cubicBezTo>
                  <a:pt x="691421" y="407"/>
                  <a:pt x="676358" y="-3483"/>
                  <a:pt x="664669" y="3408"/>
                </a:cubicBezTo>
                <a:cubicBezTo>
                  <a:pt x="661084" y="5522"/>
                  <a:pt x="658095" y="8511"/>
                  <a:pt x="655981" y="12096"/>
                </a:cubicBezTo>
                <a:lnTo>
                  <a:pt x="586565" y="132280"/>
                </a:lnTo>
                <a:lnTo>
                  <a:pt x="0" y="132280"/>
                </a:lnTo>
                <a:lnTo>
                  <a:pt x="0" y="275258"/>
                </a:lnTo>
                <a:lnTo>
                  <a:pt x="1351926" y="275258"/>
                </a:lnTo>
                <a:lnTo>
                  <a:pt x="1351926" y="132280"/>
                </a:lnTo>
                <a:close/>
              </a:path>
            </a:pathLst>
          </a:custGeom>
          <a:solidFill>
            <a:srgbClr val="01203D"/>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67" name="Google Shape;1429;p33"/>
          <p:cNvSpPr txBox="1"/>
          <p:nvPr/>
        </p:nvSpPr>
        <p:spPr>
          <a:xfrm>
            <a:off x="9035445" y="1788076"/>
            <a:ext cx="1958240" cy="1262001"/>
          </a:xfrm>
          <a:prstGeom prst="rect">
            <a:avLst/>
          </a:prstGeom>
          <a:noFill/>
          <a:ln>
            <a:noFill/>
          </a:ln>
        </p:spPr>
        <p:txBody>
          <a:bodyPr spcFirstLastPara="1" wrap="square" lIns="121900" tIns="121900" rIns="121900" bIns="121900" anchor="t" anchorCtr="0">
            <a:noAutofit/>
          </a:bodyPr>
          <a:lstStyle/>
          <a:p>
            <a:pPr algn="ctr"/>
            <a:r>
              <a:rPr lang="en" sz="1600" dirty="0">
                <a:solidFill>
                  <a:schemeClr val="dk1"/>
                </a:solidFill>
                <a:latin typeface="Montserrat Medium"/>
                <a:ea typeface="Montserrat Medium"/>
                <a:cs typeface="Montserrat Medium"/>
                <a:sym typeface="Montserrat Medium"/>
              </a:rPr>
              <a:t>Implementation upon CMS approval</a:t>
            </a:r>
            <a:endParaRPr sz="1600" dirty="0">
              <a:solidFill>
                <a:schemeClr val="dk1"/>
              </a:solidFill>
              <a:latin typeface="Montserrat Medium"/>
              <a:ea typeface="Montserrat Medium"/>
              <a:cs typeface="Montserrat Medium"/>
              <a:sym typeface="Montserrat Medium"/>
            </a:endParaRPr>
          </a:p>
        </p:txBody>
      </p:sp>
      <p:sp>
        <p:nvSpPr>
          <p:cNvPr id="68" name="Google Shape;1430;p33"/>
          <p:cNvSpPr txBox="1"/>
          <p:nvPr/>
        </p:nvSpPr>
        <p:spPr>
          <a:xfrm>
            <a:off x="9006376" y="1533892"/>
            <a:ext cx="2087407" cy="415600"/>
          </a:xfrm>
          <a:prstGeom prst="rect">
            <a:avLst/>
          </a:prstGeom>
          <a:noFill/>
          <a:ln>
            <a:noFill/>
          </a:ln>
        </p:spPr>
        <p:txBody>
          <a:bodyPr spcFirstLastPara="1" wrap="square" lIns="121900" tIns="121900" rIns="121900" bIns="121900" anchor="b" anchorCtr="0">
            <a:noAutofit/>
          </a:bodyPr>
          <a:lstStyle/>
          <a:p>
            <a:pPr algn="ctr"/>
            <a:r>
              <a:rPr lang="en" sz="2133" b="1" dirty="0">
                <a:solidFill>
                  <a:srgbClr val="ADC084"/>
                </a:solidFill>
                <a:latin typeface="Montserrat SemiBold"/>
                <a:ea typeface="Montserrat SemiBold"/>
                <a:cs typeface="Montserrat SemiBold"/>
                <a:sym typeface="Montserrat SemiBold"/>
              </a:rPr>
              <a:t>Summer-Fall 2025*</a:t>
            </a:r>
            <a:endParaRPr sz="2133" b="1" dirty="0">
              <a:solidFill>
                <a:srgbClr val="ADC084"/>
              </a:solidFill>
              <a:latin typeface="Montserrat SemiBold"/>
              <a:ea typeface="Montserrat SemiBold"/>
              <a:cs typeface="Montserrat SemiBold"/>
              <a:sym typeface="Montserrat SemiBold"/>
            </a:endParaRPr>
          </a:p>
        </p:txBody>
      </p:sp>
      <p:grpSp>
        <p:nvGrpSpPr>
          <p:cNvPr id="69" name="Google Shape;1431;p33"/>
          <p:cNvGrpSpPr/>
          <p:nvPr/>
        </p:nvGrpSpPr>
        <p:grpSpPr>
          <a:xfrm>
            <a:off x="9755921" y="4467124"/>
            <a:ext cx="595699" cy="596371"/>
            <a:chOff x="5851815" y="4629698"/>
            <a:chExt cx="532001" cy="532601"/>
          </a:xfrm>
        </p:grpSpPr>
        <p:sp>
          <p:nvSpPr>
            <p:cNvPr id="70" name="Google Shape;1432;p33"/>
            <p:cNvSpPr/>
            <p:nvPr/>
          </p:nvSpPr>
          <p:spPr>
            <a:xfrm>
              <a:off x="5851815" y="4811275"/>
              <a:ext cx="530875" cy="181402"/>
            </a:xfrm>
            <a:custGeom>
              <a:avLst/>
              <a:gdLst/>
              <a:ahLst/>
              <a:cxnLst/>
              <a:rect l="l" t="t" r="r" b="b"/>
              <a:pathLst>
                <a:path w="530875" h="181402" extrusionOk="0">
                  <a:moveTo>
                    <a:pt x="4486" y="14857"/>
                  </a:moveTo>
                  <a:lnTo>
                    <a:pt x="146106" y="81331"/>
                  </a:lnTo>
                  <a:cubicBezTo>
                    <a:pt x="147530" y="82000"/>
                    <a:pt x="149123" y="82220"/>
                    <a:pt x="150676" y="81969"/>
                  </a:cubicBezTo>
                  <a:lnTo>
                    <a:pt x="202371" y="73526"/>
                  </a:lnTo>
                  <a:cubicBezTo>
                    <a:pt x="231914" y="68703"/>
                    <a:pt x="262107" y="78534"/>
                    <a:pt x="283143" y="99828"/>
                  </a:cubicBezTo>
                  <a:lnTo>
                    <a:pt x="326406" y="143623"/>
                  </a:lnTo>
                  <a:cubicBezTo>
                    <a:pt x="329057" y="146307"/>
                    <a:pt x="330386" y="149858"/>
                    <a:pt x="330146" y="153623"/>
                  </a:cubicBezTo>
                  <a:cubicBezTo>
                    <a:pt x="329907" y="157387"/>
                    <a:pt x="328142" y="160742"/>
                    <a:pt x="325173" y="163070"/>
                  </a:cubicBezTo>
                  <a:cubicBezTo>
                    <a:pt x="320663" y="166605"/>
                    <a:pt x="314248" y="166761"/>
                    <a:pt x="309574" y="163448"/>
                  </a:cubicBezTo>
                  <a:lnTo>
                    <a:pt x="267392" y="133564"/>
                  </a:lnTo>
                  <a:cubicBezTo>
                    <a:pt x="261406" y="129322"/>
                    <a:pt x="253432" y="129804"/>
                    <a:pt x="247999" y="134733"/>
                  </a:cubicBezTo>
                  <a:lnTo>
                    <a:pt x="217174" y="162705"/>
                  </a:lnTo>
                  <a:cubicBezTo>
                    <a:pt x="213985" y="165599"/>
                    <a:pt x="213745" y="170531"/>
                    <a:pt x="216639" y="173719"/>
                  </a:cubicBezTo>
                  <a:cubicBezTo>
                    <a:pt x="219533" y="176908"/>
                    <a:pt x="224463" y="177148"/>
                    <a:pt x="227653" y="174254"/>
                  </a:cubicBezTo>
                  <a:lnTo>
                    <a:pt x="258376" y="146288"/>
                  </a:lnTo>
                  <a:lnTo>
                    <a:pt x="300558" y="176173"/>
                  </a:lnTo>
                  <a:cubicBezTo>
                    <a:pt x="305489" y="179666"/>
                    <a:pt x="311301" y="181402"/>
                    <a:pt x="317106" y="181402"/>
                  </a:cubicBezTo>
                  <a:cubicBezTo>
                    <a:pt x="323384" y="181402"/>
                    <a:pt x="329653" y="179373"/>
                    <a:pt x="334794" y="175342"/>
                  </a:cubicBezTo>
                  <a:cubicBezTo>
                    <a:pt x="341216" y="170308"/>
                    <a:pt x="345193" y="162751"/>
                    <a:pt x="345710" y="154608"/>
                  </a:cubicBezTo>
                  <a:cubicBezTo>
                    <a:pt x="346227" y="146466"/>
                    <a:pt x="343234" y="138468"/>
                    <a:pt x="337500" y="132663"/>
                  </a:cubicBezTo>
                  <a:lnTo>
                    <a:pt x="303200" y="97942"/>
                  </a:lnTo>
                  <a:cubicBezTo>
                    <a:pt x="321338" y="93441"/>
                    <a:pt x="340540" y="94180"/>
                    <a:pt x="358358" y="100233"/>
                  </a:cubicBezTo>
                  <a:lnTo>
                    <a:pt x="376638" y="106445"/>
                  </a:lnTo>
                  <a:cubicBezTo>
                    <a:pt x="378632" y="107122"/>
                    <a:pt x="380704" y="107457"/>
                    <a:pt x="382771" y="107457"/>
                  </a:cubicBezTo>
                  <a:cubicBezTo>
                    <a:pt x="386014" y="107457"/>
                    <a:pt x="389242" y="106632"/>
                    <a:pt x="392125" y="105013"/>
                  </a:cubicBezTo>
                  <a:cubicBezTo>
                    <a:pt x="392162" y="104992"/>
                    <a:pt x="392198" y="104971"/>
                    <a:pt x="392233" y="104950"/>
                  </a:cubicBezTo>
                  <a:lnTo>
                    <a:pt x="527005" y="26355"/>
                  </a:lnTo>
                  <a:cubicBezTo>
                    <a:pt x="530725" y="24185"/>
                    <a:pt x="531981" y="19411"/>
                    <a:pt x="529813" y="15691"/>
                  </a:cubicBezTo>
                  <a:cubicBezTo>
                    <a:pt x="527643" y="11970"/>
                    <a:pt x="522868" y="10715"/>
                    <a:pt x="519149" y="12883"/>
                  </a:cubicBezTo>
                  <a:lnTo>
                    <a:pt x="384447" y="91438"/>
                  </a:lnTo>
                  <a:cubicBezTo>
                    <a:pt x="383593" y="91905"/>
                    <a:pt x="382576" y="91991"/>
                    <a:pt x="381655" y="91679"/>
                  </a:cubicBezTo>
                  <a:lnTo>
                    <a:pt x="363376" y="85468"/>
                  </a:lnTo>
                  <a:cubicBezTo>
                    <a:pt x="339803" y="77459"/>
                    <a:pt x="314138" y="77461"/>
                    <a:pt x="290605" y="85378"/>
                  </a:cubicBezTo>
                  <a:cubicBezTo>
                    <a:pt x="266254" y="62931"/>
                    <a:pt x="232714" y="52772"/>
                    <a:pt x="199857" y="58136"/>
                  </a:cubicBezTo>
                  <a:lnTo>
                    <a:pt x="150546" y="66190"/>
                  </a:lnTo>
                  <a:lnTo>
                    <a:pt x="11112" y="741"/>
                  </a:lnTo>
                  <a:cubicBezTo>
                    <a:pt x="7214" y="-1089"/>
                    <a:pt x="2571" y="588"/>
                    <a:pt x="741" y="4486"/>
                  </a:cubicBezTo>
                  <a:cubicBezTo>
                    <a:pt x="-1089" y="8384"/>
                    <a:pt x="587" y="13027"/>
                    <a:pt x="4486" y="14857"/>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71" name="Google Shape;1433;p33"/>
            <p:cNvSpPr/>
            <p:nvPr/>
          </p:nvSpPr>
          <p:spPr>
            <a:xfrm>
              <a:off x="5851816" y="4956283"/>
              <a:ext cx="532000" cy="206016"/>
            </a:xfrm>
            <a:custGeom>
              <a:avLst/>
              <a:gdLst/>
              <a:ahLst/>
              <a:cxnLst/>
              <a:rect l="l" t="t" r="r" b="b"/>
              <a:pathLst>
                <a:path w="532000" h="206016" extrusionOk="0">
                  <a:moveTo>
                    <a:pt x="531207" y="15998"/>
                  </a:moveTo>
                  <a:cubicBezTo>
                    <a:pt x="529318" y="12128"/>
                    <a:pt x="524647" y="10525"/>
                    <a:pt x="520778" y="12414"/>
                  </a:cubicBezTo>
                  <a:lnTo>
                    <a:pt x="452174" y="45925"/>
                  </a:lnTo>
                  <a:cubicBezTo>
                    <a:pt x="451002" y="46498"/>
                    <a:pt x="449991" y="47356"/>
                    <a:pt x="449236" y="48420"/>
                  </a:cubicBezTo>
                  <a:lnTo>
                    <a:pt x="443717" y="56202"/>
                  </a:lnTo>
                  <a:cubicBezTo>
                    <a:pt x="437080" y="65560"/>
                    <a:pt x="428487" y="73320"/>
                    <a:pt x="418578" y="78973"/>
                  </a:cubicBezTo>
                  <a:cubicBezTo>
                    <a:pt x="417808" y="77724"/>
                    <a:pt x="416931" y="76520"/>
                    <a:pt x="415938" y="75378"/>
                  </a:cubicBezTo>
                  <a:lnTo>
                    <a:pt x="402312" y="59696"/>
                  </a:lnTo>
                  <a:cubicBezTo>
                    <a:pt x="392386" y="48275"/>
                    <a:pt x="375020" y="47057"/>
                    <a:pt x="363597" y="56984"/>
                  </a:cubicBezTo>
                  <a:lnTo>
                    <a:pt x="362475" y="57959"/>
                  </a:lnTo>
                  <a:cubicBezTo>
                    <a:pt x="356670" y="63004"/>
                    <a:pt x="353507" y="69971"/>
                    <a:pt x="353098" y="77103"/>
                  </a:cubicBezTo>
                  <a:cubicBezTo>
                    <a:pt x="352978" y="77093"/>
                    <a:pt x="352859" y="77077"/>
                    <a:pt x="352739" y="77069"/>
                  </a:cubicBezTo>
                  <a:cubicBezTo>
                    <a:pt x="345429" y="76556"/>
                    <a:pt x="338353" y="78922"/>
                    <a:pt x="332820" y="83729"/>
                  </a:cubicBezTo>
                  <a:lnTo>
                    <a:pt x="331696" y="84705"/>
                  </a:lnTo>
                  <a:cubicBezTo>
                    <a:pt x="325888" y="89753"/>
                    <a:pt x="322724" y="96726"/>
                    <a:pt x="322318" y="103862"/>
                  </a:cubicBezTo>
                  <a:cubicBezTo>
                    <a:pt x="315195" y="103269"/>
                    <a:pt x="307850" y="105428"/>
                    <a:pt x="302042" y="110475"/>
                  </a:cubicBezTo>
                  <a:lnTo>
                    <a:pt x="300917" y="111452"/>
                  </a:lnTo>
                  <a:cubicBezTo>
                    <a:pt x="295109" y="116500"/>
                    <a:pt x="291946" y="123473"/>
                    <a:pt x="291539" y="130608"/>
                  </a:cubicBezTo>
                  <a:cubicBezTo>
                    <a:pt x="284415" y="130015"/>
                    <a:pt x="277069" y="132175"/>
                    <a:pt x="271260" y="137223"/>
                  </a:cubicBezTo>
                  <a:lnTo>
                    <a:pt x="270139" y="138198"/>
                  </a:lnTo>
                  <a:cubicBezTo>
                    <a:pt x="264606" y="143007"/>
                    <a:pt x="261277" y="149680"/>
                    <a:pt x="260763" y="156993"/>
                  </a:cubicBezTo>
                  <a:cubicBezTo>
                    <a:pt x="260250" y="164305"/>
                    <a:pt x="262617" y="171379"/>
                    <a:pt x="267424" y="176912"/>
                  </a:cubicBezTo>
                  <a:lnTo>
                    <a:pt x="274009" y="184490"/>
                  </a:lnTo>
                  <a:lnTo>
                    <a:pt x="271381" y="186815"/>
                  </a:lnTo>
                  <a:cubicBezTo>
                    <a:pt x="271333" y="186858"/>
                    <a:pt x="271284" y="186901"/>
                    <a:pt x="271237" y="186945"/>
                  </a:cubicBezTo>
                  <a:cubicBezTo>
                    <a:pt x="266160" y="191668"/>
                    <a:pt x="257749" y="191548"/>
                    <a:pt x="252797" y="186708"/>
                  </a:cubicBezTo>
                  <a:cubicBezTo>
                    <a:pt x="248552" y="182040"/>
                    <a:pt x="248419" y="174931"/>
                    <a:pt x="252507" y="170115"/>
                  </a:cubicBezTo>
                  <a:cubicBezTo>
                    <a:pt x="255178" y="166968"/>
                    <a:pt x="254934" y="162283"/>
                    <a:pt x="251949" y="159431"/>
                  </a:cubicBezTo>
                  <a:cubicBezTo>
                    <a:pt x="248964" y="156581"/>
                    <a:pt x="244274" y="156548"/>
                    <a:pt x="241251" y="159361"/>
                  </a:cubicBezTo>
                  <a:lnTo>
                    <a:pt x="240414" y="160139"/>
                  </a:lnTo>
                  <a:cubicBezTo>
                    <a:pt x="235335" y="164864"/>
                    <a:pt x="226923" y="164742"/>
                    <a:pt x="221973" y="159902"/>
                  </a:cubicBezTo>
                  <a:cubicBezTo>
                    <a:pt x="217668" y="155171"/>
                    <a:pt x="217577" y="148009"/>
                    <a:pt x="221779" y="143183"/>
                  </a:cubicBezTo>
                  <a:cubicBezTo>
                    <a:pt x="224503" y="140054"/>
                    <a:pt x="224301" y="135342"/>
                    <a:pt x="221321" y="132458"/>
                  </a:cubicBezTo>
                  <a:cubicBezTo>
                    <a:pt x="218341" y="129575"/>
                    <a:pt x="213623" y="129529"/>
                    <a:pt x="210586" y="132354"/>
                  </a:cubicBezTo>
                  <a:lnTo>
                    <a:pt x="210353" y="132570"/>
                  </a:lnTo>
                  <a:cubicBezTo>
                    <a:pt x="205275" y="137293"/>
                    <a:pt x="196863" y="137173"/>
                    <a:pt x="191912" y="132333"/>
                  </a:cubicBezTo>
                  <a:cubicBezTo>
                    <a:pt x="187658" y="127655"/>
                    <a:pt x="187531" y="120539"/>
                    <a:pt x="191638" y="115720"/>
                  </a:cubicBezTo>
                  <a:cubicBezTo>
                    <a:pt x="194046" y="112893"/>
                    <a:pt x="194126" y="108759"/>
                    <a:pt x="191830" y="105840"/>
                  </a:cubicBezTo>
                  <a:cubicBezTo>
                    <a:pt x="189532" y="102922"/>
                    <a:pt x="185495" y="102030"/>
                    <a:pt x="182182" y="103706"/>
                  </a:cubicBezTo>
                  <a:cubicBezTo>
                    <a:pt x="177048" y="106305"/>
                    <a:pt x="170815" y="105092"/>
                    <a:pt x="167024" y="100759"/>
                  </a:cubicBezTo>
                  <a:cubicBezTo>
                    <a:pt x="162611" y="95716"/>
                    <a:pt x="163171" y="87748"/>
                    <a:pt x="168260" y="82956"/>
                  </a:cubicBezTo>
                  <a:lnTo>
                    <a:pt x="176645" y="75529"/>
                  </a:lnTo>
                  <a:lnTo>
                    <a:pt x="202801" y="51794"/>
                  </a:lnTo>
                  <a:cubicBezTo>
                    <a:pt x="205990" y="48900"/>
                    <a:pt x="206230" y="43969"/>
                    <a:pt x="203336" y="40780"/>
                  </a:cubicBezTo>
                  <a:cubicBezTo>
                    <a:pt x="200441" y="37590"/>
                    <a:pt x="195510" y="37351"/>
                    <a:pt x="192322" y="40246"/>
                  </a:cubicBezTo>
                  <a:lnTo>
                    <a:pt x="166236" y="63917"/>
                  </a:lnTo>
                  <a:lnTo>
                    <a:pt x="157842" y="71352"/>
                  </a:lnTo>
                  <a:cubicBezTo>
                    <a:pt x="157795" y="71395"/>
                    <a:pt x="157747" y="71437"/>
                    <a:pt x="157701" y="71480"/>
                  </a:cubicBezTo>
                  <a:cubicBezTo>
                    <a:pt x="153401" y="75479"/>
                    <a:pt x="150591" y="80542"/>
                    <a:pt x="149308" y="85904"/>
                  </a:cubicBezTo>
                  <a:lnTo>
                    <a:pt x="149250" y="85871"/>
                  </a:lnTo>
                  <a:cubicBezTo>
                    <a:pt x="134954" y="77769"/>
                    <a:pt x="122484" y="67166"/>
                    <a:pt x="112186" y="54360"/>
                  </a:cubicBezTo>
                  <a:lnTo>
                    <a:pt x="107741" y="48831"/>
                  </a:lnTo>
                  <a:cubicBezTo>
                    <a:pt x="107023" y="47939"/>
                    <a:pt x="106119" y="47215"/>
                    <a:pt x="105091" y="46712"/>
                  </a:cubicBezTo>
                  <a:lnTo>
                    <a:pt x="11226" y="794"/>
                  </a:lnTo>
                  <a:cubicBezTo>
                    <a:pt x="7357" y="-1096"/>
                    <a:pt x="2687" y="504"/>
                    <a:pt x="795" y="4371"/>
                  </a:cubicBezTo>
                  <a:cubicBezTo>
                    <a:pt x="-1097" y="8240"/>
                    <a:pt x="505" y="12910"/>
                    <a:pt x="4372" y="14802"/>
                  </a:cubicBezTo>
                  <a:lnTo>
                    <a:pt x="96677" y="59956"/>
                  </a:lnTo>
                  <a:lnTo>
                    <a:pt x="100034" y="64132"/>
                  </a:lnTo>
                  <a:cubicBezTo>
                    <a:pt x="111572" y="78480"/>
                    <a:pt x="125543" y="90359"/>
                    <a:pt x="141561" y="99437"/>
                  </a:cubicBezTo>
                  <a:lnTo>
                    <a:pt x="151275" y="104943"/>
                  </a:lnTo>
                  <a:cubicBezTo>
                    <a:pt x="152318" y="107104"/>
                    <a:pt x="153650" y="109155"/>
                    <a:pt x="155289" y="111027"/>
                  </a:cubicBezTo>
                  <a:cubicBezTo>
                    <a:pt x="160030" y="116445"/>
                    <a:pt x="166477" y="119682"/>
                    <a:pt x="173248" y="120470"/>
                  </a:cubicBezTo>
                  <a:cubicBezTo>
                    <a:pt x="172282" y="128463"/>
                    <a:pt x="174746" y="136774"/>
                    <a:pt x="180590" y="143057"/>
                  </a:cubicBezTo>
                  <a:cubicBezTo>
                    <a:pt x="180655" y="143125"/>
                    <a:pt x="180720" y="143193"/>
                    <a:pt x="180786" y="143260"/>
                  </a:cubicBezTo>
                  <a:cubicBezTo>
                    <a:pt x="186814" y="149287"/>
                    <a:pt x="195028" y="152081"/>
                    <a:pt x="203079" y="151587"/>
                  </a:cubicBezTo>
                  <a:cubicBezTo>
                    <a:pt x="203118" y="158427"/>
                    <a:pt x="205650" y="165250"/>
                    <a:pt x="210650" y="170625"/>
                  </a:cubicBezTo>
                  <a:cubicBezTo>
                    <a:pt x="210714" y="170694"/>
                    <a:pt x="210780" y="170761"/>
                    <a:pt x="210845" y="170828"/>
                  </a:cubicBezTo>
                  <a:cubicBezTo>
                    <a:pt x="217074" y="177057"/>
                    <a:pt x="225638" y="179830"/>
                    <a:pt x="233943" y="179096"/>
                  </a:cubicBezTo>
                  <a:cubicBezTo>
                    <a:pt x="234144" y="185712"/>
                    <a:pt x="236664" y="192260"/>
                    <a:pt x="241472" y="197431"/>
                  </a:cubicBezTo>
                  <a:cubicBezTo>
                    <a:pt x="241537" y="197499"/>
                    <a:pt x="241602" y="197567"/>
                    <a:pt x="241668" y="197633"/>
                  </a:cubicBezTo>
                  <a:cubicBezTo>
                    <a:pt x="247245" y="203211"/>
                    <a:pt x="254698" y="206016"/>
                    <a:pt x="262155" y="206016"/>
                  </a:cubicBezTo>
                  <a:cubicBezTo>
                    <a:pt x="269221" y="206016"/>
                    <a:pt x="276292" y="203497"/>
                    <a:pt x="281780" y="198432"/>
                  </a:cubicBezTo>
                  <a:lnTo>
                    <a:pt x="284562" y="195971"/>
                  </a:lnTo>
                  <a:cubicBezTo>
                    <a:pt x="288892" y="199469"/>
                    <a:pt x="294173" y="201567"/>
                    <a:pt x="299844" y="201965"/>
                  </a:cubicBezTo>
                  <a:cubicBezTo>
                    <a:pt x="300500" y="202010"/>
                    <a:pt x="301152" y="202033"/>
                    <a:pt x="301804" y="202033"/>
                  </a:cubicBezTo>
                  <a:cubicBezTo>
                    <a:pt x="308411" y="202033"/>
                    <a:pt x="314726" y="199680"/>
                    <a:pt x="319761" y="195305"/>
                  </a:cubicBezTo>
                  <a:lnTo>
                    <a:pt x="320886" y="194327"/>
                  </a:lnTo>
                  <a:cubicBezTo>
                    <a:pt x="326696" y="189279"/>
                    <a:pt x="329858" y="182305"/>
                    <a:pt x="330265" y="175169"/>
                  </a:cubicBezTo>
                  <a:cubicBezTo>
                    <a:pt x="331028" y="175232"/>
                    <a:pt x="331793" y="175272"/>
                    <a:pt x="332560" y="175272"/>
                  </a:cubicBezTo>
                  <a:cubicBezTo>
                    <a:pt x="338945" y="175272"/>
                    <a:pt x="345357" y="173063"/>
                    <a:pt x="350543" y="168556"/>
                  </a:cubicBezTo>
                  <a:lnTo>
                    <a:pt x="351665" y="167581"/>
                  </a:lnTo>
                  <a:cubicBezTo>
                    <a:pt x="357475" y="162533"/>
                    <a:pt x="360637" y="155560"/>
                    <a:pt x="361044" y="148422"/>
                  </a:cubicBezTo>
                  <a:cubicBezTo>
                    <a:pt x="361807" y="148486"/>
                    <a:pt x="362572" y="148526"/>
                    <a:pt x="363339" y="148526"/>
                  </a:cubicBezTo>
                  <a:cubicBezTo>
                    <a:pt x="369724" y="148526"/>
                    <a:pt x="376136" y="146317"/>
                    <a:pt x="381322" y="141810"/>
                  </a:cubicBezTo>
                  <a:lnTo>
                    <a:pt x="382444" y="140835"/>
                  </a:lnTo>
                  <a:cubicBezTo>
                    <a:pt x="387977" y="136027"/>
                    <a:pt x="391306" y="129353"/>
                    <a:pt x="391819" y="122040"/>
                  </a:cubicBezTo>
                  <a:cubicBezTo>
                    <a:pt x="391828" y="121919"/>
                    <a:pt x="391829" y="121798"/>
                    <a:pt x="391836" y="121676"/>
                  </a:cubicBezTo>
                  <a:cubicBezTo>
                    <a:pt x="392595" y="121739"/>
                    <a:pt x="393357" y="121779"/>
                    <a:pt x="394119" y="121779"/>
                  </a:cubicBezTo>
                  <a:cubicBezTo>
                    <a:pt x="400504" y="121779"/>
                    <a:pt x="406915" y="119570"/>
                    <a:pt x="412100" y="115064"/>
                  </a:cubicBezTo>
                  <a:lnTo>
                    <a:pt x="413224" y="114088"/>
                  </a:lnTo>
                  <a:cubicBezTo>
                    <a:pt x="419148" y="108940"/>
                    <a:pt x="422319" y="101790"/>
                    <a:pt x="422622" y="94505"/>
                  </a:cubicBezTo>
                  <a:cubicBezTo>
                    <a:pt x="436057" y="87614"/>
                    <a:pt x="447671" y="77582"/>
                    <a:pt x="456438" y="65221"/>
                  </a:cubicBezTo>
                  <a:lnTo>
                    <a:pt x="460807" y="59062"/>
                  </a:lnTo>
                  <a:lnTo>
                    <a:pt x="527623" y="26423"/>
                  </a:lnTo>
                  <a:cubicBezTo>
                    <a:pt x="531493" y="24536"/>
                    <a:pt x="533098" y="19867"/>
                    <a:pt x="531207" y="15998"/>
                  </a:cubicBezTo>
                  <a:close/>
                  <a:moveTo>
                    <a:pt x="310661" y="182558"/>
                  </a:moveTo>
                  <a:lnTo>
                    <a:pt x="309536" y="183536"/>
                  </a:lnTo>
                  <a:cubicBezTo>
                    <a:pt x="307148" y="185611"/>
                    <a:pt x="304102" y="186633"/>
                    <a:pt x="300937" y="186411"/>
                  </a:cubicBezTo>
                  <a:cubicBezTo>
                    <a:pt x="297781" y="186190"/>
                    <a:pt x="294899" y="184752"/>
                    <a:pt x="292824" y="182364"/>
                  </a:cubicBezTo>
                  <a:lnTo>
                    <a:pt x="279197" y="166683"/>
                  </a:lnTo>
                  <a:cubicBezTo>
                    <a:pt x="277121" y="164295"/>
                    <a:pt x="276100" y="161240"/>
                    <a:pt x="276321" y="158084"/>
                  </a:cubicBezTo>
                  <a:cubicBezTo>
                    <a:pt x="276543" y="154928"/>
                    <a:pt x="277981" y="152046"/>
                    <a:pt x="280370" y="149969"/>
                  </a:cubicBezTo>
                  <a:lnTo>
                    <a:pt x="281492" y="148994"/>
                  </a:lnTo>
                  <a:cubicBezTo>
                    <a:pt x="283731" y="147048"/>
                    <a:pt x="286499" y="146095"/>
                    <a:pt x="289255" y="146095"/>
                  </a:cubicBezTo>
                  <a:cubicBezTo>
                    <a:pt x="292568" y="146095"/>
                    <a:pt x="295865" y="147474"/>
                    <a:pt x="298204" y="150166"/>
                  </a:cubicBezTo>
                  <a:lnTo>
                    <a:pt x="311831" y="165848"/>
                  </a:lnTo>
                  <a:cubicBezTo>
                    <a:pt x="316115" y="170777"/>
                    <a:pt x="315590" y="178274"/>
                    <a:pt x="310661" y="182558"/>
                  </a:cubicBezTo>
                  <a:close/>
                  <a:moveTo>
                    <a:pt x="341437" y="155813"/>
                  </a:moveTo>
                  <a:lnTo>
                    <a:pt x="340315" y="156789"/>
                  </a:lnTo>
                  <a:cubicBezTo>
                    <a:pt x="335385" y="161073"/>
                    <a:pt x="327887" y="160548"/>
                    <a:pt x="323602" y="155617"/>
                  </a:cubicBezTo>
                  <a:lnTo>
                    <a:pt x="309975" y="139935"/>
                  </a:lnTo>
                  <a:cubicBezTo>
                    <a:pt x="305691" y="135004"/>
                    <a:pt x="306216" y="127507"/>
                    <a:pt x="311145" y="123223"/>
                  </a:cubicBezTo>
                  <a:lnTo>
                    <a:pt x="312269" y="122246"/>
                  </a:lnTo>
                  <a:cubicBezTo>
                    <a:pt x="317201" y="117962"/>
                    <a:pt x="324697" y="118487"/>
                    <a:pt x="328983" y="123418"/>
                  </a:cubicBezTo>
                  <a:lnTo>
                    <a:pt x="342610" y="139099"/>
                  </a:lnTo>
                  <a:cubicBezTo>
                    <a:pt x="346894" y="144030"/>
                    <a:pt x="346369" y="151528"/>
                    <a:pt x="341437" y="155813"/>
                  </a:cubicBezTo>
                  <a:close/>
                  <a:moveTo>
                    <a:pt x="376264" y="120953"/>
                  </a:moveTo>
                  <a:cubicBezTo>
                    <a:pt x="376043" y="124109"/>
                    <a:pt x="374605" y="126991"/>
                    <a:pt x="372216" y="129067"/>
                  </a:cubicBezTo>
                  <a:lnTo>
                    <a:pt x="371094" y="130042"/>
                  </a:lnTo>
                  <a:cubicBezTo>
                    <a:pt x="366163" y="134327"/>
                    <a:pt x="358666" y="133802"/>
                    <a:pt x="354381" y="128871"/>
                  </a:cubicBezTo>
                  <a:lnTo>
                    <a:pt x="340754" y="113189"/>
                  </a:lnTo>
                  <a:cubicBezTo>
                    <a:pt x="336468" y="108258"/>
                    <a:pt x="336994" y="100760"/>
                    <a:pt x="341924" y="96475"/>
                  </a:cubicBezTo>
                  <a:lnTo>
                    <a:pt x="343048" y="95499"/>
                  </a:lnTo>
                  <a:cubicBezTo>
                    <a:pt x="345223" y="93610"/>
                    <a:pt x="347948" y="92594"/>
                    <a:pt x="350802" y="92594"/>
                  </a:cubicBezTo>
                  <a:cubicBezTo>
                    <a:pt x="351083" y="92594"/>
                    <a:pt x="351366" y="92604"/>
                    <a:pt x="351648" y="92623"/>
                  </a:cubicBezTo>
                  <a:cubicBezTo>
                    <a:pt x="354805" y="92845"/>
                    <a:pt x="357687" y="94283"/>
                    <a:pt x="359762" y="96671"/>
                  </a:cubicBezTo>
                  <a:lnTo>
                    <a:pt x="373389" y="112352"/>
                  </a:lnTo>
                  <a:cubicBezTo>
                    <a:pt x="375465" y="114742"/>
                    <a:pt x="376486" y="117795"/>
                    <a:pt x="376264" y="120953"/>
                  </a:cubicBezTo>
                  <a:close/>
                  <a:moveTo>
                    <a:pt x="402997" y="102319"/>
                  </a:moveTo>
                  <a:lnTo>
                    <a:pt x="401873" y="103295"/>
                  </a:lnTo>
                  <a:cubicBezTo>
                    <a:pt x="396943" y="107580"/>
                    <a:pt x="389445" y="107055"/>
                    <a:pt x="385159" y="102124"/>
                  </a:cubicBezTo>
                  <a:lnTo>
                    <a:pt x="371533" y="86443"/>
                  </a:lnTo>
                  <a:cubicBezTo>
                    <a:pt x="369457" y="84054"/>
                    <a:pt x="368436" y="81000"/>
                    <a:pt x="368657" y="77844"/>
                  </a:cubicBezTo>
                  <a:cubicBezTo>
                    <a:pt x="368879" y="74687"/>
                    <a:pt x="370315" y="71805"/>
                    <a:pt x="372705" y="69729"/>
                  </a:cubicBezTo>
                  <a:lnTo>
                    <a:pt x="373827" y="68754"/>
                  </a:lnTo>
                  <a:cubicBezTo>
                    <a:pt x="378758" y="64469"/>
                    <a:pt x="386256" y="64994"/>
                    <a:pt x="390541" y="69926"/>
                  </a:cubicBezTo>
                  <a:lnTo>
                    <a:pt x="404167" y="85607"/>
                  </a:lnTo>
                  <a:cubicBezTo>
                    <a:pt x="408453" y="90537"/>
                    <a:pt x="407927" y="98035"/>
                    <a:pt x="402997" y="102319"/>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72" name="Google Shape;1434;p33"/>
            <p:cNvSpPr/>
            <p:nvPr/>
          </p:nvSpPr>
          <p:spPr>
            <a:xfrm>
              <a:off x="6010278" y="4629698"/>
              <a:ext cx="214132" cy="227202"/>
            </a:xfrm>
            <a:custGeom>
              <a:avLst/>
              <a:gdLst/>
              <a:ahLst/>
              <a:cxnLst/>
              <a:rect l="l" t="t" r="r" b="b"/>
              <a:pathLst>
                <a:path w="214132" h="227202" extrusionOk="0">
                  <a:moveTo>
                    <a:pt x="79337" y="218197"/>
                  </a:moveTo>
                  <a:lnTo>
                    <a:pt x="100919" y="226112"/>
                  </a:lnTo>
                  <a:cubicBezTo>
                    <a:pt x="102901" y="226839"/>
                    <a:pt x="104983" y="227203"/>
                    <a:pt x="107067" y="227203"/>
                  </a:cubicBezTo>
                  <a:cubicBezTo>
                    <a:pt x="109149" y="227203"/>
                    <a:pt x="111231" y="226839"/>
                    <a:pt x="113214" y="226112"/>
                  </a:cubicBezTo>
                  <a:lnTo>
                    <a:pt x="134795" y="218197"/>
                  </a:lnTo>
                  <a:cubicBezTo>
                    <a:pt x="154328" y="211034"/>
                    <a:pt x="171776" y="198880"/>
                    <a:pt x="185250" y="183050"/>
                  </a:cubicBezTo>
                  <a:cubicBezTo>
                    <a:pt x="198575" y="167395"/>
                    <a:pt x="207746" y="148486"/>
                    <a:pt x="211773" y="128366"/>
                  </a:cubicBezTo>
                  <a:cubicBezTo>
                    <a:pt x="212618" y="124143"/>
                    <a:pt x="209881" y="120035"/>
                    <a:pt x="205658" y="119190"/>
                  </a:cubicBezTo>
                  <a:cubicBezTo>
                    <a:pt x="201431" y="118343"/>
                    <a:pt x="197326" y="121083"/>
                    <a:pt x="196482" y="125305"/>
                  </a:cubicBezTo>
                  <a:cubicBezTo>
                    <a:pt x="189332" y="161026"/>
                    <a:pt x="163638" y="191009"/>
                    <a:pt x="129426" y="203555"/>
                  </a:cubicBezTo>
                  <a:lnTo>
                    <a:pt x="107844" y="211469"/>
                  </a:lnTo>
                  <a:cubicBezTo>
                    <a:pt x="107342" y="211653"/>
                    <a:pt x="106790" y="211653"/>
                    <a:pt x="106288" y="211469"/>
                  </a:cubicBezTo>
                  <a:lnTo>
                    <a:pt x="84706" y="203555"/>
                  </a:lnTo>
                  <a:cubicBezTo>
                    <a:pt x="43368" y="188395"/>
                    <a:pt x="15595" y="148628"/>
                    <a:pt x="15595" y="104598"/>
                  </a:cubicBezTo>
                  <a:lnTo>
                    <a:pt x="15595" y="36828"/>
                  </a:lnTo>
                  <a:cubicBezTo>
                    <a:pt x="15595" y="34986"/>
                    <a:pt x="16907" y="33395"/>
                    <a:pt x="18714" y="33043"/>
                  </a:cubicBezTo>
                  <a:lnTo>
                    <a:pt x="107547" y="15742"/>
                  </a:lnTo>
                  <a:lnTo>
                    <a:pt x="195426" y="33027"/>
                  </a:lnTo>
                  <a:cubicBezTo>
                    <a:pt x="197228" y="33381"/>
                    <a:pt x="198537" y="34973"/>
                    <a:pt x="198537" y="36810"/>
                  </a:cubicBezTo>
                  <a:lnTo>
                    <a:pt x="198537" y="93601"/>
                  </a:lnTo>
                  <a:cubicBezTo>
                    <a:pt x="198537" y="97907"/>
                    <a:pt x="202028" y="101398"/>
                    <a:pt x="206335" y="101398"/>
                  </a:cubicBezTo>
                  <a:cubicBezTo>
                    <a:pt x="210641" y="101398"/>
                    <a:pt x="214132" y="97907"/>
                    <a:pt x="214132" y="93601"/>
                  </a:cubicBezTo>
                  <a:lnTo>
                    <a:pt x="214132" y="36809"/>
                  </a:lnTo>
                  <a:cubicBezTo>
                    <a:pt x="214132" y="27539"/>
                    <a:pt x="207530" y="19513"/>
                    <a:pt x="198435" y="17725"/>
                  </a:cubicBezTo>
                  <a:lnTo>
                    <a:pt x="109058" y="147"/>
                  </a:lnTo>
                  <a:cubicBezTo>
                    <a:pt x="108070" y="-48"/>
                    <a:pt x="107053" y="-49"/>
                    <a:pt x="106063" y="143"/>
                  </a:cubicBezTo>
                  <a:lnTo>
                    <a:pt x="15732" y="17735"/>
                  </a:lnTo>
                  <a:cubicBezTo>
                    <a:pt x="6615" y="19511"/>
                    <a:pt x="0" y="27540"/>
                    <a:pt x="0" y="36828"/>
                  </a:cubicBezTo>
                  <a:lnTo>
                    <a:pt x="0" y="104600"/>
                  </a:lnTo>
                  <a:cubicBezTo>
                    <a:pt x="0" y="155143"/>
                    <a:pt x="31883" y="200795"/>
                    <a:pt x="79337" y="218197"/>
                  </a:cubicBez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73" name="Google Shape;1435;p33"/>
            <p:cNvSpPr/>
            <p:nvPr/>
          </p:nvSpPr>
          <p:spPr>
            <a:xfrm>
              <a:off x="6041467" y="4661479"/>
              <a:ext cx="151752" cy="162855"/>
            </a:xfrm>
            <a:custGeom>
              <a:avLst/>
              <a:gdLst/>
              <a:ahLst/>
              <a:cxnLst/>
              <a:rect l="l" t="t" r="r" b="b"/>
              <a:pathLst>
                <a:path w="151752" h="162855" extrusionOk="0">
                  <a:moveTo>
                    <a:pt x="77840" y="147"/>
                  </a:moveTo>
                  <a:cubicBezTo>
                    <a:pt x="76851" y="-48"/>
                    <a:pt x="75834" y="-48"/>
                    <a:pt x="74845" y="144"/>
                  </a:cubicBezTo>
                  <a:lnTo>
                    <a:pt x="6307" y="13491"/>
                  </a:lnTo>
                  <a:cubicBezTo>
                    <a:pt x="2644" y="14204"/>
                    <a:pt x="0" y="17412"/>
                    <a:pt x="0" y="21145"/>
                  </a:cubicBezTo>
                  <a:lnTo>
                    <a:pt x="0" y="72819"/>
                  </a:lnTo>
                  <a:cubicBezTo>
                    <a:pt x="0" y="110334"/>
                    <a:pt x="23665" y="144217"/>
                    <a:pt x="58886" y="157133"/>
                  </a:cubicBezTo>
                  <a:lnTo>
                    <a:pt x="73192" y="162380"/>
                  </a:lnTo>
                  <a:cubicBezTo>
                    <a:pt x="74058" y="162698"/>
                    <a:pt x="74967" y="162856"/>
                    <a:pt x="75876" y="162856"/>
                  </a:cubicBezTo>
                  <a:cubicBezTo>
                    <a:pt x="76786" y="162856"/>
                    <a:pt x="77694" y="162697"/>
                    <a:pt x="78560" y="162380"/>
                  </a:cubicBezTo>
                  <a:lnTo>
                    <a:pt x="92867" y="157133"/>
                  </a:lnTo>
                  <a:cubicBezTo>
                    <a:pt x="128088" y="144218"/>
                    <a:pt x="151753" y="110334"/>
                    <a:pt x="151753" y="72819"/>
                  </a:cubicBezTo>
                  <a:lnTo>
                    <a:pt x="151753" y="21097"/>
                  </a:lnTo>
                  <a:cubicBezTo>
                    <a:pt x="151753" y="17371"/>
                    <a:pt x="149116" y="14166"/>
                    <a:pt x="145460" y="13446"/>
                  </a:cubicBezTo>
                  <a:close/>
                  <a:moveTo>
                    <a:pt x="136158" y="72819"/>
                  </a:moveTo>
                  <a:cubicBezTo>
                    <a:pt x="136158" y="103819"/>
                    <a:pt x="116603" y="131819"/>
                    <a:pt x="87498" y="142492"/>
                  </a:cubicBezTo>
                  <a:lnTo>
                    <a:pt x="75877" y="146755"/>
                  </a:lnTo>
                  <a:lnTo>
                    <a:pt x="64256" y="142493"/>
                  </a:lnTo>
                  <a:cubicBezTo>
                    <a:pt x="35150" y="131819"/>
                    <a:pt x="15595" y="103820"/>
                    <a:pt x="15595" y="72820"/>
                  </a:cubicBezTo>
                  <a:lnTo>
                    <a:pt x="15595" y="27571"/>
                  </a:lnTo>
                  <a:lnTo>
                    <a:pt x="76328" y="15744"/>
                  </a:lnTo>
                  <a:lnTo>
                    <a:pt x="136158" y="27511"/>
                  </a:ln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sp>
          <p:nvSpPr>
            <p:cNvPr id="74" name="Google Shape;1436;p33"/>
            <p:cNvSpPr/>
            <p:nvPr/>
          </p:nvSpPr>
          <p:spPr>
            <a:xfrm>
              <a:off x="6084195" y="4708932"/>
              <a:ext cx="68946" cy="65128"/>
            </a:xfrm>
            <a:custGeom>
              <a:avLst/>
              <a:gdLst/>
              <a:ahLst/>
              <a:cxnLst/>
              <a:rect l="l" t="t" r="r" b="b"/>
              <a:pathLst>
                <a:path w="68946" h="65128" extrusionOk="0">
                  <a:moveTo>
                    <a:pt x="13139" y="39815"/>
                  </a:moveTo>
                  <a:cubicBezTo>
                    <a:pt x="10001" y="36864"/>
                    <a:pt x="5068" y="37017"/>
                    <a:pt x="2117" y="40154"/>
                  </a:cubicBezTo>
                  <a:cubicBezTo>
                    <a:pt x="-833" y="43291"/>
                    <a:pt x="-681" y="48225"/>
                    <a:pt x="2455" y="51176"/>
                  </a:cubicBezTo>
                  <a:lnTo>
                    <a:pt x="15041" y="63011"/>
                  </a:lnTo>
                  <a:cubicBezTo>
                    <a:pt x="16492" y="64375"/>
                    <a:pt x="18404" y="65128"/>
                    <a:pt x="20382" y="65128"/>
                  </a:cubicBezTo>
                  <a:cubicBezTo>
                    <a:pt x="20548" y="65128"/>
                    <a:pt x="20714" y="65123"/>
                    <a:pt x="20880" y="65112"/>
                  </a:cubicBezTo>
                  <a:cubicBezTo>
                    <a:pt x="23033" y="64975"/>
                    <a:pt x="25033" y="63951"/>
                    <a:pt x="26404" y="62286"/>
                  </a:cubicBezTo>
                  <a:lnTo>
                    <a:pt x="67170" y="12752"/>
                  </a:lnTo>
                  <a:cubicBezTo>
                    <a:pt x="69906" y="9428"/>
                    <a:pt x="69429" y="4513"/>
                    <a:pt x="66104" y="1777"/>
                  </a:cubicBezTo>
                  <a:cubicBezTo>
                    <a:pt x="62779" y="-960"/>
                    <a:pt x="57865" y="-482"/>
                    <a:pt x="55128" y="2842"/>
                  </a:cubicBezTo>
                  <a:lnTo>
                    <a:pt x="19655" y="45943"/>
                  </a:lnTo>
                  <a:close/>
                </a:path>
              </a:pathLst>
            </a:custGeom>
            <a:solidFill>
              <a:schemeClr val="lt1"/>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grpSp>
      <p:sp>
        <p:nvSpPr>
          <p:cNvPr id="75" name="Google Shape;1348;p33"/>
          <p:cNvSpPr/>
          <p:nvPr/>
        </p:nvSpPr>
        <p:spPr>
          <a:xfrm>
            <a:off x="1296026" y="1899460"/>
            <a:ext cx="1096609" cy="1096609"/>
          </a:xfrm>
          <a:custGeom>
            <a:avLst/>
            <a:gdLst/>
            <a:ahLst/>
            <a:cxnLst/>
            <a:rect l="l" t="t" r="r" b="b"/>
            <a:pathLst>
              <a:path w="950817" h="950817" extrusionOk="0">
                <a:moveTo>
                  <a:pt x="950818" y="475409"/>
                </a:moveTo>
                <a:cubicBezTo>
                  <a:pt x="950818" y="737970"/>
                  <a:pt x="737970" y="950818"/>
                  <a:pt x="475409" y="950818"/>
                </a:cubicBezTo>
                <a:cubicBezTo>
                  <a:pt x="212848" y="950818"/>
                  <a:pt x="0" y="737970"/>
                  <a:pt x="0" y="475409"/>
                </a:cubicBezTo>
                <a:cubicBezTo>
                  <a:pt x="0" y="212848"/>
                  <a:pt x="212848" y="0"/>
                  <a:pt x="475409" y="0"/>
                </a:cubicBezTo>
                <a:cubicBezTo>
                  <a:pt x="737970" y="0"/>
                  <a:pt x="950818" y="212848"/>
                  <a:pt x="950818" y="475409"/>
                </a:cubicBezTo>
                <a:close/>
              </a:path>
            </a:pathLst>
          </a:custGeom>
          <a:solidFill>
            <a:srgbClr val="5EB3E4"/>
          </a:solidFill>
          <a:ln>
            <a:noFill/>
          </a:ln>
        </p:spPr>
        <p:txBody>
          <a:bodyPr spcFirstLastPara="1" wrap="square" lIns="91433" tIns="45700" rIns="91433" bIns="45700" anchor="ctr" anchorCtr="0">
            <a:noAutofit/>
          </a:bodyPr>
          <a:lstStyle/>
          <a:p>
            <a:endParaRPr sz="1867" dirty="0">
              <a:solidFill>
                <a:srgbClr val="000000"/>
              </a:solidFill>
              <a:latin typeface="Calibri"/>
              <a:ea typeface="Calibri"/>
              <a:cs typeface="Calibri"/>
              <a:sym typeface="Calibri"/>
            </a:endParaRPr>
          </a:p>
        </p:txBody>
      </p:sp>
      <p:grpSp>
        <p:nvGrpSpPr>
          <p:cNvPr id="76" name="Google Shape;1777;p35"/>
          <p:cNvGrpSpPr/>
          <p:nvPr/>
        </p:nvGrpSpPr>
        <p:grpSpPr>
          <a:xfrm>
            <a:off x="1597665" y="2142559"/>
            <a:ext cx="572932" cy="635150"/>
            <a:chOff x="2285531" y="3704142"/>
            <a:chExt cx="459849" cy="532196"/>
          </a:xfrm>
          <a:solidFill>
            <a:schemeClr val="bg1"/>
          </a:solidFill>
        </p:grpSpPr>
        <p:sp>
          <p:nvSpPr>
            <p:cNvPr id="77" name="Google Shape;1778;p35"/>
            <p:cNvSpPr/>
            <p:nvPr/>
          </p:nvSpPr>
          <p:spPr>
            <a:xfrm>
              <a:off x="2285531" y="3704142"/>
              <a:ext cx="388755" cy="148865"/>
            </a:xfrm>
            <a:custGeom>
              <a:avLst/>
              <a:gdLst/>
              <a:ahLst/>
              <a:cxnLst/>
              <a:rect l="l" t="t" r="r" b="b"/>
              <a:pathLst>
                <a:path w="388755" h="148865" extrusionOk="0">
                  <a:moveTo>
                    <a:pt x="7782" y="148865"/>
                  </a:moveTo>
                  <a:cubicBezTo>
                    <a:pt x="12080" y="148865"/>
                    <a:pt x="15564" y="145381"/>
                    <a:pt x="15564" y="141083"/>
                  </a:cubicBezTo>
                  <a:lnTo>
                    <a:pt x="15564" y="15564"/>
                  </a:lnTo>
                  <a:lnTo>
                    <a:pt x="287485" y="15564"/>
                  </a:lnTo>
                  <a:lnTo>
                    <a:pt x="287485" y="84850"/>
                  </a:lnTo>
                  <a:cubicBezTo>
                    <a:pt x="287485" y="93626"/>
                    <a:pt x="294625" y="100766"/>
                    <a:pt x="303401" y="100766"/>
                  </a:cubicBezTo>
                  <a:lnTo>
                    <a:pt x="373191" y="100766"/>
                  </a:lnTo>
                  <a:lnTo>
                    <a:pt x="373191" y="139520"/>
                  </a:lnTo>
                  <a:cubicBezTo>
                    <a:pt x="373191" y="143818"/>
                    <a:pt x="376676" y="147302"/>
                    <a:pt x="380974" y="147302"/>
                  </a:cubicBezTo>
                  <a:cubicBezTo>
                    <a:pt x="385271" y="147302"/>
                    <a:pt x="388756" y="143818"/>
                    <a:pt x="388756" y="139520"/>
                  </a:cubicBezTo>
                  <a:lnTo>
                    <a:pt x="388756" y="95889"/>
                  </a:lnTo>
                  <a:cubicBezTo>
                    <a:pt x="388756" y="92100"/>
                    <a:pt x="387280" y="88537"/>
                    <a:pt x="384601" y="85858"/>
                  </a:cubicBezTo>
                  <a:lnTo>
                    <a:pt x="302900" y="4156"/>
                  </a:lnTo>
                  <a:cubicBezTo>
                    <a:pt x="300220" y="1476"/>
                    <a:pt x="296658" y="0"/>
                    <a:pt x="292868" y="0"/>
                  </a:cubicBezTo>
                  <a:lnTo>
                    <a:pt x="14185" y="0"/>
                  </a:lnTo>
                  <a:cubicBezTo>
                    <a:pt x="6364" y="0"/>
                    <a:pt x="0" y="6364"/>
                    <a:pt x="0" y="14185"/>
                  </a:cubicBezTo>
                  <a:lnTo>
                    <a:pt x="0" y="141083"/>
                  </a:lnTo>
                  <a:cubicBezTo>
                    <a:pt x="0" y="145381"/>
                    <a:pt x="3484" y="148865"/>
                    <a:pt x="7782" y="148865"/>
                  </a:cubicBezTo>
                  <a:close/>
                  <a:moveTo>
                    <a:pt x="303049" y="84850"/>
                  </a:moveTo>
                  <a:lnTo>
                    <a:pt x="303049" y="26317"/>
                  </a:lnTo>
                  <a:lnTo>
                    <a:pt x="361933" y="85202"/>
                  </a:lnTo>
                  <a:lnTo>
                    <a:pt x="303401" y="85202"/>
                  </a:lnTo>
                  <a:cubicBezTo>
                    <a:pt x="303208" y="85202"/>
                    <a:pt x="303049" y="85044"/>
                    <a:pt x="303049" y="8485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sp>
          <p:nvSpPr>
            <p:cNvPr id="78" name="Google Shape;1779;p35"/>
            <p:cNvSpPr/>
            <p:nvPr/>
          </p:nvSpPr>
          <p:spPr>
            <a:xfrm>
              <a:off x="2285531" y="3870636"/>
              <a:ext cx="388755" cy="365702"/>
            </a:xfrm>
            <a:custGeom>
              <a:avLst/>
              <a:gdLst/>
              <a:ahLst/>
              <a:cxnLst/>
              <a:rect l="l" t="t" r="r" b="b"/>
              <a:pathLst>
                <a:path w="388755" h="365702" extrusionOk="0">
                  <a:moveTo>
                    <a:pt x="380975" y="192598"/>
                  </a:moveTo>
                  <a:cubicBezTo>
                    <a:pt x="376677" y="192598"/>
                    <a:pt x="373192" y="196082"/>
                    <a:pt x="373192" y="200380"/>
                  </a:cubicBezTo>
                  <a:lnTo>
                    <a:pt x="373192" y="350139"/>
                  </a:lnTo>
                  <a:lnTo>
                    <a:pt x="15564" y="350139"/>
                  </a:lnTo>
                  <a:lnTo>
                    <a:pt x="15564" y="7782"/>
                  </a:lnTo>
                  <a:cubicBezTo>
                    <a:pt x="15564" y="3484"/>
                    <a:pt x="12080" y="0"/>
                    <a:pt x="7782" y="0"/>
                  </a:cubicBezTo>
                  <a:cubicBezTo>
                    <a:pt x="3484" y="0"/>
                    <a:pt x="0" y="3484"/>
                    <a:pt x="0" y="7782"/>
                  </a:cubicBezTo>
                  <a:lnTo>
                    <a:pt x="0" y="351518"/>
                  </a:lnTo>
                  <a:cubicBezTo>
                    <a:pt x="0" y="359339"/>
                    <a:pt x="6364" y="365703"/>
                    <a:pt x="14185" y="365703"/>
                  </a:cubicBezTo>
                  <a:lnTo>
                    <a:pt x="374570" y="365703"/>
                  </a:lnTo>
                  <a:cubicBezTo>
                    <a:pt x="382392" y="365703"/>
                    <a:pt x="388756" y="359339"/>
                    <a:pt x="388756" y="351518"/>
                  </a:cubicBezTo>
                  <a:lnTo>
                    <a:pt x="388756" y="200380"/>
                  </a:lnTo>
                  <a:cubicBezTo>
                    <a:pt x="388757" y="196082"/>
                    <a:pt x="385273" y="192598"/>
                    <a:pt x="380975" y="192598"/>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sp>
          <p:nvSpPr>
            <p:cNvPr id="79" name="Google Shape;1780;p35"/>
            <p:cNvSpPr/>
            <p:nvPr/>
          </p:nvSpPr>
          <p:spPr>
            <a:xfrm>
              <a:off x="2322819" y="3783152"/>
              <a:ext cx="71989" cy="71989"/>
            </a:xfrm>
            <a:custGeom>
              <a:avLst/>
              <a:gdLst/>
              <a:ahLst/>
              <a:cxnLst/>
              <a:rect l="l" t="t" r="r" b="b"/>
              <a:pathLst>
                <a:path w="71989" h="71989" extrusionOk="0">
                  <a:moveTo>
                    <a:pt x="71989" y="15160"/>
                  </a:moveTo>
                  <a:cubicBezTo>
                    <a:pt x="71989" y="6801"/>
                    <a:pt x="65189" y="0"/>
                    <a:pt x="56829" y="0"/>
                  </a:cubicBezTo>
                  <a:lnTo>
                    <a:pt x="15160" y="0"/>
                  </a:lnTo>
                  <a:cubicBezTo>
                    <a:pt x="6801" y="0"/>
                    <a:pt x="0" y="6801"/>
                    <a:pt x="0" y="15160"/>
                  </a:cubicBezTo>
                  <a:lnTo>
                    <a:pt x="0" y="56829"/>
                  </a:lnTo>
                  <a:cubicBezTo>
                    <a:pt x="0" y="65189"/>
                    <a:pt x="6801" y="71989"/>
                    <a:pt x="15160" y="71989"/>
                  </a:cubicBezTo>
                  <a:lnTo>
                    <a:pt x="56829" y="71989"/>
                  </a:lnTo>
                  <a:cubicBezTo>
                    <a:pt x="65189" y="71989"/>
                    <a:pt x="71989" y="65189"/>
                    <a:pt x="71989" y="56829"/>
                  </a:cubicBezTo>
                  <a:close/>
                  <a:moveTo>
                    <a:pt x="56425" y="56425"/>
                  </a:moveTo>
                  <a:lnTo>
                    <a:pt x="15564" y="56425"/>
                  </a:lnTo>
                  <a:lnTo>
                    <a:pt x="15564" y="15564"/>
                  </a:lnTo>
                  <a:lnTo>
                    <a:pt x="56425" y="1556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sp>
          <p:nvSpPr>
            <p:cNvPr id="80" name="Google Shape;1781;p35"/>
            <p:cNvSpPr/>
            <p:nvPr/>
          </p:nvSpPr>
          <p:spPr>
            <a:xfrm>
              <a:off x="2406335" y="3793918"/>
              <a:ext cx="140029" cy="15564"/>
            </a:xfrm>
            <a:custGeom>
              <a:avLst/>
              <a:gdLst/>
              <a:ahLst/>
              <a:cxnLst/>
              <a:rect l="l" t="t" r="r" b="b"/>
              <a:pathLst>
                <a:path w="140029" h="15564" extrusionOk="0">
                  <a:moveTo>
                    <a:pt x="7782" y="15564"/>
                  </a:moveTo>
                  <a:lnTo>
                    <a:pt x="132247" y="15564"/>
                  </a:lnTo>
                  <a:cubicBezTo>
                    <a:pt x="136545" y="15564"/>
                    <a:pt x="140030" y="12080"/>
                    <a:pt x="140030" y="7782"/>
                  </a:cubicBezTo>
                  <a:cubicBezTo>
                    <a:pt x="140030" y="3484"/>
                    <a:pt x="136545" y="0"/>
                    <a:pt x="132247" y="0"/>
                  </a:cubicBezTo>
                  <a:lnTo>
                    <a:pt x="7782" y="0"/>
                  </a:lnTo>
                  <a:cubicBezTo>
                    <a:pt x="3484" y="0"/>
                    <a:pt x="0" y="3484"/>
                    <a:pt x="0" y="7782"/>
                  </a:cubicBezTo>
                  <a:cubicBezTo>
                    <a:pt x="0" y="12080"/>
                    <a:pt x="3484" y="15564"/>
                    <a:pt x="7782" y="15564"/>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sp>
          <p:nvSpPr>
            <p:cNvPr id="81" name="Google Shape;1782;p35"/>
            <p:cNvSpPr/>
            <p:nvPr/>
          </p:nvSpPr>
          <p:spPr>
            <a:xfrm>
              <a:off x="2406335" y="3828810"/>
              <a:ext cx="140029" cy="15564"/>
            </a:xfrm>
            <a:custGeom>
              <a:avLst/>
              <a:gdLst/>
              <a:ahLst/>
              <a:cxnLst/>
              <a:rect l="l" t="t" r="r" b="b"/>
              <a:pathLst>
                <a:path w="140029" h="15564" extrusionOk="0">
                  <a:moveTo>
                    <a:pt x="7782" y="15564"/>
                  </a:moveTo>
                  <a:lnTo>
                    <a:pt x="132247" y="15564"/>
                  </a:lnTo>
                  <a:cubicBezTo>
                    <a:pt x="136545" y="15564"/>
                    <a:pt x="140030" y="12080"/>
                    <a:pt x="140030" y="7782"/>
                  </a:cubicBezTo>
                  <a:cubicBezTo>
                    <a:pt x="140030" y="3484"/>
                    <a:pt x="136545" y="0"/>
                    <a:pt x="132247" y="0"/>
                  </a:cubicBezTo>
                  <a:lnTo>
                    <a:pt x="7782" y="0"/>
                  </a:lnTo>
                  <a:cubicBezTo>
                    <a:pt x="3484" y="0"/>
                    <a:pt x="0" y="3484"/>
                    <a:pt x="0" y="7782"/>
                  </a:cubicBezTo>
                  <a:cubicBezTo>
                    <a:pt x="0" y="12080"/>
                    <a:pt x="3484" y="15564"/>
                    <a:pt x="7782" y="15564"/>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sp>
          <p:nvSpPr>
            <p:cNvPr id="82" name="Google Shape;1783;p35"/>
            <p:cNvSpPr/>
            <p:nvPr/>
          </p:nvSpPr>
          <p:spPr>
            <a:xfrm>
              <a:off x="2322819" y="3876943"/>
              <a:ext cx="71989" cy="71990"/>
            </a:xfrm>
            <a:custGeom>
              <a:avLst/>
              <a:gdLst/>
              <a:ahLst/>
              <a:cxnLst/>
              <a:rect l="l" t="t" r="r" b="b"/>
              <a:pathLst>
                <a:path w="71989" h="71990" extrusionOk="0">
                  <a:moveTo>
                    <a:pt x="71989" y="15161"/>
                  </a:moveTo>
                  <a:cubicBezTo>
                    <a:pt x="71989" y="6801"/>
                    <a:pt x="65189" y="0"/>
                    <a:pt x="56829" y="0"/>
                  </a:cubicBezTo>
                  <a:lnTo>
                    <a:pt x="15160" y="0"/>
                  </a:lnTo>
                  <a:cubicBezTo>
                    <a:pt x="6801" y="0"/>
                    <a:pt x="0" y="6801"/>
                    <a:pt x="0" y="15161"/>
                  </a:cubicBezTo>
                  <a:lnTo>
                    <a:pt x="0" y="56830"/>
                  </a:lnTo>
                  <a:cubicBezTo>
                    <a:pt x="0" y="65190"/>
                    <a:pt x="6801" y="71990"/>
                    <a:pt x="15160" y="71990"/>
                  </a:cubicBezTo>
                  <a:lnTo>
                    <a:pt x="56829" y="71990"/>
                  </a:lnTo>
                  <a:cubicBezTo>
                    <a:pt x="65189" y="71990"/>
                    <a:pt x="71989" y="65190"/>
                    <a:pt x="71989" y="56830"/>
                  </a:cubicBezTo>
                  <a:close/>
                  <a:moveTo>
                    <a:pt x="56425" y="56425"/>
                  </a:moveTo>
                  <a:lnTo>
                    <a:pt x="15564" y="56425"/>
                  </a:lnTo>
                  <a:lnTo>
                    <a:pt x="15564" y="15564"/>
                  </a:lnTo>
                  <a:lnTo>
                    <a:pt x="56425" y="1556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sp>
          <p:nvSpPr>
            <p:cNvPr id="83" name="Google Shape;1784;p35"/>
            <p:cNvSpPr/>
            <p:nvPr/>
          </p:nvSpPr>
          <p:spPr>
            <a:xfrm>
              <a:off x="2406335" y="3887708"/>
              <a:ext cx="182245" cy="15564"/>
            </a:xfrm>
            <a:custGeom>
              <a:avLst/>
              <a:gdLst/>
              <a:ahLst/>
              <a:cxnLst/>
              <a:rect l="l" t="t" r="r" b="b"/>
              <a:pathLst>
                <a:path w="182245" h="15564" extrusionOk="0">
                  <a:moveTo>
                    <a:pt x="174463" y="0"/>
                  </a:moveTo>
                  <a:lnTo>
                    <a:pt x="7782" y="0"/>
                  </a:lnTo>
                  <a:cubicBezTo>
                    <a:pt x="3484" y="0"/>
                    <a:pt x="0" y="3484"/>
                    <a:pt x="0" y="7782"/>
                  </a:cubicBezTo>
                  <a:cubicBezTo>
                    <a:pt x="0" y="12080"/>
                    <a:pt x="3484" y="15564"/>
                    <a:pt x="7782" y="15564"/>
                  </a:cubicBezTo>
                  <a:lnTo>
                    <a:pt x="174463" y="15564"/>
                  </a:lnTo>
                  <a:cubicBezTo>
                    <a:pt x="178761" y="15564"/>
                    <a:pt x="182245" y="12080"/>
                    <a:pt x="182245" y="7782"/>
                  </a:cubicBezTo>
                  <a:cubicBezTo>
                    <a:pt x="182245" y="3484"/>
                    <a:pt x="178762" y="0"/>
                    <a:pt x="174463"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sp>
          <p:nvSpPr>
            <p:cNvPr id="84" name="Google Shape;1785;p35"/>
            <p:cNvSpPr/>
            <p:nvPr/>
          </p:nvSpPr>
          <p:spPr>
            <a:xfrm>
              <a:off x="2406335" y="3922602"/>
              <a:ext cx="182245" cy="15564"/>
            </a:xfrm>
            <a:custGeom>
              <a:avLst/>
              <a:gdLst/>
              <a:ahLst/>
              <a:cxnLst/>
              <a:rect l="l" t="t" r="r" b="b"/>
              <a:pathLst>
                <a:path w="182245" h="15564" extrusionOk="0">
                  <a:moveTo>
                    <a:pt x="182245" y="7782"/>
                  </a:moveTo>
                  <a:cubicBezTo>
                    <a:pt x="182245" y="3484"/>
                    <a:pt x="178761" y="0"/>
                    <a:pt x="174463" y="0"/>
                  </a:cubicBezTo>
                  <a:lnTo>
                    <a:pt x="7782" y="0"/>
                  </a:lnTo>
                  <a:cubicBezTo>
                    <a:pt x="3484" y="0"/>
                    <a:pt x="0" y="3484"/>
                    <a:pt x="0" y="7782"/>
                  </a:cubicBezTo>
                  <a:cubicBezTo>
                    <a:pt x="0" y="12080"/>
                    <a:pt x="3484" y="15564"/>
                    <a:pt x="7782" y="15564"/>
                  </a:cubicBezTo>
                  <a:lnTo>
                    <a:pt x="174463" y="15564"/>
                  </a:lnTo>
                  <a:cubicBezTo>
                    <a:pt x="178762" y="15564"/>
                    <a:pt x="182245" y="12080"/>
                    <a:pt x="182245" y="7782"/>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sp>
          <p:nvSpPr>
            <p:cNvPr id="85" name="Google Shape;1786;p35"/>
            <p:cNvSpPr/>
            <p:nvPr/>
          </p:nvSpPr>
          <p:spPr>
            <a:xfrm>
              <a:off x="2322819" y="3970732"/>
              <a:ext cx="71989" cy="71990"/>
            </a:xfrm>
            <a:custGeom>
              <a:avLst/>
              <a:gdLst/>
              <a:ahLst/>
              <a:cxnLst/>
              <a:rect l="l" t="t" r="r" b="b"/>
              <a:pathLst>
                <a:path w="71989" h="71990" extrusionOk="0">
                  <a:moveTo>
                    <a:pt x="71989" y="15161"/>
                  </a:moveTo>
                  <a:cubicBezTo>
                    <a:pt x="71989" y="6801"/>
                    <a:pt x="65189" y="0"/>
                    <a:pt x="56829" y="0"/>
                  </a:cubicBezTo>
                  <a:lnTo>
                    <a:pt x="15160" y="0"/>
                  </a:lnTo>
                  <a:cubicBezTo>
                    <a:pt x="6801" y="0"/>
                    <a:pt x="0" y="6801"/>
                    <a:pt x="0" y="15161"/>
                  </a:cubicBezTo>
                  <a:lnTo>
                    <a:pt x="0" y="56830"/>
                  </a:lnTo>
                  <a:cubicBezTo>
                    <a:pt x="0" y="65190"/>
                    <a:pt x="6801" y="71990"/>
                    <a:pt x="15160" y="71990"/>
                  </a:cubicBezTo>
                  <a:lnTo>
                    <a:pt x="56829" y="71990"/>
                  </a:lnTo>
                  <a:cubicBezTo>
                    <a:pt x="65189" y="71990"/>
                    <a:pt x="71989" y="65190"/>
                    <a:pt x="71989" y="56830"/>
                  </a:cubicBezTo>
                  <a:close/>
                  <a:moveTo>
                    <a:pt x="56425" y="56426"/>
                  </a:moveTo>
                  <a:lnTo>
                    <a:pt x="15564" y="56426"/>
                  </a:lnTo>
                  <a:lnTo>
                    <a:pt x="15564" y="15565"/>
                  </a:lnTo>
                  <a:lnTo>
                    <a:pt x="56425" y="15565"/>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sp>
          <p:nvSpPr>
            <p:cNvPr id="86" name="Google Shape;1787;p35"/>
            <p:cNvSpPr/>
            <p:nvPr/>
          </p:nvSpPr>
          <p:spPr>
            <a:xfrm>
              <a:off x="2406335" y="3981499"/>
              <a:ext cx="164255" cy="15564"/>
            </a:xfrm>
            <a:custGeom>
              <a:avLst/>
              <a:gdLst/>
              <a:ahLst/>
              <a:cxnLst/>
              <a:rect l="l" t="t" r="r" b="b"/>
              <a:pathLst>
                <a:path w="164255" h="15564" extrusionOk="0">
                  <a:moveTo>
                    <a:pt x="7782" y="15564"/>
                  </a:moveTo>
                  <a:lnTo>
                    <a:pt x="156473" y="15564"/>
                  </a:lnTo>
                  <a:cubicBezTo>
                    <a:pt x="160771" y="15564"/>
                    <a:pt x="164255" y="12080"/>
                    <a:pt x="164255" y="7782"/>
                  </a:cubicBezTo>
                  <a:cubicBezTo>
                    <a:pt x="164255" y="3484"/>
                    <a:pt x="160771" y="0"/>
                    <a:pt x="156473" y="0"/>
                  </a:cubicBezTo>
                  <a:lnTo>
                    <a:pt x="7782" y="0"/>
                  </a:lnTo>
                  <a:cubicBezTo>
                    <a:pt x="3484" y="0"/>
                    <a:pt x="0" y="3484"/>
                    <a:pt x="0" y="7782"/>
                  </a:cubicBezTo>
                  <a:cubicBezTo>
                    <a:pt x="0" y="12080"/>
                    <a:pt x="3484" y="15564"/>
                    <a:pt x="7782" y="15564"/>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sp>
          <p:nvSpPr>
            <p:cNvPr id="87" name="Google Shape;1788;p35"/>
            <p:cNvSpPr/>
            <p:nvPr/>
          </p:nvSpPr>
          <p:spPr>
            <a:xfrm>
              <a:off x="2406335" y="4016392"/>
              <a:ext cx="174937" cy="15564"/>
            </a:xfrm>
            <a:custGeom>
              <a:avLst/>
              <a:gdLst/>
              <a:ahLst/>
              <a:cxnLst/>
              <a:rect l="l" t="t" r="r" b="b"/>
              <a:pathLst>
                <a:path w="174937" h="15564" extrusionOk="0">
                  <a:moveTo>
                    <a:pt x="174937" y="7782"/>
                  </a:moveTo>
                  <a:cubicBezTo>
                    <a:pt x="174937" y="3484"/>
                    <a:pt x="171453" y="0"/>
                    <a:pt x="167155" y="0"/>
                  </a:cubicBezTo>
                  <a:lnTo>
                    <a:pt x="7782" y="0"/>
                  </a:lnTo>
                  <a:cubicBezTo>
                    <a:pt x="3484" y="0"/>
                    <a:pt x="0" y="3484"/>
                    <a:pt x="0" y="7782"/>
                  </a:cubicBezTo>
                  <a:cubicBezTo>
                    <a:pt x="0" y="12080"/>
                    <a:pt x="3484" y="15564"/>
                    <a:pt x="7782" y="15564"/>
                  </a:cubicBezTo>
                  <a:lnTo>
                    <a:pt x="167155" y="15564"/>
                  </a:lnTo>
                  <a:cubicBezTo>
                    <a:pt x="171453" y="15564"/>
                    <a:pt x="174937" y="12080"/>
                    <a:pt x="174937" y="7782"/>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sp>
          <p:nvSpPr>
            <p:cNvPr id="88" name="Google Shape;1789;p35"/>
            <p:cNvSpPr/>
            <p:nvPr/>
          </p:nvSpPr>
          <p:spPr>
            <a:xfrm>
              <a:off x="2322819" y="4064523"/>
              <a:ext cx="71989" cy="71990"/>
            </a:xfrm>
            <a:custGeom>
              <a:avLst/>
              <a:gdLst/>
              <a:ahLst/>
              <a:cxnLst/>
              <a:rect l="l" t="t" r="r" b="b"/>
              <a:pathLst>
                <a:path w="71989" h="71990" extrusionOk="0">
                  <a:moveTo>
                    <a:pt x="56829" y="0"/>
                  </a:moveTo>
                  <a:lnTo>
                    <a:pt x="15160" y="0"/>
                  </a:lnTo>
                  <a:cubicBezTo>
                    <a:pt x="6801" y="0"/>
                    <a:pt x="0" y="6801"/>
                    <a:pt x="0" y="15161"/>
                  </a:cubicBezTo>
                  <a:lnTo>
                    <a:pt x="0" y="56830"/>
                  </a:lnTo>
                  <a:cubicBezTo>
                    <a:pt x="0" y="65190"/>
                    <a:pt x="6801" y="71990"/>
                    <a:pt x="15160" y="71990"/>
                  </a:cubicBezTo>
                  <a:lnTo>
                    <a:pt x="56829" y="71990"/>
                  </a:lnTo>
                  <a:cubicBezTo>
                    <a:pt x="65189" y="71990"/>
                    <a:pt x="71989" y="65190"/>
                    <a:pt x="71989" y="56830"/>
                  </a:cubicBezTo>
                  <a:lnTo>
                    <a:pt x="71989" y="15161"/>
                  </a:lnTo>
                  <a:cubicBezTo>
                    <a:pt x="71989" y="6801"/>
                    <a:pt x="65189" y="0"/>
                    <a:pt x="56829" y="0"/>
                  </a:cubicBezTo>
                  <a:close/>
                  <a:moveTo>
                    <a:pt x="56425" y="56425"/>
                  </a:moveTo>
                  <a:lnTo>
                    <a:pt x="15564" y="56425"/>
                  </a:lnTo>
                  <a:lnTo>
                    <a:pt x="15564" y="15564"/>
                  </a:lnTo>
                  <a:lnTo>
                    <a:pt x="56425" y="15564"/>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sp>
          <p:nvSpPr>
            <p:cNvPr id="89" name="Google Shape;1790;p35"/>
            <p:cNvSpPr/>
            <p:nvPr/>
          </p:nvSpPr>
          <p:spPr>
            <a:xfrm>
              <a:off x="2406335" y="4075289"/>
              <a:ext cx="146488" cy="15564"/>
            </a:xfrm>
            <a:custGeom>
              <a:avLst/>
              <a:gdLst/>
              <a:ahLst/>
              <a:cxnLst/>
              <a:rect l="l" t="t" r="r" b="b"/>
              <a:pathLst>
                <a:path w="146488" h="15564" extrusionOk="0">
                  <a:moveTo>
                    <a:pt x="146489" y="7782"/>
                  </a:moveTo>
                  <a:cubicBezTo>
                    <a:pt x="146489" y="3484"/>
                    <a:pt x="143005" y="0"/>
                    <a:pt x="138707" y="0"/>
                  </a:cubicBezTo>
                  <a:lnTo>
                    <a:pt x="7782" y="0"/>
                  </a:lnTo>
                  <a:cubicBezTo>
                    <a:pt x="3484" y="0"/>
                    <a:pt x="0" y="3484"/>
                    <a:pt x="0" y="7782"/>
                  </a:cubicBezTo>
                  <a:cubicBezTo>
                    <a:pt x="0" y="12080"/>
                    <a:pt x="3484" y="15564"/>
                    <a:pt x="7782" y="15564"/>
                  </a:cubicBezTo>
                  <a:lnTo>
                    <a:pt x="138707" y="15564"/>
                  </a:lnTo>
                  <a:cubicBezTo>
                    <a:pt x="143005" y="15564"/>
                    <a:pt x="146489" y="12081"/>
                    <a:pt x="146489" y="7782"/>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sp>
          <p:nvSpPr>
            <p:cNvPr id="90" name="Google Shape;1791;p35"/>
            <p:cNvSpPr/>
            <p:nvPr/>
          </p:nvSpPr>
          <p:spPr>
            <a:xfrm>
              <a:off x="2406335" y="4110183"/>
              <a:ext cx="122591" cy="15564"/>
            </a:xfrm>
            <a:custGeom>
              <a:avLst/>
              <a:gdLst/>
              <a:ahLst/>
              <a:cxnLst/>
              <a:rect l="l" t="t" r="r" b="b"/>
              <a:pathLst>
                <a:path w="122591" h="15564" extrusionOk="0">
                  <a:moveTo>
                    <a:pt x="7782" y="0"/>
                  </a:moveTo>
                  <a:cubicBezTo>
                    <a:pt x="3484" y="0"/>
                    <a:pt x="0" y="3484"/>
                    <a:pt x="0" y="7782"/>
                  </a:cubicBezTo>
                  <a:cubicBezTo>
                    <a:pt x="0" y="12080"/>
                    <a:pt x="3484" y="15564"/>
                    <a:pt x="7782" y="15564"/>
                  </a:cubicBezTo>
                  <a:lnTo>
                    <a:pt x="114809" y="15564"/>
                  </a:lnTo>
                  <a:cubicBezTo>
                    <a:pt x="119107" y="15564"/>
                    <a:pt x="122591" y="12080"/>
                    <a:pt x="122591" y="7782"/>
                  </a:cubicBezTo>
                  <a:cubicBezTo>
                    <a:pt x="122591" y="3484"/>
                    <a:pt x="119107" y="0"/>
                    <a:pt x="114809"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sp>
          <p:nvSpPr>
            <p:cNvPr id="91" name="Google Shape;1792;p35"/>
            <p:cNvSpPr/>
            <p:nvPr/>
          </p:nvSpPr>
          <p:spPr>
            <a:xfrm>
              <a:off x="2539813" y="3826933"/>
              <a:ext cx="205567" cy="373465"/>
            </a:xfrm>
            <a:custGeom>
              <a:avLst/>
              <a:gdLst/>
              <a:ahLst/>
              <a:cxnLst/>
              <a:rect l="l" t="t" r="r" b="b"/>
              <a:pathLst>
                <a:path w="205567" h="373465" extrusionOk="0">
                  <a:moveTo>
                    <a:pt x="193897" y="7416"/>
                  </a:moveTo>
                  <a:lnTo>
                    <a:pt x="183200" y="2149"/>
                  </a:lnTo>
                  <a:cubicBezTo>
                    <a:pt x="172858" y="-2944"/>
                    <a:pt x="160299" y="1327"/>
                    <a:pt x="155207" y="11670"/>
                  </a:cubicBezTo>
                  <a:lnTo>
                    <a:pt x="1118" y="324609"/>
                  </a:lnTo>
                  <a:cubicBezTo>
                    <a:pt x="312" y="326245"/>
                    <a:pt x="-71" y="328073"/>
                    <a:pt x="11" y="329898"/>
                  </a:cubicBezTo>
                  <a:lnTo>
                    <a:pt x="1512" y="363097"/>
                  </a:lnTo>
                  <a:cubicBezTo>
                    <a:pt x="1691" y="367054"/>
                    <a:pt x="4009" y="370598"/>
                    <a:pt x="7562" y="372348"/>
                  </a:cubicBezTo>
                  <a:cubicBezTo>
                    <a:pt x="9081" y="373096"/>
                    <a:pt x="10722" y="373465"/>
                    <a:pt x="12358" y="373465"/>
                  </a:cubicBezTo>
                  <a:cubicBezTo>
                    <a:pt x="14547" y="373465"/>
                    <a:pt x="16725" y="372803"/>
                    <a:pt x="18583" y="371504"/>
                  </a:cubicBezTo>
                  <a:lnTo>
                    <a:pt x="45815" y="352451"/>
                  </a:lnTo>
                  <a:cubicBezTo>
                    <a:pt x="47310" y="351404"/>
                    <a:pt x="48525" y="349986"/>
                    <a:pt x="49329" y="348353"/>
                  </a:cubicBezTo>
                  <a:lnTo>
                    <a:pt x="92117" y="261456"/>
                  </a:lnTo>
                  <a:cubicBezTo>
                    <a:pt x="94016" y="257600"/>
                    <a:pt x="92429" y="252935"/>
                    <a:pt x="88572" y="251036"/>
                  </a:cubicBezTo>
                  <a:cubicBezTo>
                    <a:pt x="84719" y="249137"/>
                    <a:pt x="80052" y="250723"/>
                    <a:pt x="78152" y="254580"/>
                  </a:cubicBezTo>
                  <a:lnTo>
                    <a:pt x="53699" y="304242"/>
                  </a:lnTo>
                  <a:lnTo>
                    <a:pt x="33414" y="294254"/>
                  </a:lnTo>
                  <a:lnTo>
                    <a:pt x="139107" y="79603"/>
                  </a:lnTo>
                  <a:lnTo>
                    <a:pt x="159392" y="89592"/>
                  </a:lnTo>
                  <a:lnTo>
                    <a:pt x="92835" y="224762"/>
                  </a:lnTo>
                  <a:cubicBezTo>
                    <a:pt x="90936" y="228618"/>
                    <a:pt x="92522" y="233283"/>
                    <a:pt x="96379" y="235182"/>
                  </a:cubicBezTo>
                  <a:cubicBezTo>
                    <a:pt x="100236" y="237082"/>
                    <a:pt x="104900" y="235494"/>
                    <a:pt x="106799" y="231637"/>
                  </a:cubicBezTo>
                  <a:lnTo>
                    <a:pt x="203420" y="35412"/>
                  </a:lnTo>
                  <a:cubicBezTo>
                    <a:pt x="208511" y="25067"/>
                    <a:pt x="204239" y="12510"/>
                    <a:pt x="193897" y="7416"/>
                  </a:cubicBezTo>
                  <a:close/>
                  <a:moveTo>
                    <a:pt x="16673" y="353843"/>
                  </a:moveTo>
                  <a:lnTo>
                    <a:pt x="15780" y="334097"/>
                  </a:lnTo>
                  <a:lnTo>
                    <a:pt x="32868" y="342511"/>
                  </a:lnTo>
                  <a:close/>
                  <a:moveTo>
                    <a:pt x="46823" y="318203"/>
                  </a:moveTo>
                  <a:lnTo>
                    <a:pt x="41343" y="329334"/>
                  </a:lnTo>
                  <a:lnTo>
                    <a:pt x="21058" y="319346"/>
                  </a:lnTo>
                  <a:lnTo>
                    <a:pt x="26539" y="308215"/>
                  </a:lnTo>
                  <a:close/>
                  <a:moveTo>
                    <a:pt x="145982" y="65638"/>
                  </a:moveTo>
                  <a:lnTo>
                    <a:pt x="151463" y="54507"/>
                  </a:lnTo>
                  <a:lnTo>
                    <a:pt x="171748" y="64496"/>
                  </a:lnTo>
                  <a:lnTo>
                    <a:pt x="166268" y="75626"/>
                  </a:lnTo>
                  <a:close/>
                  <a:moveTo>
                    <a:pt x="189455" y="28534"/>
                  </a:moveTo>
                  <a:lnTo>
                    <a:pt x="178624" y="50533"/>
                  </a:lnTo>
                  <a:lnTo>
                    <a:pt x="158338" y="40545"/>
                  </a:lnTo>
                  <a:lnTo>
                    <a:pt x="169170" y="18546"/>
                  </a:lnTo>
                  <a:cubicBezTo>
                    <a:pt x="170470" y="15904"/>
                    <a:pt x="173678" y="14811"/>
                    <a:pt x="176324" y="16113"/>
                  </a:cubicBezTo>
                  <a:lnTo>
                    <a:pt x="187021" y="21380"/>
                  </a:lnTo>
                  <a:cubicBezTo>
                    <a:pt x="189665" y="22681"/>
                    <a:pt x="190757" y="25891"/>
                    <a:pt x="189455" y="28534"/>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grpSp>
      <p:grpSp>
        <p:nvGrpSpPr>
          <p:cNvPr id="92" name="Google Shape;1873;p35"/>
          <p:cNvGrpSpPr/>
          <p:nvPr/>
        </p:nvGrpSpPr>
        <p:grpSpPr>
          <a:xfrm>
            <a:off x="6445675" y="4473835"/>
            <a:ext cx="634621" cy="634952"/>
            <a:chOff x="4053024" y="2778587"/>
            <a:chExt cx="531446" cy="532221"/>
          </a:xfrm>
          <a:solidFill>
            <a:schemeClr val="bg1"/>
          </a:solidFill>
        </p:grpSpPr>
        <p:sp>
          <p:nvSpPr>
            <p:cNvPr id="93" name="Google Shape;1874;p35"/>
            <p:cNvSpPr/>
            <p:nvPr/>
          </p:nvSpPr>
          <p:spPr>
            <a:xfrm>
              <a:off x="4053024" y="2778587"/>
              <a:ext cx="531446" cy="532221"/>
            </a:xfrm>
            <a:custGeom>
              <a:avLst/>
              <a:gdLst/>
              <a:ahLst/>
              <a:cxnLst/>
              <a:rect l="l" t="t" r="r" b="b"/>
              <a:pathLst>
                <a:path w="531446" h="532221" extrusionOk="0">
                  <a:moveTo>
                    <a:pt x="531446" y="41589"/>
                  </a:moveTo>
                  <a:lnTo>
                    <a:pt x="531446" y="20266"/>
                  </a:lnTo>
                  <a:cubicBezTo>
                    <a:pt x="531446" y="9092"/>
                    <a:pt x="522355" y="0"/>
                    <a:pt x="511180" y="0"/>
                  </a:cubicBezTo>
                  <a:lnTo>
                    <a:pt x="20266" y="0"/>
                  </a:lnTo>
                  <a:cubicBezTo>
                    <a:pt x="9091" y="0"/>
                    <a:pt x="0" y="9092"/>
                    <a:pt x="0" y="20266"/>
                  </a:cubicBezTo>
                  <a:lnTo>
                    <a:pt x="0" y="41589"/>
                  </a:lnTo>
                  <a:cubicBezTo>
                    <a:pt x="0" y="49996"/>
                    <a:pt x="5147" y="57221"/>
                    <a:pt x="12454" y="60286"/>
                  </a:cubicBezTo>
                  <a:lnTo>
                    <a:pt x="12454" y="374929"/>
                  </a:lnTo>
                  <a:cubicBezTo>
                    <a:pt x="5147" y="377994"/>
                    <a:pt x="0" y="385219"/>
                    <a:pt x="0" y="393626"/>
                  </a:cubicBezTo>
                  <a:lnTo>
                    <a:pt x="0" y="402403"/>
                  </a:lnTo>
                  <a:cubicBezTo>
                    <a:pt x="0" y="413578"/>
                    <a:pt x="9092" y="422669"/>
                    <a:pt x="20267" y="422669"/>
                  </a:cubicBezTo>
                  <a:lnTo>
                    <a:pt x="95997" y="422669"/>
                  </a:lnTo>
                  <a:cubicBezTo>
                    <a:pt x="100311" y="422669"/>
                    <a:pt x="103809" y="419172"/>
                    <a:pt x="103809" y="414856"/>
                  </a:cubicBezTo>
                  <a:cubicBezTo>
                    <a:pt x="103809" y="410540"/>
                    <a:pt x="100311" y="407043"/>
                    <a:pt x="95997" y="407043"/>
                  </a:cubicBezTo>
                  <a:lnTo>
                    <a:pt x="20266" y="407043"/>
                  </a:lnTo>
                  <a:cubicBezTo>
                    <a:pt x="17707" y="407043"/>
                    <a:pt x="15624" y="404961"/>
                    <a:pt x="15624" y="402403"/>
                  </a:cubicBezTo>
                  <a:lnTo>
                    <a:pt x="15624" y="393626"/>
                  </a:lnTo>
                  <a:cubicBezTo>
                    <a:pt x="15624" y="391069"/>
                    <a:pt x="17702" y="388989"/>
                    <a:pt x="20259" y="388985"/>
                  </a:cubicBezTo>
                  <a:lnTo>
                    <a:pt x="20265" y="388985"/>
                  </a:lnTo>
                  <a:cubicBezTo>
                    <a:pt x="20272" y="388985"/>
                    <a:pt x="20279" y="388984"/>
                    <a:pt x="20285" y="388984"/>
                  </a:cubicBezTo>
                  <a:lnTo>
                    <a:pt x="511158" y="388984"/>
                  </a:lnTo>
                  <a:cubicBezTo>
                    <a:pt x="511165" y="388984"/>
                    <a:pt x="511171" y="388985"/>
                    <a:pt x="511178" y="388985"/>
                  </a:cubicBezTo>
                  <a:lnTo>
                    <a:pt x="511184" y="388985"/>
                  </a:lnTo>
                  <a:cubicBezTo>
                    <a:pt x="513740" y="388989"/>
                    <a:pt x="515818" y="391068"/>
                    <a:pt x="515818" y="393626"/>
                  </a:cubicBezTo>
                  <a:lnTo>
                    <a:pt x="515818" y="402403"/>
                  </a:lnTo>
                  <a:cubicBezTo>
                    <a:pt x="515818" y="404961"/>
                    <a:pt x="513736" y="407043"/>
                    <a:pt x="511177" y="407043"/>
                  </a:cubicBezTo>
                  <a:lnTo>
                    <a:pt x="129365" y="407043"/>
                  </a:lnTo>
                  <a:cubicBezTo>
                    <a:pt x="125050" y="407043"/>
                    <a:pt x="121552" y="410540"/>
                    <a:pt x="121552" y="414856"/>
                  </a:cubicBezTo>
                  <a:cubicBezTo>
                    <a:pt x="121552" y="419172"/>
                    <a:pt x="125050" y="422669"/>
                    <a:pt x="129365" y="422669"/>
                  </a:cubicBezTo>
                  <a:lnTo>
                    <a:pt x="257910" y="422669"/>
                  </a:lnTo>
                  <a:lnTo>
                    <a:pt x="257910" y="478991"/>
                  </a:lnTo>
                  <a:lnTo>
                    <a:pt x="248310" y="478991"/>
                  </a:lnTo>
                  <a:cubicBezTo>
                    <a:pt x="233635" y="478991"/>
                    <a:pt x="221695" y="490930"/>
                    <a:pt x="221695" y="505607"/>
                  </a:cubicBezTo>
                  <a:cubicBezTo>
                    <a:pt x="221695" y="520282"/>
                    <a:pt x="233635" y="532222"/>
                    <a:pt x="248310" y="532222"/>
                  </a:cubicBezTo>
                  <a:lnTo>
                    <a:pt x="283136" y="532222"/>
                  </a:lnTo>
                  <a:cubicBezTo>
                    <a:pt x="297811" y="532222"/>
                    <a:pt x="309751" y="520282"/>
                    <a:pt x="309751" y="505607"/>
                  </a:cubicBezTo>
                  <a:cubicBezTo>
                    <a:pt x="309751" y="490930"/>
                    <a:pt x="297811" y="478991"/>
                    <a:pt x="283136" y="478991"/>
                  </a:cubicBezTo>
                  <a:lnTo>
                    <a:pt x="273536" y="478991"/>
                  </a:lnTo>
                  <a:lnTo>
                    <a:pt x="273536" y="422669"/>
                  </a:lnTo>
                  <a:lnTo>
                    <a:pt x="511180" y="422669"/>
                  </a:lnTo>
                  <a:cubicBezTo>
                    <a:pt x="522355" y="422669"/>
                    <a:pt x="531447" y="413577"/>
                    <a:pt x="531447" y="402403"/>
                  </a:cubicBezTo>
                  <a:lnTo>
                    <a:pt x="531447" y="393626"/>
                  </a:lnTo>
                  <a:cubicBezTo>
                    <a:pt x="531447" y="385219"/>
                    <a:pt x="526300" y="377994"/>
                    <a:pt x="518992" y="374929"/>
                  </a:cubicBezTo>
                  <a:lnTo>
                    <a:pt x="518992" y="60286"/>
                  </a:lnTo>
                  <a:cubicBezTo>
                    <a:pt x="526299" y="57221"/>
                    <a:pt x="531446" y="49996"/>
                    <a:pt x="531446" y="41589"/>
                  </a:cubicBezTo>
                  <a:close/>
                  <a:moveTo>
                    <a:pt x="294126" y="505606"/>
                  </a:moveTo>
                  <a:cubicBezTo>
                    <a:pt x="294126" y="511665"/>
                    <a:pt x="289195" y="516595"/>
                    <a:pt x="283136" y="516595"/>
                  </a:cubicBezTo>
                  <a:lnTo>
                    <a:pt x="248310" y="516595"/>
                  </a:lnTo>
                  <a:cubicBezTo>
                    <a:pt x="242251" y="516595"/>
                    <a:pt x="237320" y="511666"/>
                    <a:pt x="237320" y="505606"/>
                  </a:cubicBezTo>
                  <a:cubicBezTo>
                    <a:pt x="237320" y="499545"/>
                    <a:pt x="242251" y="494615"/>
                    <a:pt x="248310" y="494615"/>
                  </a:cubicBezTo>
                  <a:lnTo>
                    <a:pt x="283136" y="494615"/>
                  </a:lnTo>
                  <a:cubicBezTo>
                    <a:pt x="289195" y="494615"/>
                    <a:pt x="294126" y="499546"/>
                    <a:pt x="294126" y="505606"/>
                  </a:cubicBezTo>
                  <a:close/>
                  <a:moveTo>
                    <a:pt x="15625" y="20266"/>
                  </a:moveTo>
                  <a:cubicBezTo>
                    <a:pt x="15625" y="17707"/>
                    <a:pt x="17708" y="15625"/>
                    <a:pt x="20267" y="15625"/>
                  </a:cubicBezTo>
                  <a:lnTo>
                    <a:pt x="511181" y="15625"/>
                  </a:lnTo>
                  <a:cubicBezTo>
                    <a:pt x="513740" y="15625"/>
                    <a:pt x="515823" y="17707"/>
                    <a:pt x="515823" y="20266"/>
                  </a:cubicBezTo>
                  <a:lnTo>
                    <a:pt x="515823" y="41589"/>
                  </a:lnTo>
                  <a:cubicBezTo>
                    <a:pt x="515823" y="44148"/>
                    <a:pt x="513740" y="46230"/>
                    <a:pt x="511181" y="46230"/>
                  </a:cubicBezTo>
                  <a:lnTo>
                    <a:pt x="440179" y="46230"/>
                  </a:lnTo>
                  <a:cubicBezTo>
                    <a:pt x="435865" y="46230"/>
                    <a:pt x="432367" y="49727"/>
                    <a:pt x="432367" y="54043"/>
                  </a:cubicBezTo>
                  <a:cubicBezTo>
                    <a:pt x="432367" y="58358"/>
                    <a:pt x="435865" y="61855"/>
                    <a:pt x="440179" y="61855"/>
                  </a:cubicBezTo>
                  <a:lnTo>
                    <a:pt x="503368" y="61855"/>
                  </a:lnTo>
                  <a:lnTo>
                    <a:pt x="503368" y="373358"/>
                  </a:lnTo>
                  <a:lnTo>
                    <a:pt x="28079" y="373358"/>
                  </a:lnTo>
                  <a:lnTo>
                    <a:pt x="28079" y="61855"/>
                  </a:lnTo>
                  <a:lnTo>
                    <a:pt x="406809" y="61855"/>
                  </a:lnTo>
                  <a:cubicBezTo>
                    <a:pt x="411124" y="61855"/>
                    <a:pt x="414622" y="58358"/>
                    <a:pt x="414622" y="54043"/>
                  </a:cubicBezTo>
                  <a:cubicBezTo>
                    <a:pt x="414622" y="49727"/>
                    <a:pt x="411124" y="46230"/>
                    <a:pt x="406809" y="46230"/>
                  </a:cubicBezTo>
                  <a:lnTo>
                    <a:pt x="20266" y="46230"/>
                  </a:lnTo>
                  <a:cubicBezTo>
                    <a:pt x="17707" y="46230"/>
                    <a:pt x="15624" y="44148"/>
                    <a:pt x="15624" y="41589"/>
                  </a:cubicBezTo>
                  <a:lnTo>
                    <a:pt x="15624" y="20266"/>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chemeClr val="bg1"/>
                </a:solidFill>
                <a:latin typeface="Calibri"/>
                <a:ea typeface="Calibri"/>
                <a:cs typeface="Calibri"/>
                <a:sym typeface="Calibri"/>
              </a:endParaRPr>
            </a:p>
          </p:txBody>
        </p:sp>
        <p:sp>
          <p:nvSpPr>
            <p:cNvPr id="94" name="Google Shape;1875;p35"/>
            <p:cNvSpPr/>
            <p:nvPr/>
          </p:nvSpPr>
          <p:spPr>
            <a:xfrm>
              <a:off x="4105706" y="2872158"/>
              <a:ext cx="422688" cy="251400"/>
            </a:xfrm>
            <a:custGeom>
              <a:avLst/>
              <a:gdLst/>
              <a:ahLst/>
              <a:cxnLst/>
              <a:rect l="l" t="t" r="r" b="b"/>
              <a:pathLst>
                <a:path w="422688" h="251400" extrusionOk="0">
                  <a:moveTo>
                    <a:pt x="341732" y="2356"/>
                  </a:moveTo>
                  <a:cubicBezTo>
                    <a:pt x="327214" y="17235"/>
                    <a:pt x="311179" y="33493"/>
                    <a:pt x="303003" y="41540"/>
                  </a:cubicBezTo>
                  <a:cubicBezTo>
                    <a:pt x="301700" y="40124"/>
                    <a:pt x="300362" y="38731"/>
                    <a:pt x="298986" y="37367"/>
                  </a:cubicBezTo>
                  <a:cubicBezTo>
                    <a:pt x="276135" y="14710"/>
                    <a:pt x="245962" y="2093"/>
                    <a:pt x="214025" y="1841"/>
                  </a:cubicBezTo>
                  <a:cubicBezTo>
                    <a:pt x="213693" y="1839"/>
                    <a:pt x="213362" y="1836"/>
                    <a:pt x="213029" y="1836"/>
                  </a:cubicBezTo>
                  <a:cubicBezTo>
                    <a:pt x="180358" y="1836"/>
                    <a:pt x="149690" y="14542"/>
                    <a:pt x="126582" y="37677"/>
                  </a:cubicBezTo>
                  <a:cubicBezTo>
                    <a:pt x="103238" y="61047"/>
                    <a:pt x="90547" y="92115"/>
                    <a:pt x="90844" y="125160"/>
                  </a:cubicBezTo>
                  <a:cubicBezTo>
                    <a:pt x="91074" y="150679"/>
                    <a:pt x="99293" y="174424"/>
                    <a:pt x="113091" y="194009"/>
                  </a:cubicBezTo>
                  <a:lnTo>
                    <a:pt x="71324" y="235775"/>
                  </a:lnTo>
                  <a:lnTo>
                    <a:pt x="7813" y="235775"/>
                  </a:lnTo>
                  <a:cubicBezTo>
                    <a:pt x="3498" y="235775"/>
                    <a:pt x="0" y="239272"/>
                    <a:pt x="0" y="243588"/>
                  </a:cubicBezTo>
                  <a:cubicBezTo>
                    <a:pt x="0" y="247904"/>
                    <a:pt x="3498" y="251401"/>
                    <a:pt x="7813" y="251401"/>
                  </a:cubicBezTo>
                  <a:lnTo>
                    <a:pt x="74562" y="251401"/>
                  </a:lnTo>
                  <a:cubicBezTo>
                    <a:pt x="76634" y="251401"/>
                    <a:pt x="78621" y="250578"/>
                    <a:pt x="80086" y="249113"/>
                  </a:cubicBezTo>
                  <a:lnTo>
                    <a:pt x="122937" y="206262"/>
                  </a:lnTo>
                  <a:cubicBezTo>
                    <a:pt x="145139" y="230548"/>
                    <a:pt x="176926" y="245955"/>
                    <a:pt x="212051" y="246233"/>
                  </a:cubicBezTo>
                  <a:cubicBezTo>
                    <a:pt x="212389" y="246235"/>
                    <a:pt x="212725" y="246237"/>
                    <a:pt x="213061" y="246237"/>
                  </a:cubicBezTo>
                  <a:cubicBezTo>
                    <a:pt x="240462" y="246237"/>
                    <a:pt x="266335" y="237380"/>
                    <a:pt x="287947" y="220590"/>
                  </a:cubicBezTo>
                  <a:cubicBezTo>
                    <a:pt x="291637" y="217724"/>
                    <a:pt x="293728" y="213406"/>
                    <a:pt x="293684" y="208742"/>
                  </a:cubicBezTo>
                  <a:cubicBezTo>
                    <a:pt x="293640" y="204096"/>
                    <a:pt x="291480" y="199836"/>
                    <a:pt x="287759" y="197056"/>
                  </a:cubicBezTo>
                  <a:lnTo>
                    <a:pt x="266584" y="181235"/>
                  </a:lnTo>
                  <a:cubicBezTo>
                    <a:pt x="261601" y="177514"/>
                    <a:pt x="254785" y="177260"/>
                    <a:pt x="249620" y="180606"/>
                  </a:cubicBezTo>
                  <a:cubicBezTo>
                    <a:pt x="237832" y="188247"/>
                    <a:pt x="224129" y="191961"/>
                    <a:pt x="209981" y="191331"/>
                  </a:cubicBezTo>
                  <a:cubicBezTo>
                    <a:pt x="198476" y="190824"/>
                    <a:pt x="187201" y="187293"/>
                    <a:pt x="177376" y="181123"/>
                  </a:cubicBezTo>
                  <a:cubicBezTo>
                    <a:pt x="173722" y="178828"/>
                    <a:pt x="168900" y="179932"/>
                    <a:pt x="166605" y="183584"/>
                  </a:cubicBezTo>
                  <a:cubicBezTo>
                    <a:pt x="164310" y="187238"/>
                    <a:pt x="165413" y="192061"/>
                    <a:pt x="169067" y="194356"/>
                  </a:cubicBezTo>
                  <a:cubicBezTo>
                    <a:pt x="181179" y="201962"/>
                    <a:pt x="195088" y="206313"/>
                    <a:pt x="209293" y="206940"/>
                  </a:cubicBezTo>
                  <a:cubicBezTo>
                    <a:pt x="226500" y="207705"/>
                    <a:pt x="243198" y="203241"/>
                    <a:pt x="257619" y="194040"/>
                  </a:cubicBezTo>
                  <a:lnTo>
                    <a:pt x="277513" y="208904"/>
                  </a:lnTo>
                  <a:cubicBezTo>
                    <a:pt x="258841" y="223119"/>
                    <a:pt x="236600" y="230612"/>
                    <a:pt x="213058" y="230612"/>
                  </a:cubicBezTo>
                  <a:cubicBezTo>
                    <a:pt x="212766" y="230612"/>
                    <a:pt x="212469" y="230611"/>
                    <a:pt x="212176" y="230608"/>
                  </a:cubicBezTo>
                  <a:cubicBezTo>
                    <a:pt x="154409" y="230150"/>
                    <a:pt x="106991" y="182784"/>
                    <a:pt x="106471" y="125020"/>
                  </a:cubicBezTo>
                  <a:cubicBezTo>
                    <a:pt x="106211" y="96199"/>
                    <a:pt x="117280" y="69100"/>
                    <a:pt x="137638" y="48720"/>
                  </a:cubicBezTo>
                  <a:cubicBezTo>
                    <a:pt x="157794" y="28542"/>
                    <a:pt x="184537" y="17462"/>
                    <a:pt x="213034" y="17462"/>
                  </a:cubicBezTo>
                  <a:cubicBezTo>
                    <a:pt x="213322" y="17462"/>
                    <a:pt x="213615" y="17464"/>
                    <a:pt x="213902" y="17466"/>
                  </a:cubicBezTo>
                  <a:cubicBezTo>
                    <a:pt x="271259" y="17918"/>
                    <a:pt x="318675" y="64936"/>
                    <a:pt x="319601" y="122275"/>
                  </a:cubicBezTo>
                  <a:cubicBezTo>
                    <a:pt x="319823" y="136060"/>
                    <a:pt x="317457" y="149492"/>
                    <a:pt x="312565" y="162223"/>
                  </a:cubicBezTo>
                  <a:lnTo>
                    <a:pt x="292691" y="147374"/>
                  </a:lnTo>
                  <a:cubicBezTo>
                    <a:pt x="295287" y="138511"/>
                    <a:pt x="296377" y="129299"/>
                    <a:pt x="295930" y="119986"/>
                  </a:cubicBezTo>
                  <a:cubicBezTo>
                    <a:pt x="294957" y="99655"/>
                    <a:pt x="286482" y="80410"/>
                    <a:pt x="272065" y="65794"/>
                  </a:cubicBezTo>
                  <a:cubicBezTo>
                    <a:pt x="257643" y="51171"/>
                    <a:pt x="238514" y="42438"/>
                    <a:pt x="218202" y="41206"/>
                  </a:cubicBezTo>
                  <a:cubicBezTo>
                    <a:pt x="194366" y="39766"/>
                    <a:pt x="171049" y="48603"/>
                    <a:pt x="154247" y="65467"/>
                  </a:cubicBezTo>
                  <a:cubicBezTo>
                    <a:pt x="137446" y="82331"/>
                    <a:pt x="128691" y="105679"/>
                    <a:pt x="130228" y="129521"/>
                  </a:cubicBezTo>
                  <a:cubicBezTo>
                    <a:pt x="131108" y="143179"/>
                    <a:pt x="135462" y="156550"/>
                    <a:pt x="142818" y="168189"/>
                  </a:cubicBezTo>
                  <a:cubicBezTo>
                    <a:pt x="145124" y="171836"/>
                    <a:pt x="149950" y="172926"/>
                    <a:pt x="153597" y="170619"/>
                  </a:cubicBezTo>
                  <a:cubicBezTo>
                    <a:pt x="157244" y="168314"/>
                    <a:pt x="158331" y="163488"/>
                    <a:pt x="156027" y="159841"/>
                  </a:cubicBezTo>
                  <a:cubicBezTo>
                    <a:pt x="150062" y="150404"/>
                    <a:pt x="146533" y="139573"/>
                    <a:pt x="145821" y="128516"/>
                  </a:cubicBezTo>
                  <a:cubicBezTo>
                    <a:pt x="144573" y="109145"/>
                    <a:pt x="151678" y="90184"/>
                    <a:pt x="165317" y="76495"/>
                  </a:cubicBezTo>
                  <a:cubicBezTo>
                    <a:pt x="178956" y="62804"/>
                    <a:pt x="197891" y="55624"/>
                    <a:pt x="217255" y="56803"/>
                  </a:cubicBezTo>
                  <a:cubicBezTo>
                    <a:pt x="233714" y="57802"/>
                    <a:pt x="249228" y="64893"/>
                    <a:pt x="260939" y="76766"/>
                  </a:cubicBezTo>
                  <a:cubicBezTo>
                    <a:pt x="272650" y="88639"/>
                    <a:pt x="279534" y="104254"/>
                    <a:pt x="280322" y="120735"/>
                  </a:cubicBezTo>
                  <a:cubicBezTo>
                    <a:pt x="280693" y="128485"/>
                    <a:pt x="279760" y="136139"/>
                    <a:pt x="277545" y="143485"/>
                  </a:cubicBezTo>
                  <a:cubicBezTo>
                    <a:pt x="275768" y="149382"/>
                    <a:pt x="277902" y="155832"/>
                    <a:pt x="282857" y="159533"/>
                  </a:cubicBezTo>
                  <a:lnTo>
                    <a:pt x="304101" y="175406"/>
                  </a:lnTo>
                  <a:cubicBezTo>
                    <a:pt x="307816" y="178183"/>
                    <a:pt x="312508" y="179049"/>
                    <a:pt x="316972" y="177786"/>
                  </a:cubicBezTo>
                  <a:cubicBezTo>
                    <a:pt x="321439" y="176521"/>
                    <a:pt x="324980" y="173320"/>
                    <a:pt x="326690" y="169003"/>
                  </a:cubicBezTo>
                  <a:cubicBezTo>
                    <a:pt x="332614" y="154051"/>
                    <a:pt x="335484" y="138244"/>
                    <a:pt x="335222" y="122023"/>
                  </a:cubicBezTo>
                  <a:cubicBezTo>
                    <a:pt x="334822" y="97288"/>
                    <a:pt x="327005" y="73676"/>
                    <a:pt x="312882" y="53756"/>
                  </a:cubicBezTo>
                  <a:cubicBezTo>
                    <a:pt x="316703" y="50068"/>
                    <a:pt x="322274" y="44428"/>
                    <a:pt x="330787" y="35809"/>
                  </a:cubicBezTo>
                  <a:cubicBezTo>
                    <a:pt x="338786" y="27709"/>
                    <a:pt x="346795" y="19528"/>
                    <a:pt x="350611" y="15625"/>
                  </a:cubicBezTo>
                  <a:lnTo>
                    <a:pt x="414876" y="15625"/>
                  </a:lnTo>
                  <a:cubicBezTo>
                    <a:pt x="419190" y="15625"/>
                    <a:pt x="422688" y="12128"/>
                    <a:pt x="422688" y="7813"/>
                  </a:cubicBezTo>
                  <a:cubicBezTo>
                    <a:pt x="422688" y="3497"/>
                    <a:pt x="419190" y="0"/>
                    <a:pt x="414876" y="0"/>
                  </a:cubicBezTo>
                  <a:lnTo>
                    <a:pt x="347323" y="0"/>
                  </a:lnTo>
                  <a:cubicBezTo>
                    <a:pt x="345218" y="-1"/>
                    <a:pt x="343203" y="849"/>
                    <a:pt x="341732" y="2356"/>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chemeClr val="bg1"/>
                </a:solidFill>
                <a:latin typeface="Calibri"/>
                <a:ea typeface="Calibri"/>
                <a:cs typeface="Calibri"/>
                <a:sym typeface="Calibri"/>
              </a:endParaRPr>
            </a:p>
          </p:txBody>
        </p:sp>
        <p:sp>
          <p:nvSpPr>
            <p:cNvPr id="95" name="Google Shape;1876;p35"/>
            <p:cNvSpPr/>
            <p:nvPr/>
          </p:nvSpPr>
          <p:spPr>
            <a:xfrm>
              <a:off x="4462329" y="2917132"/>
              <a:ext cx="66067" cy="15625"/>
            </a:xfrm>
            <a:custGeom>
              <a:avLst/>
              <a:gdLst/>
              <a:ahLst/>
              <a:cxnLst/>
              <a:rect l="l" t="t" r="r" b="b"/>
              <a:pathLst>
                <a:path w="66067" h="15625" extrusionOk="0">
                  <a:moveTo>
                    <a:pt x="58255" y="0"/>
                  </a:moveTo>
                  <a:lnTo>
                    <a:pt x="7813" y="0"/>
                  </a:lnTo>
                  <a:cubicBezTo>
                    <a:pt x="3498" y="0"/>
                    <a:pt x="0" y="3497"/>
                    <a:pt x="0" y="7813"/>
                  </a:cubicBezTo>
                  <a:cubicBezTo>
                    <a:pt x="0" y="12128"/>
                    <a:pt x="3498" y="15625"/>
                    <a:pt x="7813" y="15625"/>
                  </a:cubicBezTo>
                  <a:lnTo>
                    <a:pt x="58255" y="15625"/>
                  </a:lnTo>
                  <a:cubicBezTo>
                    <a:pt x="62570" y="15625"/>
                    <a:pt x="66068" y="12128"/>
                    <a:pt x="66068" y="7813"/>
                  </a:cubicBezTo>
                  <a:cubicBezTo>
                    <a:pt x="66068" y="3497"/>
                    <a:pt x="62570" y="0"/>
                    <a:pt x="58255"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chemeClr val="bg1"/>
                </a:solidFill>
                <a:latin typeface="Calibri"/>
                <a:ea typeface="Calibri"/>
                <a:cs typeface="Calibri"/>
                <a:sym typeface="Calibri"/>
              </a:endParaRPr>
            </a:p>
          </p:txBody>
        </p:sp>
        <p:sp>
          <p:nvSpPr>
            <p:cNvPr id="96" name="Google Shape;1877;p35"/>
            <p:cNvSpPr/>
            <p:nvPr/>
          </p:nvSpPr>
          <p:spPr>
            <a:xfrm>
              <a:off x="4462329" y="2964472"/>
              <a:ext cx="66067" cy="15625"/>
            </a:xfrm>
            <a:custGeom>
              <a:avLst/>
              <a:gdLst/>
              <a:ahLst/>
              <a:cxnLst/>
              <a:rect l="l" t="t" r="r" b="b"/>
              <a:pathLst>
                <a:path w="66067" h="15625" extrusionOk="0">
                  <a:moveTo>
                    <a:pt x="58255" y="0"/>
                  </a:moveTo>
                  <a:lnTo>
                    <a:pt x="7813" y="0"/>
                  </a:lnTo>
                  <a:cubicBezTo>
                    <a:pt x="3498" y="0"/>
                    <a:pt x="0" y="3497"/>
                    <a:pt x="0" y="7813"/>
                  </a:cubicBezTo>
                  <a:cubicBezTo>
                    <a:pt x="0" y="12128"/>
                    <a:pt x="3498" y="15625"/>
                    <a:pt x="7813" y="15625"/>
                  </a:cubicBezTo>
                  <a:lnTo>
                    <a:pt x="58255" y="15625"/>
                  </a:lnTo>
                  <a:cubicBezTo>
                    <a:pt x="62570" y="15625"/>
                    <a:pt x="66068" y="12128"/>
                    <a:pt x="66068" y="7813"/>
                  </a:cubicBezTo>
                  <a:cubicBezTo>
                    <a:pt x="66068" y="3497"/>
                    <a:pt x="62570" y="0"/>
                    <a:pt x="58255"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chemeClr val="bg1"/>
                </a:solidFill>
                <a:latin typeface="Calibri"/>
                <a:ea typeface="Calibri"/>
                <a:cs typeface="Calibri"/>
                <a:sym typeface="Calibri"/>
              </a:endParaRPr>
            </a:p>
          </p:txBody>
        </p:sp>
        <p:sp>
          <p:nvSpPr>
            <p:cNvPr id="97" name="Google Shape;1878;p35"/>
            <p:cNvSpPr/>
            <p:nvPr/>
          </p:nvSpPr>
          <p:spPr>
            <a:xfrm>
              <a:off x="4462329" y="3011813"/>
              <a:ext cx="66067" cy="15625"/>
            </a:xfrm>
            <a:custGeom>
              <a:avLst/>
              <a:gdLst/>
              <a:ahLst/>
              <a:cxnLst/>
              <a:rect l="l" t="t" r="r" b="b"/>
              <a:pathLst>
                <a:path w="66067" h="15625" extrusionOk="0">
                  <a:moveTo>
                    <a:pt x="58255" y="0"/>
                  </a:moveTo>
                  <a:lnTo>
                    <a:pt x="7813" y="0"/>
                  </a:lnTo>
                  <a:cubicBezTo>
                    <a:pt x="3498" y="0"/>
                    <a:pt x="0" y="3497"/>
                    <a:pt x="0" y="7813"/>
                  </a:cubicBezTo>
                  <a:cubicBezTo>
                    <a:pt x="0" y="12128"/>
                    <a:pt x="3498" y="15625"/>
                    <a:pt x="7813" y="15625"/>
                  </a:cubicBezTo>
                  <a:lnTo>
                    <a:pt x="58255" y="15625"/>
                  </a:lnTo>
                  <a:cubicBezTo>
                    <a:pt x="62570" y="15625"/>
                    <a:pt x="66068" y="12128"/>
                    <a:pt x="66068" y="7813"/>
                  </a:cubicBezTo>
                  <a:cubicBezTo>
                    <a:pt x="66068" y="3497"/>
                    <a:pt x="62570" y="0"/>
                    <a:pt x="58255"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chemeClr val="bg1"/>
                </a:solidFill>
                <a:latin typeface="Calibri"/>
                <a:ea typeface="Calibri"/>
                <a:cs typeface="Calibri"/>
                <a:sym typeface="Calibri"/>
              </a:endParaRPr>
            </a:p>
          </p:txBody>
        </p:sp>
        <p:sp>
          <p:nvSpPr>
            <p:cNvPr id="98" name="Google Shape;1879;p35"/>
            <p:cNvSpPr/>
            <p:nvPr/>
          </p:nvSpPr>
          <p:spPr>
            <a:xfrm>
              <a:off x="4462329" y="3059153"/>
              <a:ext cx="66067" cy="15625"/>
            </a:xfrm>
            <a:custGeom>
              <a:avLst/>
              <a:gdLst/>
              <a:ahLst/>
              <a:cxnLst/>
              <a:rect l="l" t="t" r="r" b="b"/>
              <a:pathLst>
                <a:path w="66067" h="15625" extrusionOk="0">
                  <a:moveTo>
                    <a:pt x="58255" y="0"/>
                  </a:moveTo>
                  <a:lnTo>
                    <a:pt x="7813" y="0"/>
                  </a:lnTo>
                  <a:cubicBezTo>
                    <a:pt x="3498" y="0"/>
                    <a:pt x="0" y="3497"/>
                    <a:pt x="0" y="7813"/>
                  </a:cubicBezTo>
                  <a:cubicBezTo>
                    <a:pt x="0" y="12128"/>
                    <a:pt x="3498" y="15625"/>
                    <a:pt x="7813" y="15625"/>
                  </a:cubicBezTo>
                  <a:lnTo>
                    <a:pt x="58255" y="15625"/>
                  </a:lnTo>
                  <a:cubicBezTo>
                    <a:pt x="62570" y="15625"/>
                    <a:pt x="66068" y="12128"/>
                    <a:pt x="66068" y="7813"/>
                  </a:cubicBezTo>
                  <a:cubicBezTo>
                    <a:pt x="66068" y="3497"/>
                    <a:pt x="62570" y="0"/>
                    <a:pt x="58255" y="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chemeClr val="bg1"/>
                </a:solidFill>
                <a:latin typeface="Calibri"/>
                <a:ea typeface="Calibri"/>
                <a:cs typeface="Calibri"/>
                <a:sym typeface="Calibri"/>
              </a:endParaRPr>
            </a:p>
          </p:txBody>
        </p:sp>
        <p:sp>
          <p:nvSpPr>
            <p:cNvPr id="99" name="Google Shape;1880;p35"/>
            <p:cNvSpPr/>
            <p:nvPr/>
          </p:nvSpPr>
          <p:spPr>
            <a:xfrm>
              <a:off x="4105706" y="3062886"/>
              <a:ext cx="73389" cy="15625"/>
            </a:xfrm>
            <a:custGeom>
              <a:avLst/>
              <a:gdLst/>
              <a:ahLst/>
              <a:cxnLst/>
              <a:rect l="l" t="t" r="r" b="b"/>
              <a:pathLst>
                <a:path w="73389" h="15625" extrusionOk="0">
                  <a:moveTo>
                    <a:pt x="7813" y="15625"/>
                  </a:moveTo>
                  <a:lnTo>
                    <a:pt x="65577" y="15625"/>
                  </a:lnTo>
                  <a:cubicBezTo>
                    <a:pt x="69892" y="15625"/>
                    <a:pt x="73390" y="12128"/>
                    <a:pt x="73390" y="7813"/>
                  </a:cubicBezTo>
                  <a:cubicBezTo>
                    <a:pt x="73390" y="3497"/>
                    <a:pt x="69892" y="0"/>
                    <a:pt x="65577" y="0"/>
                  </a:cubicBezTo>
                  <a:lnTo>
                    <a:pt x="7813" y="0"/>
                  </a:lnTo>
                  <a:cubicBezTo>
                    <a:pt x="3498" y="0"/>
                    <a:pt x="0" y="3497"/>
                    <a:pt x="0" y="7813"/>
                  </a:cubicBezTo>
                  <a:cubicBezTo>
                    <a:pt x="0" y="12128"/>
                    <a:pt x="3498" y="15625"/>
                    <a:pt x="7813" y="15625"/>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chemeClr val="bg1"/>
                </a:solidFill>
                <a:latin typeface="Calibri"/>
                <a:ea typeface="Calibri"/>
                <a:cs typeface="Calibri"/>
                <a:sym typeface="Calibri"/>
              </a:endParaRPr>
            </a:p>
          </p:txBody>
        </p:sp>
        <p:sp>
          <p:nvSpPr>
            <p:cNvPr id="100" name="Google Shape;1881;p35"/>
            <p:cNvSpPr/>
            <p:nvPr/>
          </p:nvSpPr>
          <p:spPr>
            <a:xfrm>
              <a:off x="4105706" y="3016899"/>
              <a:ext cx="73389" cy="15625"/>
            </a:xfrm>
            <a:custGeom>
              <a:avLst/>
              <a:gdLst/>
              <a:ahLst/>
              <a:cxnLst/>
              <a:rect l="l" t="t" r="r" b="b"/>
              <a:pathLst>
                <a:path w="73389" h="15625" extrusionOk="0">
                  <a:moveTo>
                    <a:pt x="7813" y="15625"/>
                  </a:moveTo>
                  <a:lnTo>
                    <a:pt x="65577" y="15625"/>
                  </a:lnTo>
                  <a:cubicBezTo>
                    <a:pt x="69892" y="15625"/>
                    <a:pt x="73390" y="12128"/>
                    <a:pt x="73390" y="7813"/>
                  </a:cubicBezTo>
                  <a:cubicBezTo>
                    <a:pt x="73390" y="3497"/>
                    <a:pt x="69892" y="0"/>
                    <a:pt x="65577" y="0"/>
                  </a:cubicBezTo>
                  <a:lnTo>
                    <a:pt x="7813" y="0"/>
                  </a:lnTo>
                  <a:cubicBezTo>
                    <a:pt x="3498" y="0"/>
                    <a:pt x="0" y="3497"/>
                    <a:pt x="0" y="7813"/>
                  </a:cubicBezTo>
                  <a:cubicBezTo>
                    <a:pt x="0" y="12128"/>
                    <a:pt x="3498" y="15625"/>
                    <a:pt x="7813" y="15625"/>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chemeClr val="bg1"/>
                </a:solidFill>
                <a:latin typeface="Calibri"/>
                <a:ea typeface="Calibri"/>
                <a:cs typeface="Calibri"/>
                <a:sym typeface="Calibri"/>
              </a:endParaRPr>
            </a:p>
          </p:txBody>
        </p:sp>
        <p:sp>
          <p:nvSpPr>
            <p:cNvPr id="101" name="Google Shape;1882;p35"/>
            <p:cNvSpPr/>
            <p:nvPr/>
          </p:nvSpPr>
          <p:spPr>
            <a:xfrm>
              <a:off x="4105706" y="2970914"/>
              <a:ext cx="73389" cy="15625"/>
            </a:xfrm>
            <a:custGeom>
              <a:avLst/>
              <a:gdLst/>
              <a:ahLst/>
              <a:cxnLst/>
              <a:rect l="l" t="t" r="r" b="b"/>
              <a:pathLst>
                <a:path w="73389" h="15625" extrusionOk="0">
                  <a:moveTo>
                    <a:pt x="7813" y="15625"/>
                  </a:moveTo>
                  <a:lnTo>
                    <a:pt x="65577" y="15625"/>
                  </a:lnTo>
                  <a:cubicBezTo>
                    <a:pt x="69892" y="15625"/>
                    <a:pt x="73390" y="12128"/>
                    <a:pt x="73390" y="7813"/>
                  </a:cubicBezTo>
                  <a:cubicBezTo>
                    <a:pt x="73390" y="3497"/>
                    <a:pt x="69892" y="0"/>
                    <a:pt x="65577" y="0"/>
                  </a:cubicBezTo>
                  <a:lnTo>
                    <a:pt x="7813" y="0"/>
                  </a:lnTo>
                  <a:cubicBezTo>
                    <a:pt x="3498" y="0"/>
                    <a:pt x="0" y="3497"/>
                    <a:pt x="0" y="7813"/>
                  </a:cubicBezTo>
                  <a:cubicBezTo>
                    <a:pt x="0" y="12128"/>
                    <a:pt x="3498" y="15625"/>
                    <a:pt x="7813" y="15625"/>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chemeClr val="bg1"/>
                </a:solidFill>
                <a:latin typeface="Calibri"/>
                <a:ea typeface="Calibri"/>
                <a:cs typeface="Calibri"/>
                <a:sym typeface="Calibri"/>
              </a:endParaRPr>
            </a:p>
          </p:txBody>
        </p:sp>
        <p:sp>
          <p:nvSpPr>
            <p:cNvPr id="102" name="Google Shape;1883;p35"/>
            <p:cNvSpPr/>
            <p:nvPr/>
          </p:nvSpPr>
          <p:spPr>
            <a:xfrm>
              <a:off x="4105706" y="2924928"/>
              <a:ext cx="73389" cy="15625"/>
            </a:xfrm>
            <a:custGeom>
              <a:avLst/>
              <a:gdLst/>
              <a:ahLst/>
              <a:cxnLst/>
              <a:rect l="l" t="t" r="r" b="b"/>
              <a:pathLst>
                <a:path w="73389" h="15625" extrusionOk="0">
                  <a:moveTo>
                    <a:pt x="7813" y="15625"/>
                  </a:moveTo>
                  <a:lnTo>
                    <a:pt x="65577" y="15625"/>
                  </a:lnTo>
                  <a:cubicBezTo>
                    <a:pt x="69892" y="15625"/>
                    <a:pt x="73390" y="12128"/>
                    <a:pt x="73390" y="7813"/>
                  </a:cubicBezTo>
                  <a:cubicBezTo>
                    <a:pt x="73390" y="3497"/>
                    <a:pt x="69892" y="0"/>
                    <a:pt x="65577" y="0"/>
                  </a:cubicBezTo>
                  <a:lnTo>
                    <a:pt x="7813" y="0"/>
                  </a:lnTo>
                  <a:cubicBezTo>
                    <a:pt x="3498" y="0"/>
                    <a:pt x="0" y="3497"/>
                    <a:pt x="0" y="7813"/>
                  </a:cubicBezTo>
                  <a:cubicBezTo>
                    <a:pt x="0" y="12128"/>
                    <a:pt x="3498" y="15625"/>
                    <a:pt x="7813" y="15625"/>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chemeClr val="bg1"/>
                </a:solidFill>
                <a:latin typeface="Calibri"/>
                <a:ea typeface="Calibri"/>
                <a:cs typeface="Calibri"/>
                <a:sym typeface="Calibri"/>
              </a:endParaRPr>
            </a:p>
          </p:txBody>
        </p:sp>
      </p:grpSp>
      <p:grpSp>
        <p:nvGrpSpPr>
          <p:cNvPr id="103" name="Google Shape;1725;p35"/>
          <p:cNvGrpSpPr/>
          <p:nvPr/>
        </p:nvGrpSpPr>
        <p:grpSpPr>
          <a:xfrm>
            <a:off x="3177831" y="4440604"/>
            <a:ext cx="611507" cy="605073"/>
            <a:chOff x="4952014" y="4629699"/>
            <a:chExt cx="530313" cy="532390"/>
          </a:xfrm>
          <a:solidFill>
            <a:schemeClr val="bg1"/>
          </a:solidFill>
        </p:grpSpPr>
        <p:sp>
          <p:nvSpPr>
            <p:cNvPr id="104" name="Google Shape;1726;p35"/>
            <p:cNvSpPr/>
            <p:nvPr/>
          </p:nvSpPr>
          <p:spPr>
            <a:xfrm>
              <a:off x="4952014" y="4631779"/>
              <a:ext cx="444887" cy="530310"/>
            </a:xfrm>
            <a:custGeom>
              <a:avLst/>
              <a:gdLst/>
              <a:ahLst/>
              <a:cxnLst/>
              <a:rect l="l" t="t" r="r" b="b"/>
              <a:pathLst>
                <a:path w="444887" h="530310" extrusionOk="0">
                  <a:moveTo>
                    <a:pt x="431878" y="450840"/>
                  </a:moveTo>
                  <a:cubicBezTo>
                    <a:pt x="386033" y="492031"/>
                    <a:pt x="326824" y="514716"/>
                    <a:pt x="265156" y="514716"/>
                  </a:cubicBezTo>
                  <a:cubicBezTo>
                    <a:pt x="198497" y="514716"/>
                    <a:pt x="135826" y="488757"/>
                    <a:pt x="88690" y="441621"/>
                  </a:cubicBezTo>
                  <a:cubicBezTo>
                    <a:pt x="41554" y="394486"/>
                    <a:pt x="15595" y="331815"/>
                    <a:pt x="15595" y="265155"/>
                  </a:cubicBezTo>
                  <a:cubicBezTo>
                    <a:pt x="15595" y="198495"/>
                    <a:pt x="41554" y="135825"/>
                    <a:pt x="88690" y="88689"/>
                  </a:cubicBezTo>
                  <a:cubicBezTo>
                    <a:pt x="135826" y="41553"/>
                    <a:pt x="198497" y="15594"/>
                    <a:pt x="265156" y="15594"/>
                  </a:cubicBezTo>
                  <a:cubicBezTo>
                    <a:pt x="297268" y="15594"/>
                    <a:pt x="328545" y="21616"/>
                    <a:pt x="358117" y="33497"/>
                  </a:cubicBezTo>
                  <a:cubicBezTo>
                    <a:pt x="362111" y="35100"/>
                    <a:pt x="366653" y="33165"/>
                    <a:pt x="368259" y="29167"/>
                  </a:cubicBezTo>
                  <a:cubicBezTo>
                    <a:pt x="369865" y="25172"/>
                    <a:pt x="367927" y="20631"/>
                    <a:pt x="363930" y="19026"/>
                  </a:cubicBezTo>
                  <a:cubicBezTo>
                    <a:pt x="332500" y="6401"/>
                    <a:pt x="299267" y="0"/>
                    <a:pt x="265156" y="0"/>
                  </a:cubicBezTo>
                  <a:cubicBezTo>
                    <a:pt x="194331" y="0"/>
                    <a:pt x="127744" y="27581"/>
                    <a:pt x="77662" y="77662"/>
                  </a:cubicBezTo>
                  <a:cubicBezTo>
                    <a:pt x="27581" y="127743"/>
                    <a:pt x="0" y="194330"/>
                    <a:pt x="0" y="265155"/>
                  </a:cubicBezTo>
                  <a:cubicBezTo>
                    <a:pt x="0" y="335980"/>
                    <a:pt x="27581" y="402567"/>
                    <a:pt x="77662" y="452648"/>
                  </a:cubicBezTo>
                  <a:cubicBezTo>
                    <a:pt x="127744" y="502729"/>
                    <a:pt x="194331" y="530310"/>
                    <a:pt x="265156" y="530310"/>
                  </a:cubicBezTo>
                  <a:cubicBezTo>
                    <a:pt x="330678" y="530310"/>
                    <a:pt x="393590" y="506206"/>
                    <a:pt x="442301" y="462438"/>
                  </a:cubicBezTo>
                  <a:cubicBezTo>
                    <a:pt x="445505" y="459561"/>
                    <a:pt x="445769" y="454631"/>
                    <a:pt x="442890" y="451427"/>
                  </a:cubicBezTo>
                  <a:cubicBezTo>
                    <a:pt x="440011" y="448225"/>
                    <a:pt x="435081" y="447960"/>
                    <a:pt x="431878" y="45084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sp>
          <p:nvSpPr>
            <p:cNvPr id="105" name="Google Shape;1727;p35"/>
            <p:cNvSpPr/>
            <p:nvPr/>
          </p:nvSpPr>
          <p:spPr>
            <a:xfrm>
              <a:off x="5404908" y="4789814"/>
              <a:ext cx="77419" cy="282235"/>
            </a:xfrm>
            <a:custGeom>
              <a:avLst/>
              <a:gdLst/>
              <a:ahLst/>
              <a:cxnLst/>
              <a:rect l="l" t="t" r="r" b="b"/>
              <a:pathLst>
                <a:path w="77419" h="282235" extrusionOk="0">
                  <a:moveTo>
                    <a:pt x="56938" y="4788"/>
                  </a:moveTo>
                  <a:cubicBezTo>
                    <a:pt x="55276" y="815"/>
                    <a:pt x="50707" y="-1056"/>
                    <a:pt x="46735" y="607"/>
                  </a:cubicBezTo>
                  <a:cubicBezTo>
                    <a:pt x="42763" y="2271"/>
                    <a:pt x="40891" y="6839"/>
                    <a:pt x="42555" y="10810"/>
                  </a:cubicBezTo>
                  <a:cubicBezTo>
                    <a:pt x="55341" y="41350"/>
                    <a:pt x="61825" y="73753"/>
                    <a:pt x="61825" y="107120"/>
                  </a:cubicBezTo>
                  <a:cubicBezTo>
                    <a:pt x="61825" y="166610"/>
                    <a:pt x="40534" y="224229"/>
                    <a:pt x="1875" y="269366"/>
                  </a:cubicBezTo>
                  <a:cubicBezTo>
                    <a:pt x="-926" y="272636"/>
                    <a:pt x="-545" y="277559"/>
                    <a:pt x="2724" y="280360"/>
                  </a:cubicBezTo>
                  <a:cubicBezTo>
                    <a:pt x="4195" y="281619"/>
                    <a:pt x="5997" y="282236"/>
                    <a:pt x="7793" y="282236"/>
                  </a:cubicBezTo>
                  <a:cubicBezTo>
                    <a:pt x="9992" y="282236"/>
                    <a:pt x="12177" y="281310"/>
                    <a:pt x="13719" y="279511"/>
                  </a:cubicBezTo>
                  <a:cubicBezTo>
                    <a:pt x="54796" y="231550"/>
                    <a:pt x="77419" y="170327"/>
                    <a:pt x="77419" y="107121"/>
                  </a:cubicBezTo>
                  <a:cubicBezTo>
                    <a:pt x="77418" y="71674"/>
                    <a:pt x="70527" y="37245"/>
                    <a:pt x="56938" y="4788"/>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sp>
          <p:nvSpPr>
            <p:cNvPr id="106" name="Google Shape;1728;p35"/>
            <p:cNvSpPr/>
            <p:nvPr/>
          </p:nvSpPr>
          <p:spPr>
            <a:xfrm>
              <a:off x="5013000" y="4799945"/>
              <a:ext cx="408340" cy="301158"/>
            </a:xfrm>
            <a:custGeom>
              <a:avLst/>
              <a:gdLst/>
              <a:ahLst/>
              <a:cxnLst/>
              <a:rect l="l" t="t" r="r" b="b"/>
              <a:pathLst>
                <a:path w="408340" h="301158" extrusionOk="0">
                  <a:moveTo>
                    <a:pt x="32724" y="854"/>
                  </a:moveTo>
                  <a:cubicBezTo>
                    <a:pt x="28890" y="-1103"/>
                    <a:pt x="24193" y="417"/>
                    <a:pt x="22233" y="4252"/>
                  </a:cubicBezTo>
                  <a:cubicBezTo>
                    <a:pt x="7481" y="33141"/>
                    <a:pt x="0" y="64342"/>
                    <a:pt x="0" y="96989"/>
                  </a:cubicBezTo>
                  <a:cubicBezTo>
                    <a:pt x="0" y="209569"/>
                    <a:pt x="91590" y="301158"/>
                    <a:pt x="204170" y="301158"/>
                  </a:cubicBezTo>
                  <a:cubicBezTo>
                    <a:pt x="316750" y="301158"/>
                    <a:pt x="408340" y="209568"/>
                    <a:pt x="408340" y="96989"/>
                  </a:cubicBezTo>
                  <a:cubicBezTo>
                    <a:pt x="408340" y="77882"/>
                    <a:pt x="405697" y="58954"/>
                    <a:pt x="400483" y="40732"/>
                  </a:cubicBezTo>
                  <a:cubicBezTo>
                    <a:pt x="399298" y="36592"/>
                    <a:pt x="394981" y="34200"/>
                    <a:pt x="390843" y="35380"/>
                  </a:cubicBezTo>
                  <a:cubicBezTo>
                    <a:pt x="386703" y="36565"/>
                    <a:pt x="384306" y="40881"/>
                    <a:pt x="385491" y="45021"/>
                  </a:cubicBezTo>
                  <a:cubicBezTo>
                    <a:pt x="390305" y="61848"/>
                    <a:pt x="392746" y="79333"/>
                    <a:pt x="392746" y="96989"/>
                  </a:cubicBezTo>
                  <a:cubicBezTo>
                    <a:pt x="392746" y="200970"/>
                    <a:pt x="308152" y="285564"/>
                    <a:pt x="204171" y="285564"/>
                  </a:cubicBezTo>
                  <a:cubicBezTo>
                    <a:pt x="100190" y="285564"/>
                    <a:pt x="15595" y="200969"/>
                    <a:pt x="15595" y="96988"/>
                  </a:cubicBezTo>
                  <a:cubicBezTo>
                    <a:pt x="15595" y="66830"/>
                    <a:pt x="22501" y="38015"/>
                    <a:pt x="36122" y="11344"/>
                  </a:cubicBezTo>
                  <a:cubicBezTo>
                    <a:pt x="38080" y="7509"/>
                    <a:pt x="36558" y="2812"/>
                    <a:pt x="32724" y="854"/>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sp>
          <p:nvSpPr>
            <p:cNvPr id="107" name="Google Shape;1729;p35"/>
            <p:cNvSpPr/>
            <p:nvPr/>
          </p:nvSpPr>
          <p:spPr>
            <a:xfrm>
              <a:off x="5051958" y="4692766"/>
              <a:ext cx="224838" cy="94550"/>
            </a:xfrm>
            <a:custGeom>
              <a:avLst/>
              <a:gdLst/>
              <a:ahLst/>
              <a:cxnLst/>
              <a:rect l="l" t="t" r="r" b="b"/>
              <a:pathLst>
                <a:path w="224838" h="94550" extrusionOk="0">
                  <a:moveTo>
                    <a:pt x="224561" y="16777"/>
                  </a:moveTo>
                  <a:cubicBezTo>
                    <a:pt x="225695" y="12622"/>
                    <a:pt x="223246" y="8335"/>
                    <a:pt x="219092" y="7202"/>
                  </a:cubicBezTo>
                  <a:cubicBezTo>
                    <a:pt x="201584" y="2422"/>
                    <a:pt x="183456" y="0"/>
                    <a:pt x="165213" y="0"/>
                  </a:cubicBezTo>
                  <a:cubicBezTo>
                    <a:pt x="132458" y="0"/>
                    <a:pt x="101169" y="7524"/>
                    <a:pt x="72216" y="22363"/>
                  </a:cubicBezTo>
                  <a:cubicBezTo>
                    <a:pt x="44604" y="36515"/>
                    <a:pt x="20169" y="57166"/>
                    <a:pt x="1552" y="82086"/>
                  </a:cubicBezTo>
                  <a:cubicBezTo>
                    <a:pt x="-1026" y="85535"/>
                    <a:pt x="-320" y="90422"/>
                    <a:pt x="3131" y="92999"/>
                  </a:cubicBezTo>
                  <a:cubicBezTo>
                    <a:pt x="4532" y="94045"/>
                    <a:pt x="6169" y="94550"/>
                    <a:pt x="7792" y="94550"/>
                  </a:cubicBezTo>
                  <a:cubicBezTo>
                    <a:pt x="10167" y="94550"/>
                    <a:pt x="12513" y="93468"/>
                    <a:pt x="14044" y="91419"/>
                  </a:cubicBezTo>
                  <a:cubicBezTo>
                    <a:pt x="31247" y="68395"/>
                    <a:pt x="53822" y="49314"/>
                    <a:pt x="79329" y="36241"/>
                  </a:cubicBezTo>
                  <a:cubicBezTo>
                    <a:pt x="106061" y="22541"/>
                    <a:pt x="134956" y="15595"/>
                    <a:pt x="165213" y="15595"/>
                  </a:cubicBezTo>
                  <a:cubicBezTo>
                    <a:pt x="182070" y="15595"/>
                    <a:pt x="198815" y="17832"/>
                    <a:pt x="214986" y="22246"/>
                  </a:cubicBezTo>
                  <a:cubicBezTo>
                    <a:pt x="219137" y="23380"/>
                    <a:pt x="223427" y="20931"/>
                    <a:pt x="224561" y="16777"/>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sp>
          <p:nvSpPr>
            <p:cNvPr id="108" name="Google Shape;1730;p35"/>
            <p:cNvSpPr/>
            <p:nvPr/>
          </p:nvSpPr>
          <p:spPr>
            <a:xfrm>
              <a:off x="5079739" y="4759503"/>
              <a:ext cx="274861" cy="274861"/>
            </a:xfrm>
            <a:custGeom>
              <a:avLst/>
              <a:gdLst/>
              <a:ahLst/>
              <a:cxnLst/>
              <a:rect l="l" t="t" r="r" b="b"/>
              <a:pathLst>
                <a:path w="274861" h="274861" extrusionOk="0">
                  <a:moveTo>
                    <a:pt x="154126" y="8636"/>
                  </a:moveTo>
                  <a:cubicBezTo>
                    <a:pt x="154419" y="4340"/>
                    <a:pt x="151172" y="621"/>
                    <a:pt x="146875" y="329"/>
                  </a:cubicBezTo>
                  <a:cubicBezTo>
                    <a:pt x="143662" y="111"/>
                    <a:pt x="140485" y="0"/>
                    <a:pt x="137431" y="0"/>
                  </a:cubicBezTo>
                  <a:cubicBezTo>
                    <a:pt x="61650" y="0"/>
                    <a:pt x="0" y="61651"/>
                    <a:pt x="0" y="137431"/>
                  </a:cubicBezTo>
                  <a:cubicBezTo>
                    <a:pt x="0" y="213210"/>
                    <a:pt x="61651" y="274861"/>
                    <a:pt x="137431" y="274861"/>
                  </a:cubicBezTo>
                  <a:cubicBezTo>
                    <a:pt x="213210" y="274861"/>
                    <a:pt x="274861" y="213210"/>
                    <a:pt x="274861" y="137431"/>
                  </a:cubicBezTo>
                  <a:cubicBezTo>
                    <a:pt x="274861" y="133807"/>
                    <a:pt x="274713" y="130101"/>
                    <a:pt x="274420" y="126413"/>
                  </a:cubicBezTo>
                  <a:cubicBezTo>
                    <a:pt x="274079" y="122122"/>
                    <a:pt x="270342" y="118914"/>
                    <a:pt x="266031" y="119256"/>
                  </a:cubicBezTo>
                  <a:cubicBezTo>
                    <a:pt x="261739" y="119597"/>
                    <a:pt x="258535" y="123353"/>
                    <a:pt x="258874" y="127645"/>
                  </a:cubicBezTo>
                  <a:cubicBezTo>
                    <a:pt x="259134" y="130924"/>
                    <a:pt x="259266" y="134217"/>
                    <a:pt x="259266" y="137431"/>
                  </a:cubicBezTo>
                  <a:cubicBezTo>
                    <a:pt x="259266" y="204611"/>
                    <a:pt x="204611" y="259266"/>
                    <a:pt x="137431" y="259266"/>
                  </a:cubicBezTo>
                  <a:cubicBezTo>
                    <a:pt x="70250" y="259266"/>
                    <a:pt x="15595" y="204611"/>
                    <a:pt x="15595" y="137431"/>
                  </a:cubicBezTo>
                  <a:cubicBezTo>
                    <a:pt x="15595" y="70250"/>
                    <a:pt x="70250" y="15595"/>
                    <a:pt x="137431" y="15595"/>
                  </a:cubicBezTo>
                  <a:cubicBezTo>
                    <a:pt x="140135" y="15595"/>
                    <a:pt x="142955" y="15694"/>
                    <a:pt x="145819" y="15888"/>
                  </a:cubicBezTo>
                  <a:cubicBezTo>
                    <a:pt x="150096" y="16172"/>
                    <a:pt x="153835" y="12933"/>
                    <a:pt x="154126" y="8636"/>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sp>
          <p:nvSpPr>
            <p:cNvPr id="109" name="Google Shape;1731;p35"/>
            <p:cNvSpPr/>
            <p:nvPr/>
          </p:nvSpPr>
          <p:spPr>
            <a:xfrm>
              <a:off x="5147834" y="4827597"/>
              <a:ext cx="138659" cy="138672"/>
            </a:xfrm>
            <a:custGeom>
              <a:avLst/>
              <a:gdLst/>
              <a:ahLst/>
              <a:cxnLst/>
              <a:rect l="l" t="t" r="r" b="b"/>
              <a:pathLst>
                <a:path w="138659" h="138672" extrusionOk="0">
                  <a:moveTo>
                    <a:pt x="69282" y="15596"/>
                  </a:moveTo>
                  <a:cubicBezTo>
                    <a:pt x="69424" y="15601"/>
                    <a:pt x="69564" y="15605"/>
                    <a:pt x="69707" y="15606"/>
                  </a:cubicBezTo>
                  <a:cubicBezTo>
                    <a:pt x="73982" y="15601"/>
                    <a:pt x="77540" y="12170"/>
                    <a:pt x="77571" y="7864"/>
                  </a:cubicBezTo>
                  <a:cubicBezTo>
                    <a:pt x="77602" y="3558"/>
                    <a:pt x="74147" y="42"/>
                    <a:pt x="69841" y="10"/>
                  </a:cubicBezTo>
                  <a:cubicBezTo>
                    <a:pt x="69672" y="5"/>
                    <a:pt x="69505" y="0"/>
                    <a:pt x="69335" y="0"/>
                  </a:cubicBezTo>
                  <a:cubicBezTo>
                    <a:pt x="31104" y="0"/>
                    <a:pt x="0" y="31104"/>
                    <a:pt x="0" y="69336"/>
                  </a:cubicBezTo>
                  <a:cubicBezTo>
                    <a:pt x="0" y="107569"/>
                    <a:pt x="31104" y="138673"/>
                    <a:pt x="69335" y="138673"/>
                  </a:cubicBezTo>
                  <a:cubicBezTo>
                    <a:pt x="107266" y="138673"/>
                    <a:pt x="138364" y="107814"/>
                    <a:pt x="138659" y="69882"/>
                  </a:cubicBezTo>
                  <a:cubicBezTo>
                    <a:pt x="138693" y="65576"/>
                    <a:pt x="135229" y="62058"/>
                    <a:pt x="130923" y="62025"/>
                  </a:cubicBezTo>
                  <a:lnTo>
                    <a:pt x="130861" y="62025"/>
                  </a:lnTo>
                  <a:cubicBezTo>
                    <a:pt x="126583" y="62025"/>
                    <a:pt x="123098" y="65476"/>
                    <a:pt x="123065" y="69762"/>
                  </a:cubicBezTo>
                  <a:cubicBezTo>
                    <a:pt x="122837" y="99161"/>
                    <a:pt x="98735" y="123078"/>
                    <a:pt x="69335" y="123078"/>
                  </a:cubicBezTo>
                  <a:cubicBezTo>
                    <a:pt x="39702" y="123078"/>
                    <a:pt x="15595" y="98970"/>
                    <a:pt x="15595" y="69336"/>
                  </a:cubicBezTo>
                  <a:cubicBezTo>
                    <a:pt x="15595" y="39703"/>
                    <a:pt x="39703" y="15595"/>
                    <a:pt x="69282" y="15596"/>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sp>
          <p:nvSpPr>
            <p:cNvPr id="110" name="Google Shape;1732;p35"/>
            <p:cNvSpPr/>
            <p:nvPr/>
          </p:nvSpPr>
          <p:spPr>
            <a:xfrm>
              <a:off x="5212764" y="4629699"/>
              <a:ext cx="269346" cy="272678"/>
            </a:xfrm>
            <a:custGeom>
              <a:avLst/>
              <a:gdLst/>
              <a:ahLst/>
              <a:cxnLst/>
              <a:rect l="l" t="t" r="r" b="b"/>
              <a:pathLst>
                <a:path w="269346" h="272678" extrusionOk="0">
                  <a:moveTo>
                    <a:pt x="37385" y="147532"/>
                  </a:moveTo>
                  <a:lnTo>
                    <a:pt x="51709" y="190844"/>
                  </a:lnTo>
                  <a:lnTo>
                    <a:pt x="13583" y="230320"/>
                  </a:lnTo>
                  <a:cubicBezTo>
                    <a:pt x="4660" y="239559"/>
                    <a:pt x="-287" y="252222"/>
                    <a:pt x="13" y="265063"/>
                  </a:cubicBezTo>
                  <a:cubicBezTo>
                    <a:pt x="112" y="269290"/>
                    <a:pt x="3562" y="272669"/>
                    <a:pt x="7790" y="272678"/>
                  </a:cubicBezTo>
                  <a:lnTo>
                    <a:pt x="7897" y="272678"/>
                  </a:lnTo>
                  <a:cubicBezTo>
                    <a:pt x="20702" y="272678"/>
                    <a:pt x="33216" y="267471"/>
                    <a:pt x="42240" y="258382"/>
                  </a:cubicBezTo>
                  <a:lnTo>
                    <a:pt x="51983" y="248570"/>
                  </a:lnTo>
                  <a:cubicBezTo>
                    <a:pt x="55017" y="245514"/>
                    <a:pt x="54999" y="240577"/>
                    <a:pt x="51943" y="237543"/>
                  </a:cubicBezTo>
                  <a:cubicBezTo>
                    <a:pt x="48889" y="234511"/>
                    <a:pt x="43951" y="234525"/>
                    <a:pt x="40917" y="237583"/>
                  </a:cubicBezTo>
                  <a:lnTo>
                    <a:pt x="31174" y="247395"/>
                  </a:lnTo>
                  <a:cubicBezTo>
                    <a:pt x="27142" y="251457"/>
                    <a:pt x="22079" y="254375"/>
                    <a:pt x="16611" y="255892"/>
                  </a:cubicBezTo>
                  <a:cubicBezTo>
                    <a:pt x="18012" y="250393"/>
                    <a:pt x="20824" y="245272"/>
                    <a:pt x="24800" y="241155"/>
                  </a:cubicBezTo>
                  <a:lnTo>
                    <a:pt x="204051" y="55552"/>
                  </a:lnTo>
                  <a:cubicBezTo>
                    <a:pt x="204613" y="54970"/>
                    <a:pt x="205263" y="54841"/>
                    <a:pt x="205710" y="54835"/>
                  </a:cubicBezTo>
                  <a:cubicBezTo>
                    <a:pt x="206128" y="54824"/>
                    <a:pt x="206810" y="54940"/>
                    <a:pt x="207389" y="55507"/>
                  </a:cubicBezTo>
                  <a:lnTo>
                    <a:pt x="212953" y="60954"/>
                  </a:lnTo>
                  <a:cubicBezTo>
                    <a:pt x="213532" y="61521"/>
                    <a:pt x="213658" y="62172"/>
                    <a:pt x="213661" y="62619"/>
                  </a:cubicBezTo>
                  <a:cubicBezTo>
                    <a:pt x="213665" y="63066"/>
                    <a:pt x="213549" y="63720"/>
                    <a:pt x="212979" y="64293"/>
                  </a:cubicBezTo>
                  <a:lnTo>
                    <a:pt x="64754" y="213576"/>
                  </a:lnTo>
                  <a:cubicBezTo>
                    <a:pt x="61720" y="216632"/>
                    <a:pt x="61738" y="221569"/>
                    <a:pt x="64794" y="224603"/>
                  </a:cubicBezTo>
                  <a:cubicBezTo>
                    <a:pt x="67848" y="227636"/>
                    <a:pt x="72785" y="227620"/>
                    <a:pt x="75820" y="224563"/>
                  </a:cubicBezTo>
                  <a:lnTo>
                    <a:pt x="80909" y="219438"/>
                  </a:lnTo>
                  <a:cubicBezTo>
                    <a:pt x="80909" y="219438"/>
                    <a:pt x="127986" y="233635"/>
                    <a:pt x="129735" y="233635"/>
                  </a:cubicBezTo>
                  <a:cubicBezTo>
                    <a:pt x="134184" y="233635"/>
                    <a:pt x="138560" y="231973"/>
                    <a:pt x="141901" y="228871"/>
                  </a:cubicBezTo>
                  <a:lnTo>
                    <a:pt x="263644" y="115777"/>
                  </a:lnTo>
                  <a:cubicBezTo>
                    <a:pt x="268131" y="111608"/>
                    <a:pt x="270153" y="105522"/>
                    <a:pt x="269051" y="99497"/>
                  </a:cubicBezTo>
                  <a:cubicBezTo>
                    <a:pt x="267950" y="93473"/>
                    <a:pt x="263907" y="88495"/>
                    <a:pt x="258235" y="86184"/>
                  </a:cubicBezTo>
                  <a:lnTo>
                    <a:pt x="225933" y="73014"/>
                  </a:lnTo>
                  <a:cubicBezTo>
                    <a:pt x="228107" y="69964"/>
                    <a:pt x="229282" y="66330"/>
                    <a:pt x="229255" y="62510"/>
                  </a:cubicBezTo>
                  <a:cubicBezTo>
                    <a:pt x="229221" y="57693"/>
                    <a:pt x="227307" y="53185"/>
                    <a:pt x="223865" y="49814"/>
                  </a:cubicBezTo>
                  <a:lnTo>
                    <a:pt x="218300" y="44367"/>
                  </a:lnTo>
                  <a:cubicBezTo>
                    <a:pt x="214919" y="41055"/>
                    <a:pt x="210472" y="39241"/>
                    <a:pt x="205750" y="39241"/>
                  </a:cubicBezTo>
                  <a:cubicBezTo>
                    <a:pt x="205665" y="39241"/>
                    <a:pt x="205580" y="39241"/>
                    <a:pt x="205495" y="39242"/>
                  </a:cubicBezTo>
                  <a:cubicBezTo>
                    <a:pt x="201674" y="39295"/>
                    <a:pt x="198066" y="40546"/>
                    <a:pt x="195062" y="42783"/>
                  </a:cubicBezTo>
                  <a:lnTo>
                    <a:pt x="181218" y="10764"/>
                  </a:lnTo>
                  <a:cubicBezTo>
                    <a:pt x="178787" y="5143"/>
                    <a:pt x="173726" y="1204"/>
                    <a:pt x="167680" y="230"/>
                  </a:cubicBezTo>
                  <a:cubicBezTo>
                    <a:pt x="161634" y="-743"/>
                    <a:pt x="155591" y="1405"/>
                    <a:pt x="151517" y="5979"/>
                  </a:cubicBezTo>
                  <a:lnTo>
                    <a:pt x="41002" y="130063"/>
                  </a:lnTo>
                  <a:cubicBezTo>
                    <a:pt x="36776" y="134806"/>
                    <a:pt x="35390" y="141500"/>
                    <a:pt x="37385" y="147532"/>
                  </a:cubicBezTo>
                  <a:close/>
                  <a:moveTo>
                    <a:pt x="199071" y="154476"/>
                  </a:moveTo>
                  <a:lnTo>
                    <a:pt x="160874" y="138903"/>
                  </a:lnTo>
                  <a:lnTo>
                    <a:pt x="185115" y="114490"/>
                  </a:lnTo>
                  <a:lnTo>
                    <a:pt x="224730" y="130641"/>
                  </a:lnTo>
                  <a:close/>
                  <a:moveTo>
                    <a:pt x="160689" y="190131"/>
                  </a:moveTo>
                  <a:lnTo>
                    <a:pt x="124706" y="175330"/>
                  </a:lnTo>
                  <a:lnTo>
                    <a:pt x="148971" y="150891"/>
                  </a:lnTo>
                  <a:lnTo>
                    <a:pt x="186472" y="166181"/>
                  </a:lnTo>
                  <a:close/>
                  <a:moveTo>
                    <a:pt x="131288" y="217445"/>
                  </a:moveTo>
                  <a:cubicBezTo>
                    <a:pt x="130703" y="217990"/>
                    <a:pt x="129863" y="218182"/>
                    <a:pt x="129097" y="217946"/>
                  </a:cubicBezTo>
                  <a:lnTo>
                    <a:pt x="93320" y="206940"/>
                  </a:lnTo>
                  <a:lnTo>
                    <a:pt x="112818" y="187302"/>
                  </a:lnTo>
                  <a:lnTo>
                    <a:pt x="148108" y="201819"/>
                  </a:lnTo>
                  <a:close/>
                  <a:moveTo>
                    <a:pt x="253711" y="102301"/>
                  </a:moveTo>
                  <a:cubicBezTo>
                    <a:pt x="253793" y="102755"/>
                    <a:pt x="253815" y="103623"/>
                    <a:pt x="253030" y="104352"/>
                  </a:cubicBezTo>
                  <a:lnTo>
                    <a:pt x="237329" y="118938"/>
                  </a:lnTo>
                  <a:lnTo>
                    <a:pt x="197018" y="102503"/>
                  </a:lnTo>
                  <a:lnTo>
                    <a:pt x="214289" y="85107"/>
                  </a:lnTo>
                  <a:lnTo>
                    <a:pt x="252348" y="100624"/>
                  </a:lnTo>
                  <a:cubicBezTo>
                    <a:pt x="253341" y="101029"/>
                    <a:pt x="253628" y="101849"/>
                    <a:pt x="253711" y="102301"/>
                  </a:cubicBezTo>
                  <a:close/>
                  <a:moveTo>
                    <a:pt x="102743" y="84187"/>
                  </a:moveTo>
                  <a:lnTo>
                    <a:pt x="118815" y="121360"/>
                  </a:lnTo>
                  <a:lnTo>
                    <a:pt x="94890" y="146133"/>
                  </a:lnTo>
                  <a:lnTo>
                    <a:pt x="79338" y="110467"/>
                  </a:lnTo>
                  <a:close/>
                  <a:moveTo>
                    <a:pt x="137473" y="45193"/>
                  </a:moveTo>
                  <a:lnTo>
                    <a:pt x="154450" y="84462"/>
                  </a:lnTo>
                  <a:lnTo>
                    <a:pt x="130551" y="109209"/>
                  </a:lnTo>
                  <a:lnTo>
                    <a:pt x="114180" y="71346"/>
                  </a:lnTo>
                  <a:close/>
                  <a:moveTo>
                    <a:pt x="163162" y="16350"/>
                  </a:moveTo>
                  <a:cubicBezTo>
                    <a:pt x="163877" y="15549"/>
                    <a:pt x="164747" y="15552"/>
                    <a:pt x="165199" y="15626"/>
                  </a:cubicBezTo>
                  <a:cubicBezTo>
                    <a:pt x="165653" y="15699"/>
                    <a:pt x="166479" y="15970"/>
                    <a:pt x="166905" y="16953"/>
                  </a:cubicBezTo>
                  <a:lnTo>
                    <a:pt x="183216" y="54678"/>
                  </a:lnTo>
                  <a:lnTo>
                    <a:pt x="166187" y="72310"/>
                  </a:lnTo>
                  <a:lnTo>
                    <a:pt x="148911" y="32351"/>
                  </a:lnTo>
                  <a:close/>
                  <a:moveTo>
                    <a:pt x="52646" y="140435"/>
                  </a:moveTo>
                  <a:lnTo>
                    <a:pt x="67916" y="123291"/>
                  </a:lnTo>
                  <a:lnTo>
                    <a:pt x="83168" y="158270"/>
                  </a:lnTo>
                  <a:lnTo>
                    <a:pt x="63944" y="178175"/>
                  </a:lnTo>
                  <a:lnTo>
                    <a:pt x="52191" y="142636"/>
                  </a:lnTo>
                  <a:cubicBezTo>
                    <a:pt x="51940" y="141876"/>
                    <a:pt x="52115" y="141032"/>
                    <a:pt x="52646" y="140435"/>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440619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685800" y="4426387"/>
            <a:ext cx="7196369" cy="367665"/>
          </a:xfrm>
          <a:prstGeom prst="rect">
            <a:avLst/>
          </a:prstGeom>
        </p:spPr>
        <p:txBody>
          <a:bodyPr lIns="0" tIns="0" rIns="0" bIns="0" rtlCol="0" anchor="t">
            <a:spAutoFit/>
          </a:bodyPr>
          <a:lstStyle/>
          <a:p>
            <a:pPr>
              <a:lnSpc>
                <a:spcPts val="3360"/>
              </a:lnSpc>
            </a:pPr>
            <a:endParaRPr sz="1200"/>
          </a:p>
        </p:txBody>
      </p:sp>
      <p:graphicFrame>
        <p:nvGraphicFramePr>
          <p:cNvPr id="2" name="Table 1">
            <a:extLst>
              <a:ext uri="{FF2B5EF4-FFF2-40B4-BE49-F238E27FC236}">
                <a16:creationId xmlns:a16="http://schemas.microsoft.com/office/drawing/2014/main" id="{4BC27C02-71E2-E3CB-D8E3-2ECF9086CADC}"/>
              </a:ext>
            </a:extLst>
          </p:cNvPr>
          <p:cNvGraphicFramePr>
            <a:graphicFrameLocks noGrp="1"/>
          </p:cNvGraphicFramePr>
          <p:nvPr/>
        </p:nvGraphicFramePr>
        <p:xfrm>
          <a:off x="303676" y="2941258"/>
          <a:ext cx="3469439" cy="3063180"/>
        </p:xfrm>
        <a:graphic>
          <a:graphicData uri="http://schemas.openxmlformats.org/drawingml/2006/table">
            <a:tbl>
              <a:tblPr>
                <a:noFill/>
              </a:tblPr>
              <a:tblGrid>
                <a:gridCol w="3469439">
                  <a:extLst>
                    <a:ext uri="{9D8B030D-6E8A-4147-A177-3AD203B41FA5}">
                      <a16:colId xmlns:a16="http://schemas.microsoft.com/office/drawing/2014/main" val="1284990707"/>
                    </a:ext>
                  </a:extLst>
                </a:gridCol>
              </a:tblGrid>
              <a:tr h="435209">
                <a:tc>
                  <a:txBody>
                    <a:bodyPr/>
                    <a:lstStyle/>
                    <a:p>
                      <a:pPr marL="0" lvl="0" indent="0" algn="ctr" rtl="0">
                        <a:spcBef>
                          <a:spcPts val="0"/>
                        </a:spcBef>
                        <a:spcAft>
                          <a:spcPts val="0"/>
                        </a:spcAft>
                        <a:buNone/>
                      </a:pPr>
                      <a:r>
                        <a:rPr lang="en-US" sz="2200" b="1" dirty="0">
                          <a:solidFill>
                            <a:schemeClr val="tx1"/>
                          </a:solidFill>
                          <a:latin typeface="Myriad Pro" panose="020B0503030403020204" charset="0"/>
                        </a:rPr>
                        <a:t>Eligible Population</a:t>
                      </a:r>
                      <a:endParaRPr sz="2200" b="1" dirty="0">
                        <a:solidFill>
                          <a:schemeClr val="tx1"/>
                        </a:solidFill>
                        <a:latin typeface="Myriad Pro" panose="020B0503030403020204" charset="0"/>
                      </a:endParaRPr>
                    </a:p>
                  </a:txBody>
                  <a:tcPr marL="91425" marR="91425" marT="91425" marB="91425" anchor="b">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extLst>
                  <a:ext uri="{0D108BD9-81ED-4DB2-BD59-A6C34878D82A}">
                    <a16:rowId xmlns:a16="http://schemas.microsoft.com/office/drawing/2014/main" val="4007451725"/>
                  </a:ext>
                </a:extLst>
              </a:tr>
              <a:tr h="2457765">
                <a:tc>
                  <a:txBody>
                    <a:bodyPr/>
                    <a:lstStyle/>
                    <a:p>
                      <a:pPr marL="285750" indent="-285750">
                        <a:buFont typeface="Arial" panose="020B0604020202020204" pitchFamily="34" charset="0"/>
                        <a:buChar char="•"/>
                      </a:pPr>
                      <a:r>
                        <a:rPr lang="en-US" sz="1700" b="0" i="0" u="none" strike="noStrike" kern="1200" baseline="0" dirty="0">
                          <a:solidFill>
                            <a:schemeClr val="tx1"/>
                          </a:solidFill>
                          <a:latin typeface="Myriad Pro" panose="020B0503030403020204" charset="0"/>
                          <a:ea typeface="+mn-ea"/>
                          <a:cs typeface="+mn-cs"/>
                        </a:rPr>
                        <a:t>Adjudicated juveniles under 21 years of age; </a:t>
                      </a:r>
                      <a:r>
                        <a:rPr lang="en-US" sz="1700" b="1" i="0" u="none" strike="noStrike" kern="1200" baseline="0" dirty="0">
                          <a:solidFill>
                            <a:schemeClr val="tx1"/>
                          </a:solidFill>
                          <a:latin typeface="Myriad Pro" panose="020B0503030403020204" charset="0"/>
                          <a:ea typeface="+mn-ea"/>
                          <a:cs typeface="+mn-cs"/>
                        </a:rPr>
                        <a:t>or </a:t>
                      </a:r>
                      <a:r>
                        <a:rPr lang="en-US" sz="1700" b="0" i="0" u="none" strike="noStrike" kern="1200" baseline="0" dirty="0">
                          <a:solidFill>
                            <a:schemeClr val="tx1"/>
                          </a:solidFill>
                          <a:latin typeface="Myriad Pro" panose="020B0503030403020204" charset="0"/>
                          <a:ea typeface="+mn-ea"/>
                          <a:cs typeface="+mn-cs"/>
                        </a:rPr>
                        <a:t>between the ages of 18 and 26 former foster care children group. </a:t>
                      </a:r>
                    </a:p>
                    <a:p>
                      <a:pPr marL="0" indent="0">
                        <a:buFont typeface="Arial" panose="020B0604020202020204" pitchFamily="34" charset="0"/>
                        <a:buNone/>
                      </a:pPr>
                      <a:endParaRPr lang="en-US" sz="1700" b="0" i="0" u="none" strike="noStrike" kern="1200" baseline="0" dirty="0">
                        <a:solidFill>
                          <a:schemeClr val="tx1"/>
                        </a:solidFill>
                        <a:latin typeface="Myriad Pro" panose="020B0503030403020204" charset="0"/>
                        <a:ea typeface="+mn-ea"/>
                        <a:cs typeface="+mn-cs"/>
                      </a:endParaRPr>
                    </a:p>
                    <a:p>
                      <a:pPr marL="285750" indent="-285750">
                        <a:buFont typeface="Arial" panose="020B0604020202020204" pitchFamily="34" charset="0"/>
                        <a:buChar char="•"/>
                      </a:pPr>
                      <a:r>
                        <a:rPr lang="en-US" sz="1700" b="1" i="0" u="none" strike="noStrike" kern="1200" baseline="0" dirty="0">
                          <a:solidFill>
                            <a:schemeClr val="tx1"/>
                          </a:solidFill>
                          <a:latin typeface="Myriad Pro" panose="020B0503030403020204" charset="0"/>
                          <a:ea typeface="+mn-ea"/>
                          <a:cs typeface="+mn-cs"/>
                        </a:rPr>
                        <a:t>Eligibility is suspended upon incarceration/placement.</a:t>
                      </a:r>
                    </a:p>
                    <a:p>
                      <a:pPr marL="285750" indent="-285750">
                        <a:buFont typeface="Arial" panose="020B0604020202020204" pitchFamily="34" charset="0"/>
                        <a:buChar char="•"/>
                      </a:pPr>
                      <a:endParaRPr lang="en-US" sz="1800" b="1" i="0" u="none" strike="noStrike" kern="1200" baseline="0" dirty="0">
                        <a:solidFill>
                          <a:schemeClr val="tx1"/>
                        </a:solidFill>
                        <a:latin typeface="Myriad Pro" panose="020B0503030403020204" charset="0"/>
                        <a:ea typeface="+mn-ea"/>
                        <a:cs typeface="+mn-cs"/>
                      </a:endParaRPr>
                    </a:p>
                    <a:p>
                      <a:pPr marL="285750" indent="-285750">
                        <a:buFont typeface="Arial" panose="020B0604020202020204" pitchFamily="34" charset="0"/>
                        <a:buChar char="•"/>
                      </a:pPr>
                      <a:endParaRPr lang="en-US" sz="1800" b="1" i="0" u="none" strike="noStrike" kern="1200" baseline="0" dirty="0">
                        <a:solidFill>
                          <a:schemeClr val="tx1"/>
                        </a:solidFill>
                        <a:latin typeface="Myriad Pro" panose="020B0503030403020204" charset="0"/>
                        <a:ea typeface="+mn-ea"/>
                        <a:cs typeface="+mn-cs"/>
                      </a:endParaRPr>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DBE3E8"/>
                    </a:solidFill>
                  </a:tcPr>
                </a:tc>
                <a:extLst>
                  <a:ext uri="{0D108BD9-81ED-4DB2-BD59-A6C34878D82A}">
                    <a16:rowId xmlns:a16="http://schemas.microsoft.com/office/drawing/2014/main" val="2738580224"/>
                  </a:ext>
                </a:extLst>
              </a:tr>
            </a:tbl>
          </a:graphicData>
        </a:graphic>
      </p:graphicFrame>
      <p:graphicFrame>
        <p:nvGraphicFramePr>
          <p:cNvPr id="3" name="Table 2">
            <a:extLst>
              <a:ext uri="{FF2B5EF4-FFF2-40B4-BE49-F238E27FC236}">
                <a16:creationId xmlns:a16="http://schemas.microsoft.com/office/drawing/2014/main" id="{65326961-61C8-84DA-1BE0-CAA90F37EF83}"/>
              </a:ext>
            </a:extLst>
          </p:cNvPr>
          <p:cNvGraphicFramePr>
            <a:graphicFrameLocks noGrp="1"/>
          </p:cNvGraphicFramePr>
          <p:nvPr/>
        </p:nvGraphicFramePr>
        <p:xfrm>
          <a:off x="4127201" y="2890454"/>
          <a:ext cx="3946234" cy="3134364"/>
        </p:xfrm>
        <a:graphic>
          <a:graphicData uri="http://schemas.openxmlformats.org/drawingml/2006/table">
            <a:tbl>
              <a:tblPr>
                <a:noFill/>
              </a:tblPr>
              <a:tblGrid>
                <a:gridCol w="3946234">
                  <a:extLst>
                    <a:ext uri="{9D8B030D-6E8A-4147-A177-3AD203B41FA5}">
                      <a16:colId xmlns:a16="http://schemas.microsoft.com/office/drawing/2014/main" val="1284990707"/>
                    </a:ext>
                  </a:extLst>
                </a:gridCol>
              </a:tblGrid>
              <a:tr h="469412">
                <a:tc>
                  <a:txBody>
                    <a:bodyPr/>
                    <a:lstStyle/>
                    <a:p>
                      <a:pPr marL="0" lvl="0" indent="0" algn="ctr" rtl="0">
                        <a:spcBef>
                          <a:spcPts val="0"/>
                        </a:spcBef>
                        <a:spcAft>
                          <a:spcPts val="0"/>
                        </a:spcAft>
                        <a:buNone/>
                      </a:pPr>
                      <a:r>
                        <a:rPr lang="en-US" sz="2200" b="1" dirty="0">
                          <a:solidFill>
                            <a:schemeClr val="tx1"/>
                          </a:solidFill>
                          <a:latin typeface="Myriad Pro" panose="020B0503030403020204" charset="0"/>
                        </a:rPr>
                        <a:t>Covered Services</a:t>
                      </a:r>
                      <a:endParaRPr sz="2200" b="1" dirty="0">
                        <a:solidFill>
                          <a:schemeClr val="tx1"/>
                        </a:solidFill>
                        <a:latin typeface="Myriad Pro" panose="020B0503030403020204" charset="0"/>
                      </a:endParaRPr>
                    </a:p>
                  </a:txBody>
                  <a:tcPr marL="91425" marR="91425" marT="91425" marB="91425" anchor="b">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extLst>
                  <a:ext uri="{0D108BD9-81ED-4DB2-BD59-A6C34878D82A}">
                    <a16:rowId xmlns:a16="http://schemas.microsoft.com/office/drawing/2014/main" val="4007451725"/>
                  </a:ext>
                </a:extLst>
              </a:tr>
              <a:tr h="2616234">
                <a:tc>
                  <a:txBody>
                    <a:bodyPr/>
                    <a:lstStyle/>
                    <a:p>
                      <a:pPr marL="285750" indent="-285750">
                        <a:buFont typeface="Arial" panose="020B0604020202020204" pitchFamily="34" charset="0"/>
                        <a:buChar char="•"/>
                      </a:pPr>
                      <a:r>
                        <a:rPr lang="en-US" sz="1700" b="0" i="0" u="none" strike="noStrike" kern="1200" baseline="0" dirty="0">
                          <a:solidFill>
                            <a:schemeClr val="tx1"/>
                          </a:solidFill>
                          <a:latin typeface="Myriad Pro" panose="020B0503030403020204" charset="0"/>
                          <a:ea typeface="+mn-ea"/>
                          <a:cs typeface="+mn-cs"/>
                        </a:rPr>
                        <a:t>Early and Periodic Screening, Diagnostic, and Treatment Services (EPSDT):  Includes medical, dental, and behavioral health screenings or diagnostic services. </a:t>
                      </a:r>
                    </a:p>
                    <a:p>
                      <a:pPr marL="0" indent="0">
                        <a:buFont typeface="Arial" panose="020B0604020202020204" pitchFamily="34" charset="0"/>
                        <a:buNone/>
                      </a:pPr>
                      <a:endParaRPr lang="en-US" sz="1700" b="0" i="0" u="none" strike="noStrike" kern="1200" baseline="0" dirty="0">
                        <a:solidFill>
                          <a:schemeClr val="tx1"/>
                        </a:solidFill>
                        <a:latin typeface="Myriad Pro" panose="020B0503030403020204" charset="0"/>
                        <a:ea typeface="+mn-ea"/>
                        <a:cs typeface="+mn-cs"/>
                      </a:endParaRPr>
                    </a:p>
                    <a:p>
                      <a:pPr marL="285750" indent="-285750">
                        <a:buFont typeface="Arial" panose="020B0604020202020204" pitchFamily="34" charset="0"/>
                        <a:buChar char="•"/>
                      </a:pPr>
                      <a:r>
                        <a:rPr lang="en-US" sz="1700" b="0" i="0" u="none" strike="noStrike" kern="1200" baseline="0" dirty="0">
                          <a:solidFill>
                            <a:schemeClr val="tx1"/>
                          </a:solidFill>
                          <a:latin typeface="Myriad Pro" panose="020B0503030403020204" charset="0"/>
                          <a:ea typeface="+mn-ea"/>
                          <a:cs typeface="+mn-cs"/>
                        </a:rPr>
                        <a:t>Targeted Case Management </a:t>
                      </a:r>
                      <a:r>
                        <a:rPr lang="en-US" sz="1700" kern="1200" dirty="0">
                          <a:solidFill>
                            <a:schemeClr val="tx1"/>
                          </a:solidFill>
                          <a:effectLst/>
                          <a:latin typeface="Myriad Pro" panose="020B0503030403020204" charset="0"/>
                          <a:ea typeface="+mn-ea"/>
                          <a:cs typeface="+mn-cs"/>
                        </a:rPr>
                        <a:t>30 days prior to release and for at least 30 days after release.</a:t>
                      </a:r>
                      <a:r>
                        <a:rPr lang="en-US" sz="1700" b="0" i="0" u="none" strike="noStrike" kern="1200" baseline="0" dirty="0">
                          <a:solidFill>
                            <a:schemeClr val="tx1"/>
                          </a:solidFill>
                          <a:latin typeface="Myriad Pro" panose="020B0503030403020204" charset="0"/>
                          <a:ea typeface="+mn-ea"/>
                          <a:cs typeface="+mn-cs"/>
                        </a:rPr>
                        <a:t> </a:t>
                      </a:r>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lgn="ctr">
                      <a:solidFill>
                        <a:srgbClr val="0E2A47"/>
                      </a:solidFill>
                      <a:prstDash val="solid"/>
                      <a:round/>
                      <a:headEnd type="none" w="sm" len="sm"/>
                      <a:tailEnd type="none" w="sm" len="sm"/>
                    </a:lnB>
                    <a:solidFill>
                      <a:srgbClr val="DBE3E8"/>
                    </a:solidFill>
                  </a:tcPr>
                </a:tc>
                <a:extLst>
                  <a:ext uri="{0D108BD9-81ED-4DB2-BD59-A6C34878D82A}">
                    <a16:rowId xmlns:a16="http://schemas.microsoft.com/office/drawing/2014/main" val="2738580224"/>
                  </a:ext>
                </a:extLst>
              </a:tr>
            </a:tbl>
          </a:graphicData>
        </a:graphic>
      </p:graphicFrame>
      <p:graphicFrame>
        <p:nvGraphicFramePr>
          <p:cNvPr id="4" name="Table 3">
            <a:extLst>
              <a:ext uri="{FF2B5EF4-FFF2-40B4-BE49-F238E27FC236}">
                <a16:creationId xmlns:a16="http://schemas.microsoft.com/office/drawing/2014/main" id="{186AE8D5-500B-132E-5B69-BD637B1C7DC9}"/>
              </a:ext>
            </a:extLst>
          </p:cNvPr>
          <p:cNvGraphicFramePr>
            <a:graphicFrameLocks noGrp="1"/>
          </p:cNvGraphicFramePr>
          <p:nvPr/>
        </p:nvGraphicFramePr>
        <p:xfrm>
          <a:off x="8418886" y="2930832"/>
          <a:ext cx="3534574" cy="3152724"/>
        </p:xfrm>
        <a:graphic>
          <a:graphicData uri="http://schemas.openxmlformats.org/drawingml/2006/table">
            <a:tbl>
              <a:tblPr>
                <a:noFill/>
              </a:tblPr>
              <a:tblGrid>
                <a:gridCol w="3534574">
                  <a:extLst>
                    <a:ext uri="{9D8B030D-6E8A-4147-A177-3AD203B41FA5}">
                      <a16:colId xmlns:a16="http://schemas.microsoft.com/office/drawing/2014/main" val="1284990707"/>
                    </a:ext>
                  </a:extLst>
                </a:gridCol>
              </a:tblGrid>
              <a:tr h="499770">
                <a:tc>
                  <a:txBody>
                    <a:bodyPr/>
                    <a:lstStyle/>
                    <a:p>
                      <a:pPr marL="0" lvl="0" indent="0" algn="ctr" rtl="0">
                        <a:spcBef>
                          <a:spcPts val="0"/>
                        </a:spcBef>
                        <a:spcAft>
                          <a:spcPts val="0"/>
                        </a:spcAft>
                        <a:buNone/>
                      </a:pPr>
                      <a:r>
                        <a:rPr lang="en-US" sz="2200" b="1" dirty="0">
                          <a:solidFill>
                            <a:schemeClr val="tx1"/>
                          </a:solidFill>
                          <a:latin typeface="Myriad Pro" panose="020B0503030403020204" charset="0"/>
                        </a:rPr>
                        <a:t>Possible</a:t>
                      </a:r>
                      <a:r>
                        <a:rPr lang="en-US" sz="2200" b="1" baseline="0" dirty="0">
                          <a:solidFill>
                            <a:schemeClr val="tx1"/>
                          </a:solidFill>
                          <a:latin typeface="Myriad Pro" panose="020B0503030403020204" charset="0"/>
                        </a:rPr>
                        <a:t> Settings</a:t>
                      </a:r>
                      <a:endParaRPr sz="2200" b="1" dirty="0">
                        <a:solidFill>
                          <a:schemeClr val="tx1"/>
                        </a:solidFill>
                        <a:latin typeface="Myriad Pro" panose="020B0503030403020204" charset="0"/>
                      </a:endParaRPr>
                    </a:p>
                  </a:txBody>
                  <a:tcPr marL="91425" marR="91425" marT="91425" marB="91425" anchor="b">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A5B7C5"/>
                    </a:solidFill>
                  </a:tcPr>
                </a:tc>
                <a:extLst>
                  <a:ext uri="{0D108BD9-81ED-4DB2-BD59-A6C34878D82A}">
                    <a16:rowId xmlns:a16="http://schemas.microsoft.com/office/drawing/2014/main" val="4007451725"/>
                  </a:ext>
                </a:extLst>
              </a:tr>
              <a:tr h="2634594">
                <a:tc>
                  <a:txBody>
                    <a:bodyPr/>
                    <a:lstStyle/>
                    <a:p>
                      <a:pPr marL="285750" indent="-285750">
                        <a:buFont typeface="Arial" panose="020B0604020202020204" pitchFamily="34" charset="0"/>
                        <a:buChar char="•"/>
                      </a:pPr>
                      <a:r>
                        <a:rPr lang="en-US" sz="1700" b="0" i="0" u="none" strike="noStrike" kern="1200" baseline="0" dirty="0">
                          <a:solidFill>
                            <a:schemeClr val="tx1"/>
                          </a:solidFill>
                          <a:latin typeface="Myriad Pro" panose="020B0503030403020204" charset="0"/>
                          <a:ea typeface="+mn-ea"/>
                          <a:cs typeface="+mn-cs"/>
                        </a:rPr>
                        <a:t>Youth Development Centers</a:t>
                      </a:r>
                    </a:p>
                    <a:p>
                      <a:pPr marL="0" indent="0">
                        <a:buFont typeface="Arial" panose="020B0604020202020204" pitchFamily="34" charset="0"/>
                        <a:buNone/>
                      </a:pPr>
                      <a:endParaRPr lang="en-US" sz="1700" b="0" i="0" u="none" strike="noStrike" kern="1200" baseline="0" dirty="0">
                        <a:solidFill>
                          <a:schemeClr val="tx1"/>
                        </a:solidFill>
                        <a:latin typeface="Myriad Pro" panose="020B0503030403020204" charset="0"/>
                        <a:ea typeface="+mn-ea"/>
                        <a:cs typeface="+mn-cs"/>
                      </a:endParaRPr>
                    </a:p>
                    <a:p>
                      <a:pPr marL="285750" indent="-285750">
                        <a:buFont typeface="Arial" panose="020B0604020202020204" pitchFamily="34" charset="0"/>
                        <a:buChar char="•"/>
                      </a:pPr>
                      <a:r>
                        <a:rPr lang="en-US" sz="1700" b="0" i="0" u="none" strike="noStrike" kern="1200" baseline="0" dirty="0">
                          <a:solidFill>
                            <a:schemeClr val="tx1"/>
                          </a:solidFill>
                          <a:latin typeface="Myriad Pro" panose="020B0503030403020204" charset="0"/>
                          <a:ea typeface="+mn-ea"/>
                          <a:cs typeface="+mn-cs"/>
                        </a:rPr>
                        <a:t>Youth Detention Centers</a:t>
                      </a:r>
                    </a:p>
                    <a:p>
                      <a:pPr marL="285750" indent="-285750">
                        <a:buFont typeface="Arial" panose="020B0604020202020204" pitchFamily="34" charset="0"/>
                        <a:buChar char="•"/>
                      </a:pPr>
                      <a:endParaRPr lang="en-US" sz="1700" b="0" i="0" u="none" strike="noStrike" kern="1200" baseline="0" dirty="0">
                        <a:solidFill>
                          <a:schemeClr val="tx1"/>
                        </a:solidFill>
                        <a:latin typeface="Myriad Pro" panose="020B0503030403020204" charset="0"/>
                        <a:ea typeface="+mn-ea"/>
                        <a:cs typeface="+mn-cs"/>
                      </a:endParaRPr>
                    </a:p>
                    <a:p>
                      <a:pPr marL="285750" indent="-285750">
                        <a:buFont typeface="Arial" panose="020B0604020202020204" pitchFamily="34" charset="0"/>
                        <a:buChar char="•"/>
                      </a:pPr>
                      <a:r>
                        <a:rPr lang="en-US" sz="1700" b="0" i="0" u="none" strike="noStrike" kern="1200" baseline="0" dirty="0">
                          <a:solidFill>
                            <a:schemeClr val="tx1"/>
                          </a:solidFill>
                          <a:latin typeface="Myriad Pro" panose="020B0503030403020204" charset="0"/>
                          <a:ea typeface="+mn-ea"/>
                          <a:cs typeface="+mn-cs"/>
                        </a:rPr>
                        <a:t>State Prisons </a:t>
                      </a:r>
                    </a:p>
                    <a:p>
                      <a:pPr marL="285750" indent="-285750">
                        <a:buFont typeface="Arial" panose="020B0604020202020204" pitchFamily="34" charset="0"/>
                        <a:buChar char="•"/>
                      </a:pPr>
                      <a:endParaRPr lang="en-US" sz="1700" b="0" i="0" u="none" strike="noStrike" kern="1200" baseline="0" dirty="0">
                        <a:solidFill>
                          <a:schemeClr val="tx1"/>
                        </a:solidFill>
                        <a:latin typeface="Myriad Pro" panose="020B0503030403020204" charset="0"/>
                        <a:ea typeface="+mn-ea"/>
                        <a:cs typeface="+mn-cs"/>
                      </a:endParaRPr>
                    </a:p>
                    <a:p>
                      <a:pPr marL="285750" indent="-285750">
                        <a:buFont typeface="Arial" panose="020B0604020202020204" pitchFamily="34" charset="0"/>
                        <a:buChar char="•"/>
                      </a:pPr>
                      <a:r>
                        <a:rPr lang="en-US" sz="1700" b="0" i="0" u="none" strike="noStrike" kern="1200" baseline="0" dirty="0">
                          <a:solidFill>
                            <a:schemeClr val="tx1"/>
                          </a:solidFill>
                          <a:latin typeface="Myriad Pro" panose="020B0503030403020204" charset="0"/>
                          <a:ea typeface="+mn-ea"/>
                          <a:cs typeface="+mn-cs"/>
                        </a:rPr>
                        <a:t>Local Jails 	</a:t>
                      </a:r>
                    </a:p>
                  </a:txBody>
                  <a:tcPr marL="91425" marR="91425" marT="91425" marB="91425">
                    <a:lnL w="9525" cap="flat" cmpd="sng">
                      <a:solidFill>
                        <a:srgbClr val="0E2A47"/>
                      </a:solidFill>
                      <a:prstDash val="solid"/>
                      <a:round/>
                      <a:headEnd type="none" w="sm" len="sm"/>
                      <a:tailEnd type="none" w="sm" len="sm"/>
                    </a:lnL>
                    <a:lnR w="9525" cap="flat" cmpd="sng">
                      <a:solidFill>
                        <a:srgbClr val="0E2A47"/>
                      </a:solidFill>
                      <a:prstDash val="solid"/>
                      <a:round/>
                      <a:headEnd type="none" w="sm" len="sm"/>
                      <a:tailEnd type="none" w="sm" len="sm"/>
                    </a:lnR>
                    <a:lnT w="9525" cap="flat" cmpd="sng">
                      <a:solidFill>
                        <a:srgbClr val="0E2A47"/>
                      </a:solidFill>
                      <a:prstDash val="solid"/>
                      <a:round/>
                      <a:headEnd type="none" w="sm" len="sm"/>
                      <a:tailEnd type="none" w="sm" len="sm"/>
                    </a:lnT>
                    <a:lnB w="9525" cap="flat" cmpd="sng">
                      <a:solidFill>
                        <a:srgbClr val="0E2A47"/>
                      </a:solidFill>
                      <a:prstDash val="solid"/>
                      <a:round/>
                      <a:headEnd type="none" w="sm" len="sm"/>
                      <a:tailEnd type="none" w="sm" len="sm"/>
                    </a:lnB>
                    <a:solidFill>
                      <a:srgbClr val="DBE3E8"/>
                    </a:solidFill>
                  </a:tcPr>
                </a:tc>
                <a:extLst>
                  <a:ext uri="{0D108BD9-81ED-4DB2-BD59-A6C34878D82A}">
                    <a16:rowId xmlns:a16="http://schemas.microsoft.com/office/drawing/2014/main" val="2738580224"/>
                  </a:ext>
                </a:extLst>
              </a:tr>
            </a:tbl>
          </a:graphicData>
        </a:graphic>
      </p:graphicFrame>
      <p:grpSp>
        <p:nvGrpSpPr>
          <p:cNvPr id="5" name="Google Shape;8018;p64">
            <a:extLst>
              <a:ext uri="{FF2B5EF4-FFF2-40B4-BE49-F238E27FC236}">
                <a16:creationId xmlns:a16="http://schemas.microsoft.com/office/drawing/2014/main" id="{37174856-2237-D7A7-1341-E65C93208FF0}"/>
              </a:ext>
            </a:extLst>
          </p:cNvPr>
          <p:cNvGrpSpPr/>
          <p:nvPr/>
        </p:nvGrpSpPr>
        <p:grpSpPr>
          <a:xfrm>
            <a:off x="4360670" y="2974883"/>
            <a:ext cx="350004" cy="348128"/>
            <a:chOff x="-24353075" y="3891250"/>
            <a:chExt cx="293800" cy="292225"/>
          </a:xfrm>
        </p:grpSpPr>
        <p:sp>
          <p:nvSpPr>
            <p:cNvPr id="6" name="Google Shape;8019;p64">
              <a:extLst>
                <a:ext uri="{FF2B5EF4-FFF2-40B4-BE49-F238E27FC236}">
                  <a16:creationId xmlns:a16="http://schemas.microsoft.com/office/drawing/2014/main" id="{D2187B80-C68E-F8F7-0EB9-2CC94839F9D3}"/>
                </a:ext>
              </a:extLst>
            </p:cNvPr>
            <p:cNvSpPr/>
            <p:nvPr/>
          </p:nvSpPr>
          <p:spPr>
            <a:xfrm>
              <a:off x="-24251475" y="4012525"/>
              <a:ext cx="88225" cy="65400"/>
            </a:xfrm>
            <a:custGeom>
              <a:avLst/>
              <a:gdLst/>
              <a:ahLst/>
              <a:cxnLst/>
              <a:rect l="l" t="t" r="r" b="b"/>
              <a:pathLst>
                <a:path w="3529" h="2616" extrusionOk="0">
                  <a:moveTo>
                    <a:pt x="725" y="1"/>
                  </a:moveTo>
                  <a:cubicBezTo>
                    <a:pt x="315" y="1"/>
                    <a:pt x="0" y="347"/>
                    <a:pt x="0" y="725"/>
                  </a:cubicBezTo>
                  <a:cubicBezTo>
                    <a:pt x="0" y="1356"/>
                    <a:pt x="1040" y="2049"/>
                    <a:pt x="1733" y="2616"/>
                  </a:cubicBezTo>
                  <a:cubicBezTo>
                    <a:pt x="2458" y="2017"/>
                    <a:pt x="3466" y="1356"/>
                    <a:pt x="3466" y="725"/>
                  </a:cubicBezTo>
                  <a:cubicBezTo>
                    <a:pt x="3529" y="410"/>
                    <a:pt x="3277" y="1"/>
                    <a:pt x="2804" y="1"/>
                  </a:cubicBezTo>
                  <a:cubicBezTo>
                    <a:pt x="2300" y="1"/>
                    <a:pt x="2111" y="599"/>
                    <a:pt x="2111" y="599"/>
                  </a:cubicBezTo>
                  <a:cubicBezTo>
                    <a:pt x="2063" y="745"/>
                    <a:pt x="1906" y="824"/>
                    <a:pt x="1753" y="824"/>
                  </a:cubicBezTo>
                  <a:cubicBezTo>
                    <a:pt x="1607" y="824"/>
                    <a:pt x="1464" y="753"/>
                    <a:pt x="1418" y="599"/>
                  </a:cubicBezTo>
                  <a:cubicBezTo>
                    <a:pt x="1418" y="568"/>
                    <a:pt x="1229" y="1"/>
                    <a:pt x="725" y="1"/>
                  </a:cubicBezTo>
                  <a:close/>
                </a:path>
              </a:pathLst>
            </a:custGeom>
            <a:solidFill>
              <a:srgbClr val="5F7D95"/>
            </a:solidFill>
            <a:ln>
              <a:noFill/>
            </a:ln>
          </p:spPr>
          <p:txBody>
            <a:bodyPr spcFirstLastPara="1" wrap="square" lIns="91425" tIns="91425" rIns="91425" bIns="91425" anchor="ctr" anchorCtr="0">
              <a:noAutofit/>
            </a:bodyPr>
            <a:lstStyle/>
            <a:p>
              <a:endParaRPr/>
            </a:p>
          </p:txBody>
        </p:sp>
        <p:sp>
          <p:nvSpPr>
            <p:cNvPr id="7" name="Google Shape;8020;p64">
              <a:extLst>
                <a:ext uri="{FF2B5EF4-FFF2-40B4-BE49-F238E27FC236}">
                  <a16:creationId xmlns:a16="http://schemas.microsoft.com/office/drawing/2014/main" id="{481A6576-19D3-1069-468E-6920DD68B1F5}"/>
                </a:ext>
              </a:extLst>
            </p:cNvPr>
            <p:cNvSpPr/>
            <p:nvPr/>
          </p:nvSpPr>
          <p:spPr>
            <a:xfrm>
              <a:off x="-24353075" y="3891250"/>
              <a:ext cx="293800" cy="292225"/>
            </a:xfrm>
            <a:custGeom>
              <a:avLst/>
              <a:gdLst/>
              <a:ahLst/>
              <a:cxnLst/>
              <a:rect l="l" t="t" r="r" b="b"/>
              <a:pathLst>
                <a:path w="11752" h="11689" extrusionOk="0">
                  <a:moveTo>
                    <a:pt x="6837" y="4159"/>
                  </a:moveTo>
                  <a:cubicBezTo>
                    <a:pt x="7624" y="4159"/>
                    <a:pt x="8223" y="4789"/>
                    <a:pt x="8223" y="5576"/>
                  </a:cubicBezTo>
                  <a:cubicBezTo>
                    <a:pt x="8254" y="6616"/>
                    <a:pt x="7309" y="7183"/>
                    <a:pt x="6049" y="8223"/>
                  </a:cubicBezTo>
                  <a:cubicBezTo>
                    <a:pt x="5986" y="8286"/>
                    <a:pt x="5907" y="8317"/>
                    <a:pt x="5829" y="8317"/>
                  </a:cubicBezTo>
                  <a:cubicBezTo>
                    <a:pt x="5750" y="8317"/>
                    <a:pt x="5671" y="8286"/>
                    <a:pt x="5608" y="8223"/>
                  </a:cubicBezTo>
                  <a:cubicBezTo>
                    <a:pt x="4348" y="7183"/>
                    <a:pt x="3403" y="6585"/>
                    <a:pt x="3403" y="5576"/>
                  </a:cubicBezTo>
                  <a:cubicBezTo>
                    <a:pt x="3403" y="4789"/>
                    <a:pt x="4033" y="4159"/>
                    <a:pt x="4789" y="4159"/>
                  </a:cubicBezTo>
                  <a:cubicBezTo>
                    <a:pt x="5293" y="4159"/>
                    <a:pt x="5608" y="4411"/>
                    <a:pt x="5797" y="4663"/>
                  </a:cubicBezTo>
                  <a:cubicBezTo>
                    <a:pt x="6018" y="4411"/>
                    <a:pt x="6364" y="4159"/>
                    <a:pt x="6837" y="4159"/>
                  </a:cubicBezTo>
                  <a:close/>
                  <a:moveTo>
                    <a:pt x="4474" y="0"/>
                  </a:moveTo>
                  <a:cubicBezTo>
                    <a:pt x="3875" y="0"/>
                    <a:pt x="3466" y="473"/>
                    <a:pt x="3466" y="1008"/>
                  </a:cubicBezTo>
                  <a:lnTo>
                    <a:pt x="3466" y="3466"/>
                  </a:lnTo>
                  <a:lnTo>
                    <a:pt x="1008" y="3466"/>
                  </a:lnTo>
                  <a:cubicBezTo>
                    <a:pt x="410" y="3466"/>
                    <a:pt x="0" y="3938"/>
                    <a:pt x="0" y="4474"/>
                  </a:cubicBezTo>
                  <a:lnTo>
                    <a:pt x="0" y="7246"/>
                  </a:lnTo>
                  <a:cubicBezTo>
                    <a:pt x="0" y="7813"/>
                    <a:pt x="473" y="8254"/>
                    <a:pt x="1008" y="8254"/>
                  </a:cubicBezTo>
                  <a:lnTo>
                    <a:pt x="3466" y="8254"/>
                  </a:lnTo>
                  <a:lnTo>
                    <a:pt x="3466" y="10649"/>
                  </a:lnTo>
                  <a:cubicBezTo>
                    <a:pt x="3466" y="11247"/>
                    <a:pt x="3938" y="11688"/>
                    <a:pt x="4474" y="11688"/>
                  </a:cubicBezTo>
                  <a:lnTo>
                    <a:pt x="7246" y="11688"/>
                  </a:lnTo>
                  <a:cubicBezTo>
                    <a:pt x="7813" y="11688"/>
                    <a:pt x="8254" y="11216"/>
                    <a:pt x="8254" y="10649"/>
                  </a:cubicBezTo>
                  <a:lnTo>
                    <a:pt x="8254" y="8254"/>
                  </a:lnTo>
                  <a:lnTo>
                    <a:pt x="10680" y="8254"/>
                  </a:lnTo>
                  <a:cubicBezTo>
                    <a:pt x="11279" y="8254"/>
                    <a:pt x="11720" y="7782"/>
                    <a:pt x="11720" y="7246"/>
                  </a:cubicBezTo>
                  <a:lnTo>
                    <a:pt x="11720" y="4474"/>
                  </a:lnTo>
                  <a:cubicBezTo>
                    <a:pt x="11751" y="3938"/>
                    <a:pt x="11279" y="3466"/>
                    <a:pt x="10680" y="3466"/>
                  </a:cubicBezTo>
                  <a:lnTo>
                    <a:pt x="8254" y="3466"/>
                  </a:lnTo>
                  <a:lnTo>
                    <a:pt x="8254" y="1008"/>
                  </a:lnTo>
                  <a:cubicBezTo>
                    <a:pt x="8254" y="410"/>
                    <a:pt x="7782" y="0"/>
                    <a:pt x="7246" y="0"/>
                  </a:cubicBezTo>
                  <a:close/>
                </a:path>
              </a:pathLst>
            </a:custGeom>
            <a:solidFill>
              <a:srgbClr val="002060"/>
            </a:solidFill>
            <a:ln>
              <a:noFill/>
            </a:ln>
          </p:spPr>
          <p:txBody>
            <a:bodyPr spcFirstLastPara="1" wrap="square" lIns="91425" tIns="91425" rIns="91425" bIns="91425" anchor="ctr" anchorCtr="0">
              <a:noAutofit/>
            </a:bodyPr>
            <a:lstStyle/>
            <a:p>
              <a:endParaRPr dirty="0"/>
            </a:p>
          </p:txBody>
        </p:sp>
      </p:grpSp>
      <p:grpSp>
        <p:nvGrpSpPr>
          <p:cNvPr id="8" name="Google Shape;8090;p64">
            <a:extLst>
              <a:ext uri="{FF2B5EF4-FFF2-40B4-BE49-F238E27FC236}">
                <a16:creationId xmlns:a16="http://schemas.microsoft.com/office/drawing/2014/main" id="{494EA097-3339-A713-288C-9B6BDEB33A54}"/>
              </a:ext>
            </a:extLst>
          </p:cNvPr>
          <p:cNvGrpSpPr/>
          <p:nvPr/>
        </p:nvGrpSpPr>
        <p:grpSpPr>
          <a:xfrm>
            <a:off x="8520777" y="3020867"/>
            <a:ext cx="351880" cy="352803"/>
            <a:chOff x="-23615075" y="3148525"/>
            <a:chExt cx="295375" cy="296150"/>
          </a:xfrm>
          <a:solidFill>
            <a:srgbClr val="002060"/>
          </a:solidFill>
        </p:grpSpPr>
        <p:sp>
          <p:nvSpPr>
            <p:cNvPr id="9" name="Google Shape;8092;p64">
              <a:extLst>
                <a:ext uri="{FF2B5EF4-FFF2-40B4-BE49-F238E27FC236}">
                  <a16:creationId xmlns:a16="http://schemas.microsoft.com/office/drawing/2014/main" id="{4F49D337-9075-BBB0-9B24-EF30708E50E2}"/>
                </a:ext>
              </a:extLst>
            </p:cNvPr>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grpFill/>
            <a:ln>
              <a:noFill/>
            </a:ln>
          </p:spPr>
          <p:txBody>
            <a:bodyPr spcFirstLastPara="1" wrap="square" lIns="91425" tIns="91425" rIns="91425" bIns="91425" anchor="ctr" anchorCtr="0">
              <a:noAutofit/>
            </a:bodyPr>
            <a:lstStyle/>
            <a:p>
              <a:endParaRPr/>
            </a:p>
          </p:txBody>
        </p:sp>
        <p:sp>
          <p:nvSpPr>
            <p:cNvPr id="11" name="Google Shape;8093;p64">
              <a:extLst>
                <a:ext uri="{FF2B5EF4-FFF2-40B4-BE49-F238E27FC236}">
                  <a16:creationId xmlns:a16="http://schemas.microsoft.com/office/drawing/2014/main" id="{28E42498-24ED-4ED0-325F-D66A206D1664}"/>
                </a:ext>
              </a:extLst>
            </p:cNvPr>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grpFill/>
            <a:ln>
              <a:noFill/>
            </a:ln>
          </p:spPr>
          <p:txBody>
            <a:bodyPr spcFirstLastPara="1" wrap="square" lIns="91425" tIns="91425" rIns="91425" bIns="91425" anchor="ctr" anchorCtr="0">
              <a:noAutofit/>
            </a:bodyPr>
            <a:lstStyle/>
            <a:p>
              <a:endParaRPr/>
            </a:p>
          </p:txBody>
        </p:sp>
        <p:sp>
          <p:nvSpPr>
            <p:cNvPr id="12" name="Google Shape;8094;p64">
              <a:extLst>
                <a:ext uri="{FF2B5EF4-FFF2-40B4-BE49-F238E27FC236}">
                  <a16:creationId xmlns:a16="http://schemas.microsoft.com/office/drawing/2014/main" id="{A9BB5EC7-71F4-3E8A-971A-9EAE76207B6D}"/>
                </a:ext>
              </a:extLst>
            </p:cNvPr>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grpFill/>
            <a:ln>
              <a:noFill/>
            </a:ln>
          </p:spPr>
          <p:txBody>
            <a:bodyPr spcFirstLastPara="1" wrap="square" lIns="91425" tIns="91425" rIns="91425" bIns="91425" anchor="ctr" anchorCtr="0">
              <a:noAutofit/>
            </a:bodyPr>
            <a:lstStyle/>
            <a:p>
              <a:endParaRPr/>
            </a:p>
          </p:txBody>
        </p:sp>
      </p:grpSp>
      <p:grpSp>
        <p:nvGrpSpPr>
          <p:cNvPr id="13" name="Group 12">
            <a:extLst>
              <a:ext uri="{FF2B5EF4-FFF2-40B4-BE49-F238E27FC236}">
                <a16:creationId xmlns:a16="http://schemas.microsoft.com/office/drawing/2014/main" id="{C05CC27F-51A5-235B-B0D9-1AFA4AAF2F04}"/>
              </a:ext>
            </a:extLst>
          </p:cNvPr>
          <p:cNvGrpSpPr/>
          <p:nvPr/>
        </p:nvGrpSpPr>
        <p:grpSpPr>
          <a:xfrm>
            <a:off x="135945" y="2881092"/>
            <a:ext cx="572655" cy="535709"/>
            <a:chOff x="1192100" y="1445008"/>
            <a:chExt cx="572655" cy="535709"/>
          </a:xfrm>
        </p:grpSpPr>
        <p:sp>
          <p:nvSpPr>
            <p:cNvPr id="14" name="Oval 13">
              <a:extLst>
                <a:ext uri="{FF2B5EF4-FFF2-40B4-BE49-F238E27FC236}">
                  <a16:creationId xmlns:a16="http://schemas.microsoft.com/office/drawing/2014/main" id="{51ACE13B-C240-A25A-3B99-320E412302A0}"/>
                </a:ext>
              </a:extLst>
            </p:cNvPr>
            <p:cNvSpPr/>
            <p:nvPr/>
          </p:nvSpPr>
          <p:spPr>
            <a:xfrm>
              <a:off x="1192100" y="1445008"/>
              <a:ext cx="572655" cy="53570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oogle Shape;8535;p65">
              <a:extLst>
                <a:ext uri="{FF2B5EF4-FFF2-40B4-BE49-F238E27FC236}">
                  <a16:creationId xmlns:a16="http://schemas.microsoft.com/office/drawing/2014/main" id="{8B690CA6-F1F6-5601-26E0-71DA9511321E}"/>
                </a:ext>
              </a:extLst>
            </p:cNvPr>
            <p:cNvGrpSpPr/>
            <p:nvPr/>
          </p:nvGrpSpPr>
          <p:grpSpPr>
            <a:xfrm>
              <a:off x="1305723" y="1537823"/>
              <a:ext cx="350079" cy="350079"/>
              <a:chOff x="3497300" y="3227275"/>
              <a:chExt cx="296175" cy="296175"/>
            </a:xfrm>
            <a:solidFill>
              <a:srgbClr val="002060"/>
            </a:solidFill>
          </p:grpSpPr>
          <p:sp>
            <p:nvSpPr>
              <p:cNvPr id="16" name="Google Shape;8536;p65">
                <a:extLst>
                  <a:ext uri="{FF2B5EF4-FFF2-40B4-BE49-F238E27FC236}">
                    <a16:creationId xmlns:a16="http://schemas.microsoft.com/office/drawing/2014/main" id="{9F47361B-C867-3F12-62E8-D1BEC5ADFC6B}"/>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endParaRPr/>
              </a:p>
            </p:txBody>
          </p:sp>
          <p:sp>
            <p:nvSpPr>
              <p:cNvPr id="17" name="Google Shape;8537;p65">
                <a:extLst>
                  <a:ext uri="{FF2B5EF4-FFF2-40B4-BE49-F238E27FC236}">
                    <a16:creationId xmlns:a16="http://schemas.microsoft.com/office/drawing/2014/main" id="{0963B9D2-A9D7-292E-2DE3-305A364D2293}"/>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endParaRPr/>
              </a:p>
            </p:txBody>
          </p:sp>
          <p:sp>
            <p:nvSpPr>
              <p:cNvPr id="18" name="Google Shape;8538;p65">
                <a:extLst>
                  <a:ext uri="{FF2B5EF4-FFF2-40B4-BE49-F238E27FC236}">
                    <a16:creationId xmlns:a16="http://schemas.microsoft.com/office/drawing/2014/main" id="{2EF87442-2060-EFAD-74BC-B9010D4FDD9A}"/>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endParaRPr/>
              </a:p>
            </p:txBody>
          </p:sp>
          <p:sp>
            <p:nvSpPr>
              <p:cNvPr id="19" name="Google Shape;8539;p65">
                <a:extLst>
                  <a:ext uri="{FF2B5EF4-FFF2-40B4-BE49-F238E27FC236}">
                    <a16:creationId xmlns:a16="http://schemas.microsoft.com/office/drawing/2014/main" id="{C7E52966-7044-2362-D082-6421C09C5ABE}"/>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endParaRPr/>
              </a:p>
            </p:txBody>
          </p:sp>
          <p:sp>
            <p:nvSpPr>
              <p:cNvPr id="20" name="Google Shape;8540;p65">
                <a:extLst>
                  <a:ext uri="{FF2B5EF4-FFF2-40B4-BE49-F238E27FC236}">
                    <a16:creationId xmlns:a16="http://schemas.microsoft.com/office/drawing/2014/main" id="{23662523-6324-C725-8261-CBB474D9F6C7}"/>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endParaRPr/>
              </a:p>
            </p:txBody>
          </p:sp>
          <p:sp>
            <p:nvSpPr>
              <p:cNvPr id="21" name="Google Shape;8541;p65">
                <a:extLst>
                  <a:ext uri="{FF2B5EF4-FFF2-40B4-BE49-F238E27FC236}">
                    <a16:creationId xmlns:a16="http://schemas.microsoft.com/office/drawing/2014/main" id="{96921487-D564-A457-1B51-BA8F1081F0F9}"/>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endParaRPr/>
              </a:p>
            </p:txBody>
          </p:sp>
          <p:sp>
            <p:nvSpPr>
              <p:cNvPr id="22" name="Google Shape;8542;p65">
                <a:extLst>
                  <a:ext uri="{FF2B5EF4-FFF2-40B4-BE49-F238E27FC236}">
                    <a16:creationId xmlns:a16="http://schemas.microsoft.com/office/drawing/2014/main" id="{B08B7A18-9532-12CC-4A48-5DFB58D304F4}"/>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endParaRPr/>
              </a:p>
            </p:txBody>
          </p:sp>
          <p:sp>
            <p:nvSpPr>
              <p:cNvPr id="23" name="Google Shape;8543;p65">
                <a:extLst>
                  <a:ext uri="{FF2B5EF4-FFF2-40B4-BE49-F238E27FC236}">
                    <a16:creationId xmlns:a16="http://schemas.microsoft.com/office/drawing/2014/main" id="{D0421735-6DB8-2E33-9AC4-610AC6F2D599}"/>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endParaRPr/>
              </a:p>
            </p:txBody>
          </p:sp>
        </p:grpSp>
      </p:grpSp>
      <p:sp>
        <p:nvSpPr>
          <p:cNvPr id="24" name="Title 1">
            <a:extLst>
              <a:ext uri="{FF2B5EF4-FFF2-40B4-BE49-F238E27FC236}">
                <a16:creationId xmlns:a16="http://schemas.microsoft.com/office/drawing/2014/main" id="{CA20DF64-F4D2-D761-5E3F-6A43900D465B}"/>
              </a:ext>
            </a:extLst>
          </p:cNvPr>
          <p:cNvSpPr txBox="1">
            <a:spLocks/>
          </p:cNvSpPr>
          <p:nvPr/>
        </p:nvSpPr>
        <p:spPr>
          <a:xfrm>
            <a:off x="-845318" y="507874"/>
            <a:ext cx="11974269" cy="126984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R="5080">
              <a:lnSpc>
                <a:spcPts val="3460"/>
              </a:lnSpc>
              <a:spcBef>
                <a:spcPts val="525"/>
              </a:spcBef>
            </a:pPr>
            <a:r>
              <a:rPr lang="en-US" sz="4000" b="1" spc="-15" dirty="0">
                <a:solidFill>
                  <a:srgbClr val="5EB3E4"/>
                </a:solidFill>
                <a:latin typeface="Myriad Pro" panose="020B0503030403020204" charset="0"/>
              </a:rPr>
              <a:t>Consolidations Appropriations Act (CAA)</a:t>
            </a:r>
          </a:p>
        </p:txBody>
      </p:sp>
      <p:sp>
        <p:nvSpPr>
          <p:cNvPr id="25" name="Content Placeholder 2">
            <a:extLst>
              <a:ext uri="{FF2B5EF4-FFF2-40B4-BE49-F238E27FC236}">
                <a16:creationId xmlns:a16="http://schemas.microsoft.com/office/drawing/2014/main" id="{6D7C5C0E-3F85-C6CF-571B-8C4502AAA93C}"/>
              </a:ext>
            </a:extLst>
          </p:cNvPr>
          <p:cNvSpPr txBox="1">
            <a:spLocks/>
          </p:cNvSpPr>
          <p:nvPr/>
        </p:nvSpPr>
        <p:spPr>
          <a:xfrm>
            <a:off x="725450" y="1308563"/>
            <a:ext cx="10741100" cy="122725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a:latin typeface="Myriad Pro" panose="020B0503030403020204" charset="0"/>
              </a:rPr>
              <a:t>The 2023 Consolidated Appropriations Act (CAA), Congress amended existing laws that limit Medicaid and CHIP coverage for incarcerated individuals. </a:t>
            </a:r>
          </a:p>
          <a:p>
            <a:pPr marL="0" indent="0">
              <a:buNone/>
            </a:pPr>
            <a:endParaRPr lang="en-US" sz="1000" dirty="0">
              <a:latin typeface="Myriad Pro" panose="020B0503030403020204" charset="0"/>
            </a:endParaRPr>
          </a:p>
          <a:p>
            <a:r>
              <a:rPr lang="en-US" sz="1900" dirty="0">
                <a:latin typeface="Myriad Pro" panose="020B0503030403020204" charset="0"/>
              </a:rPr>
              <a:t>CMS released guidance July, 2024 regarding provisions under CAA to take effect on </a:t>
            </a:r>
            <a:r>
              <a:rPr lang="en-US" sz="1900" b="1" dirty="0">
                <a:latin typeface="Myriad Pro" panose="020B0503030403020204" charset="0"/>
              </a:rPr>
              <a:t>January 1, 2025</a:t>
            </a:r>
            <a:r>
              <a:rPr lang="en-US" sz="1900" dirty="0">
                <a:latin typeface="Myriad Pro" panose="020B0503030403020204" charset="0"/>
              </a:rPr>
              <a:t>. </a:t>
            </a:r>
          </a:p>
        </p:txBody>
      </p:sp>
    </p:spTree>
    <p:extLst>
      <p:ext uri="{BB962C8B-B14F-4D97-AF65-F5344CB8AC3E}">
        <p14:creationId xmlns:p14="http://schemas.microsoft.com/office/powerpoint/2010/main" val="6225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2933700"/>
            <a:ext cx="11363735" cy="1744067"/>
          </a:xfrm>
          <a:prstGeom prst="rect">
            <a:avLst/>
          </a:prstGeom>
        </p:spPr>
        <p:txBody>
          <a:bodyPr lIns="0" tIns="0" rIns="0" bIns="0" rtlCol="0" anchor="t">
            <a:spAutoFit/>
          </a:bodyPr>
          <a:lstStyle/>
          <a:p>
            <a:pPr defTabSz="609630">
              <a:lnSpc>
                <a:spcPts val="6800"/>
              </a:lnSpc>
              <a:defRPr/>
            </a:pPr>
            <a:r>
              <a:rPr lang="en-US" sz="5667" dirty="0">
                <a:solidFill>
                  <a:srgbClr val="003865"/>
                </a:solidFill>
                <a:latin typeface="Telegraf Bold"/>
                <a:ea typeface="Telegraf Bold"/>
              </a:rPr>
              <a:t>Division of Health Plan Oversight: Provider Appeals and Complaints</a:t>
            </a:r>
          </a:p>
        </p:txBody>
      </p:sp>
      <p:sp>
        <p:nvSpPr>
          <p:cNvPr id="9" name="AutoShape 2">
            <a:extLst>
              <a:ext uri="{FF2B5EF4-FFF2-40B4-BE49-F238E27FC236}">
                <a16:creationId xmlns:a16="http://schemas.microsoft.com/office/drawing/2014/main" id="{00C3A2D4-3241-F228-21BB-33B0E69EC562}"/>
              </a:ext>
            </a:extLst>
          </p:cNvPr>
          <p:cNvSpPr/>
          <p:nvPr/>
        </p:nvSpPr>
        <p:spPr>
          <a:xfrm>
            <a:off x="0" y="0"/>
            <a:ext cx="271236" cy="6858000"/>
          </a:xfrm>
          <a:prstGeom prst="rect">
            <a:avLst/>
          </a:prstGeom>
          <a:solidFill>
            <a:srgbClr val="5EB3E4"/>
          </a:solidFill>
        </p:spPr>
        <p:txBody>
          <a:bodyPr/>
          <a:lstStyle/>
          <a:p>
            <a:pPr defTabSz="609630">
              <a:defRPr/>
            </a:pPr>
            <a:endParaRPr lang="en-US" sz="1200" dirty="0">
              <a:solidFill>
                <a:prstClr val="black"/>
              </a:solidFill>
              <a:latin typeface="Calibri"/>
            </a:endParaRPr>
          </a:p>
        </p:txBody>
      </p:sp>
      <p:cxnSp>
        <p:nvCxnSpPr>
          <p:cNvPr id="5" name="Straight Connector 4">
            <a:extLst>
              <a:ext uri="{FF2B5EF4-FFF2-40B4-BE49-F238E27FC236}">
                <a16:creationId xmlns:a16="http://schemas.microsoft.com/office/drawing/2014/main" id="{45D57183-DAF0-36B6-9915-596A342F977E}"/>
              </a:ext>
            </a:extLst>
          </p:cNvPr>
          <p:cNvCxnSpPr/>
          <p:nvPr/>
        </p:nvCxnSpPr>
        <p:spPr>
          <a:xfrm>
            <a:off x="690880" y="5019040"/>
            <a:ext cx="11226800" cy="0"/>
          </a:xfrm>
          <a:prstGeom prst="line">
            <a:avLst/>
          </a:prstGeom>
          <a:ln w="28575">
            <a:solidFill>
              <a:srgbClr val="5EB3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350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C66A-298D-4563-8D3E-D0EB0D51DA88}"/>
              </a:ext>
            </a:extLst>
          </p:cNvPr>
          <p:cNvSpPr>
            <a:spLocks noGrp="1"/>
          </p:cNvSpPr>
          <p:nvPr>
            <p:ph type="ctrTitle"/>
          </p:nvPr>
        </p:nvSpPr>
        <p:spPr>
          <a:xfrm>
            <a:off x="1524000" y="132763"/>
            <a:ext cx="9144000" cy="1257214"/>
          </a:xfrm>
        </p:spPr>
        <p:txBody>
          <a:bodyPr/>
          <a:lstStyle/>
          <a:p>
            <a:r>
              <a:rPr lang="en-US" sz="5400" dirty="0"/>
              <a:t>Appeals and Complaints Branch</a:t>
            </a:r>
            <a:endParaRPr lang="en-US" dirty="0"/>
          </a:p>
        </p:txBody>
      </p:sp>
      <p:sp>
        <p:nvSpPr>
          <p:cNvPr id="3" name="Subtitle 2">
            <a:extLst>
              <a:ext uri="{FF2B5EF4-FFF2-40B4-BE49-F238E27FC236}">
                <a16:creationId xmlns:a16="http://schemas.microsoft.com/office/drawing/2014/main" id="{A954E1BA-24D6-4922-A950-6EA11DD3F3FE}"/>
              </a:ext>
            </a:extLst>
          </p:cNvPr>
          <p:cNvSpPr>
            <a:spLocks noGrp="1"/>
          </p:cNvSpPr>
          <p:nvPr>
            <p:ph type="subTitle" idx="1"/>
          </p:nvPr>
        </p:nvSpPr>
        <p:spPr>
          <a:xfrm>
            <a:off x="186438" y="3789122"/>
            <a:ext cx="3514569" cy="943662"/>
          </a:xfrm>
        </p:spPr>
        <p:txBody>
          <a:bodyPr/>
          <a:lstStyle/>
          <a:p>
            <a:r>
              <a:rPr lang="en-US" sz="2800" b="1" dirty="0"/>
              <a:t>MCO Appeal Process</a:t>
            </a:r>
          </a:p>
          <a:p>
            <a:r>
              <a:rPr lang="en-US" sz="2000" u="sng" dirty="0"/>
              <a:t>Two Paths to Appeal</a:t>
            </a:r>
          </a:p>
          <a:p>
            <a:endParaRPr lang="en-US" sz="2000" dirty="0"/>
          </a:p>
        </p:txBody>
      </p:sp>
      <p:sp>
        <p:nvSpPr>
          <p:cNvPr id="4" name="Rectangle 3"/>
          <p:cNvSpPr/>
          <p:nvPr/>
        </p:nvSpPr>
        <p:spPr>
          <a:xfrm>
            <a:off x="861310" y="1804978"/>
            <a:ext cx="10469380" cy="523220"/>
          </a:xfrm>
          <a:prstGeom prst="rect">
            <a:avLst/>
          </a:prstGeom>
          <a:ln>
            <a:solidFill>
              <a:srgbClr val="01023D"/>
            </a:solidFill>
          </a:ln>
        </p:spPr>
        <p:txBody>
          <a:bodyPr wrap="square">
            <a:spAutoFit/>
          </a:bodyPr>
          <a:lstStyle/>
          <a:p>
            <a:pPr algn="ctr"/>
            <a:r>
              <a:rPr lang="en-US" sz="2800" dirty="0"/>
              <a:t>MCO denials, in whole or in part, a service or claim</a:t>
            </a:r>
          </a:p>
        </p:txBody>
      </p:sp>
      <p:graphicFrame>
        <p:nvGraphicFramePr>
          <p:cNvPr id="8" name="Diagram 7"/>
          <p:cNvGraphicFramePr/>
          <p:nvPr/>
        </p:nvGraphicFramePr>
        <p:xfrm>
          <a:off x="3701007" y="2525842"/>
          <a:ext cx="8321104" cy="3560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1">
            <a:extLst>
              <a:ext uri="{FF2B5EF4-FFF2-40B4-BE49-F238E27FC236}">
                <a16:creationId xmlns:a16="http://schemas.microsoft.com/office/drawing/2014/main" id="{61B02361-AF6A-43C3-A1CE-7407DCCECAB3}"/>
              </a:ext>
            </a:extLst>
          </p:cNvPr>
          <p:cNvSpPr txBox="1">
            <a:spLocks/>
          </p:cNvSpPr>
          <p:nvPr/>
        </p:nvSpPr>
        <p:spPr>
          <a:xfrm>
            <a:off x="99391" y="631466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solidFill>
                  <a:schemeClr val="bg1"/>
                </a:solidFill>
              </a:rPr>
              <a:pPr/>
              <a:t>28</a:t>
            </a:fld>
            <a:endParaRPr lang="en-US" dirty="0">
              <a:solidFill>
                <a:schemeClr val="bg1"/>
              </a:solidFill>
            </a:endParaRPr>
          </a:p>
        </p:txBody>
      </p:sp>
    </p:spTree>
    <p:extLst>
      <p:ext uri="{BB962C8B-B14F-4D97-AF65-F5344CB8AC3E}">
        <p14:creationId xmlns:p14="http://schemas.microsoft.com/office/powerpoint/2010/main" val="1077566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0885C-32D3-8E0D-3A13-49C4FB8CECAC}"/>
              </a:ext>
            </a:extLst>
          </p:cNvPr>
          <p:cNvSpPr>
            <a:spLocks noGrp="1"/>
          </p:cNvSpPr>
          <p:nvPr>
            <p:ph type="title"/>
          </p:nvPr>
        </p:nvSpPr>
        <p:spPr>
          <a:xfrm>
            <a:off x="838200" y="357630"/>
            <a:ext cx="10515600" cy="1325563"/>
          </a:xfrm>
        </p:spPr>
        <p:txBody>
          <a:bodyPr/>
          <a:lstStyle/>
          <a:p>
            <a:pPr algn="ctr"/>
            <a:r>
              <a:rPr lang="en-US" dirty="0"/>
              <a:t>Appeals and Complaints Branch</a:t>
            </a:r>
          </a:p>
        </p:txBody>
      </p:sp>
      <p:graphicFrame>
        <p:nvGraphicFramePr>
          <p:cNvPr id="9" name="Diagram 8"/>
          <p:cNvGraphicFramePr/>
          <p:nvPr/>
        </p:nvGraphicFramePr>
        <p:xfrm>
          <a:off x="307942" y="1187777"/>
          <a:ext cx="11576115" cy="4788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7366387" y="3106540"/>
            <a:ext cx="3632455" cy="1446550"/>
          </a:xfrm>
          <a:prstGeom prst="rect">
            <a:avLst/>
          </a:prstGeom>
        </p:spPr>
        <p:txBody>
          <a:bodyPr wrap="square">
            <a:spAutoFit/>
          </a:bodyPr>
          <a:lstStyle/>
          <a:p>
            <a:pPr algn="ctr"/>
            <a:r>
              <a:rPr lang="en-US" sz="4400" b="1" dirty="0"/>
              <a:t>Member Appeals</a:t>
            </a:r>
            <a:endParaRPr lang="en-US" sz="4400" dirty="0"/>
          </a:p>
        </p:txBody>
      </p:sp>
      <p:sp>
        <p:nvSpPr>
          <p:cNvPr id="5" name="Slide Number Placeholder 1">
            <a:extLst>
              <a:ext uri="{FF2B5EF4-FFF2-40B4-BE49-F238E27FC236}">
                <a16:creationId xmlns:a16="http://schemas.microsoft.com/office/drawing/2014/main" id="{61B02361-AF6A-43C3-A1CE-7407DCCECAB3}"/>
              </a:ext>
            </a:extLst>
          </p:cNvPr>
          <p:cNvSpPr txBox="1">
            <a:spLocks/>
          </p:cNvSpPr>
          <p:nvPr/>
        </p:nvSpPr>
        <p:spPr>
          <a:xfrm>
            <a:off x="99391" y="631466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3897230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2933700"/>
            <a:ext cx="11363735" cy="872034"/>
          </a:xfrm>
          <a:prstGeom prst="rect">
            <a:avLst/>
          </a:prstGeom>
        </p:spPr>
        <p:txBody>
          <a:bodyPr lIns="0" tIns="0" rIns="0" bIns="0" rtlCol="0" anchor="t">
            <a:spAutoFit/>
          </a:bodyPr>
          <a:lstStyle/>
          <a:p>
            <a:pPr defTabSz="609630">
              <a:lnSpc>
                <a:spcPts val="6800"/>
              </a:lnSpc>
              <a:defRPr/>
            </a:pPr>
            <a:r>
              <a:rPr lang="en-US" sz="5667" dirty="0">
                <a:solidFill>
                  <a:srgbClr val="003865"/>
                </a:solidFill>
                <a:latin typeface="Telegraf Bold"/>
                <a:ea typeface="Telegraf Bold"/>
              </a:rPr>
              <a:t>Provider Forum Update</a:t>
            </a:r>
          </a:p>
        </p:txBody>
      </p:sp>
      <p:sp>
        <p:nvSpPr>
          <p:cNvPr id="9" name="AutoShape 2">
            <a:extLst>
              <a:ext uri="{FF2B5EF4-FFF2-40B4-BE49-F238E27FC236}">
                <a16:creationId xmlns:a16="http://schemas.microsoft.com/office/drawing/2014/main" id="{00C3A2D4-3241-F228-21BB-33B0E69EC562}"/>
              </a:ext>
            </a:extLst>
          </p:cNvPr>
          <p:cNvSpPr/>
          <p:nvPr/>
        </p:nvSpPr>
        <p:spPr>
          <a:xfrm>
            <a:off x="0" y="0"/>
            <a:ext cx="271236" cy="6858000"/>
          </a:xfrm>
          <a:prstGeom prst="rect">
            <a:avLst/>
          </a:prstGeom>
          <a:solidFill>
            <a:srgbClr val="5EB3E4"/>
          </a:solidFill>
        </p:spPr>
        <p:txBody>
          <a:bodyPr/>
          <a:lstStyle/>
          <a:p>
            <a:pPr defTabSz="609630">
              <a:defRPr/>
            </a:pPr>
            <a:endParaRPr lang="en-US" sz="1200" dirty="0">
              <a:solidFill>
                <a:prstClr val="black"/>
              </a:solidFill>
              <a:latin typeface="Calibri"/>
            </a:endParaRPr>
          </a:p>
        </p:txBody>
      </p:sp>
      <p:cxnSp>
        <p:nvCxnSpPr>
          <p:cNvPr id="5" name="Straight Connector 4">
            <a:extLst>
              <a:ext uri="{FF2B5EF4-FFF2-40B4-BE49-F238E27FC236}">
                <a16:creationId xmlns:a16="http://schemas.microsoft.com/office/drawing/2014/main" id="{45D57183-DAF0-36B6-9915-596A342F977E}"/>
              </a:ext>
            </a:extLst>
          </p:cNvPr>
          <p:cNvCxnSpPr/>
          <p:nvPr/>
        </p:nvCxnSpPr>
        <p:spPr>
          <a:xfrm>
            <a:off x="690880" y="5019040"/>
            <a:ext cx="11226800" cy="0"/>
          </a:xfrm>
          <a:prstGeom prst="line">
            <a:avLst/>
          </a:prstGeom>
          <a:ln w="28575">
            <a:solidFill>
              <a:srgbClr val="5EB3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864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8218B-D5C6-F28A-A00E-F777D0430911}"/>
              </a:ext>
            </a:extLst>
          </p:cNvPr>
          <p:cNvSpPr>
            <a:spLocks noGrp="1"/>
          </p:cNvSpPr>
          <p:nvPr>
            <p:ph type="title"/>
          </p:nvPr>
        </p:nvSpPr>
        <p:spPr/>
        <p:txBody>
          <a:bodyPr/>
          <a:lstStyle/>
          <a:p>
            <a:pPr algn="ctr"/>
            <a:r>
              <a:rPr lang="en-US" dirty="0"/>
              <a:t>Appeals and Complaints Branch</a:t>
            </a:r>
          </a:p>
        </p:txBody>
      </p:sp>
      <p:graphicFrame>
        <p:nvGraphicFramePr>
          <p:cNvPr id="5" name="Diagram 4"/>
          <p:cNvGraphicFramePr/>
          <p:nvPr/>
        </p:nvGraphicFramePr>
        <p:xfrm>
          <a:off x="314794" y="831955"/>
          <a:ext cx="11353800" cy="542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87280" y="3479864"/>
            <a:ext cx="3632455" cy="1446550"/>
          </a:xfrm>
          <a:prstGeom prst="rect">
            <a:avLst/>
          </a:prstGeom>
        </p:spPr>
        <p:txBody>
          <a:bodyPr wrap="square">
            <a:spAutoFit/>
          </a:bodyPr>
          <a:lstStyle/>
          <a:p>
            <a:pPr algn="ctr"/>
            <a:r>
              <a:rPr lang="en-US" sz="4400" b="1" dirty="0"/>
              <a:t>Provider Appeals</a:t>
            </a:r>
            <a:endParaRPr lang="en-US" sz="4400" dirty="0"/>
          </a:p>
        </p:txBody>
      </p:sp>
      <p:sp>
        <p:nvSpPr>
          <p:cNvPr id="7" name="Slide Number Placeholder 1">
            <a:extLst>
              <a:ext uri="{FF2B5EF4-FFF2-40B4-BE49-F238E27FC236}">
                <a16:creationId xmlns:a16="http://schemas.microsoft.com/office/drawing/2014/main" id="{61B02361-AF6A-43C3-A1CE-7407DCCECAB3}"/>
              </a:ext>
            </a:extLst>
          </p:cNvPr>
          <p:cNvSpPr txBox="1">
            <a:spLocks/>
          </p:cNvSpPr>
          <p:nvPr/>
        </p:nvSpPr>
        <p:spPr>
          <a:xfrm>
            <a:off x="99391" y="631466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val="1647607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853471" cy="1325563"/>
          </a:xfrm>
        </p:spPr>
        <p:txBody>
          <a:bodyPr/>
          <a:lstStyle/>
          <a:p>
            <a:r>
              <a:rPr lang="en-US" sz="4000" dirty="0"/>
              <a:t>External</a:t>
            </a:r>
            <a:r>
              <a:rPr lang="en-US" dirty="0"/>
              <a:t> Independent Third-Party Review</a:t>
            </a:r>
            <a:br>
              <a:rPr lang="en-US" dirty="0"/>
            </a:br>
            <a:r>
              <a:rPr lang="en-US" dirty="0"/>
              <a:t>(EITR) Process</a:t>
            </a:r>
          </a:p>
        </p:txBody>
      </p:sp>
      <p:graphicFrame>
        <p:nvGraphicFramePr>
          <p:cNvPr id="4" name="Diagram 3"/>
          <p:cNvGraphicFramePr/>
          <p:nvPr/>
        </p:nvGraphicFramePr>
        <p:xfrm>
          <a:off x="103695" y="641024"/>
          <a:ext cx="11934334" cy="5497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10697075" y="449708"/>
            <a:ext cx="1156396" cy="1156396"/>
          </a:xfrm>
          <a:prstGeom prst="rect">
            <a:avLst/>
          </a:prstGeom>
        </p:spPr>
      </p:pic>
      <p:sp>
        <p:nvSpPr>
          <p:cNvPr id="3" name="Rectangle 2"/>
          <p:cNvSpPr/>
          <p:nvPr/>
        </p:nvSpPr>
        <p:spPr>
          <a:xfrm>
            <a:off x="229155" y="4947300"/>
            <a:ext cx="4180119" cy="461665"/>
          </a:xfrm>
          <a:prstGeom prst="rect">
            <a:avLst/>
          </a:prstGeom>
        </p:spPr>
        <p:txBody>
          <a:bodyPr wrap="none">
            <a:spAutoFit/>
          </a:bodyPr>
          <a:lstStyle/>
          <a:p>
            <a:r>
              <a:rPr lang="en-US" sz="2400" dirty="0"/>
              <a:t>KRS 205.646 or 907 KAR 17:035</a:t>
            </a:r>
          </a:p>
        </p:txBody>
      </p:sp>
      <p:sp>
        <p:nvSpPr>
          <p:cNvPr id="6" name="Rectangle 5"/>
          <p:cNvSpPr/>
          <p:nvPr/>
        </p:nvSpPr>
        <p:spPr>
          <a:xfrm>
            <a:off x="229155" y="5408965"/>
            <a:ext cx="8822566" cy="590931"/>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defRPr/>
            </a:pPr>
            <a:r>
              <a:rPr lang="en-US" b="1" dirty="0">
                <a:solidFill>
                  <a:prstClr val="black"/>
                </a:solidFill>
              </a:rPr>
              <a:t>Always make the request in writing and submit ALL documentation that supports the reason you disagree with the decision.</a:t>
            </a:r>
          </a:p>
        </p:txBody>
      </p:sp>
      <p:sp>
        <p:nvSpPr>
          <p:cNvPr id="7" name="Slide Number Placeholder 1">
            <a:extLst>
              <a:ext uri="{FF2B5EF4-FFF2-40B4-BE49-F238E27FC236}">
                <a16:creationId xmlns:a16="http://schemas.microsoft.com/office/drawing/2014/main" id="{61B02361-AF6A-43C3-A1CE-7407DCCECAB3}"/>
              </a:ext>
            </a:extLst>
          </p:cNvPr>
          <p:cNvSpPr txBox="1">
            <a:spLocks/>
          </p:cNvSpPr>
          <p:nvPr/>
        </p:nvSpPr>
        <p:spPr>
          <a:xfrm>
            <a:off x="99391" y="631466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solidFill>
                  <a:schemeClr val="bg1"/>
                </a:solidFill>
              </a:rPr>
              <a:pPr/>
              <a:t>31</a:t>
            </a:fld>
            <a:endParaRPr lang="en-US" dirty="0">
              <a:solidFill>
                <a:schemeClr val="bg1"/>
              </a:solidFill>
            </a:endParaRPr>
          </a:p>
        </p:txBody>
      </p:sp>
    </p:spTree>
    <p:extLst>
      <p:ext uri="{BB962C8B-B14F-4D97-AF65-F5344CB8AC3E}">
        <p14:creationId xmlns:p14="http://schemas.microsoft.com/office/powerpoint/2010/main" val="3404243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BBA4D9-D459-DF53-36E6-C6BE0E2B2C34}"/>
              </a:ext>
            </a:extLst>
          </p:cNvPr>
          <p:cNvPicPr>
            <a:picLocks noChangeAspect="1"/>
          </p:cNvPicPr>
          <p:nvPr/>
        </p:nvPicPr>
        <p:blipFill>
          <a:blip r:embed="rId2"/>
          <a:stretch>
            <a:fillRect/>
          </a:stretch>
        </p:blipFill>
        <p:spPr>
          <a:xfrm>
            <a:off x="4581427" y="337075"/>
            <a:ext cx="6730738" cy="5802923"/>
          </a:xfrm>
          <a:prstGeom prst="rect">
            <a:avLst/>
          </a:prstGeom>
          <a:ln w="12700">
            <a:solidFill>
              <a:schemeClr val="tx1"/>
            </a:solidFill>
          </a:ln>
        </p:spPr>
      </p:pic>
      <p:sp>
        <p:nvSpPr>
          <p:cNvPr id="2" name="TextBox 1"/>
          <p:cNvSpPr txBox="1"/>
          <p:nvPr/>
        </p:nvSpPr>
        <p:spPr>
          <a:xfrm>
            <a:off x="462484" y="1954896"/>
            <a:ext cx="3301393" cy="1384995"/>
          </a:xfrm>
          <a:prstGeom prst="rect">
            <a:avLst/>
          </a:prstGeom>
          <a:noFill/>
        </p:spPr>
        <p:txBody>
          <a:bodyPr wrap="square" rtlCol="0">
            <a:spAutoFit/>
          </a:bodyPr>
          <a:lstStyle/>
          <a:p>
            <a:r>
              <a:rPr lang="en-US" sz="2800" dirty="0"/>
              <a:t>Denial of an External Independent Third-Party Review </a:t>
            </a:r>
            <a:r>
              <a:rPr lang="en-US" sz="2800" u="sng" dirty="0"/>
              <a:t>Request</a:t>
            </a:r>
          </a:p>
        </p:txBody>
      </p:sp>
      <p:sp>
        <p:nvSpPr>
          <p:cNvPr id="3" name="TextBox 2"/>
          <p:cNvSpPr txBox="1"/>
          <p:nvPr/>
        </p:nvSpPr>
        <p:spPr>
          <a:xfrm>
            <a:off x="587892" y="3921551"/>
            <a:ext cx="3050576" cy="954107"/>
          </a:xfrm>
          <a:prstGeom prst="rect">
            <a:avLst/>
          </a:prstGeom>
          <a:noFill/>
        </p:spPr>
        <p:txBody>
          <a:bodyPr wrap="square" rtlCol="0">
            <a:spAutoFit/>
          </a:bodyPr>
          <a:lstStyle/>
          <a:p>
            <a:pPr algn="ctr"/>
            <a:r>
              <a:rPr lang="en-US" sz="2800" dirty="0"/>
              <a:t>Questions/Inquiries</a:t>
            </a:r>
          </a:p>
          <a:p>
            <a:pPr algn="ctr"/>
            <a:r>
              <a:rPr lang="en-US" sz="2800" dirty="0">
                <a:hlinkClick r:id="rId3"/>
              </a:rPr>
              <a:t>SB20@ky.gov</a:t>
            </a:r>
            <a:r>
              <a:rPr lang="en-US" sz="2800" dirty="0"/>
              <a:t> </a:t>
            </a:r>
          </a:p>
        </p:txBody>
      </p:sp>
      <p:sp>
        <p:nvSpPr>
          <p:cNvPr id="5" name="Slide Number Placeholder 1">
            <a:extLst>
              <a:ext uri="{FF2B5EF4-FFF2-40B4-BE49-F238E27FC236}">
                <a16:creationId xmlns:a16="http://schemas.microsoft.com/office/drawing/2014/main" id="{61B02361-AF6A-43C3-A1CE-7407DCCECAB3}"/>
              </a:ext>
            </a:extLst>
          </p:cNvPr>
          <p:cNvSpPr txBox="1">
            <a:spLocks/>
          </p:cNvSpPr>
          <p:nvPr/>
        </p:nvSpPr>
        <p:spPr>
          <a:xfrm>
            <a:off x="99391" y="631466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val="2914399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B906D-5BCF-3F94-25E5-8110F2C99E73}"/>
              </a:ext>
            </a:extLst>
          </p:cNvPr>
          <p:cNvSpPr>
            <a:spLocks noGrp="1"/>
          </p:cNvSpPr>
          <p:nvPr>
            <p:ph type="title"/>
          </p:nvPr>
        </p:nvSpPr>
        <p:spPr>
          <a:xfrm>
            <a:off x="838200" y="500062"/>
            <a:ext cx="10515600" cy="1325563"/>
          </a:xfrm>
        </p:spPr>
        <p:txBody>
          <a:bodyPr/>
          <a:lstStyle/>
          <a:p>
            <a:pPr algn="ctr"/>
            <a:r>
              <a:rPr lang="en-US" sz="4400" dirty="0"/>
              <a:t>Provider Administrative Hearing</a:t>
            </a:r>
            <a:endParaRPr lang="en-US" dirty="0"/>
          </a:p>
        </p:txBody>
      </p:sp>
      <p:sp>
        <p:nvSpPr>
          <p:cNvPr id="3" name="Content Placeholder 2">
            <a:extLst>
              <a:ext uri="{FF2B5EF4-FFF2-40B4-BE49-F238E27FC236}">
                <a16:creationId xmlns:a16="http://schemas.microsoft.com/office/drawing/2014/main" id="{FE4B81C7-8B17-2511-B669-169E4E5755A7}"/>
              </a:ext>
            </a:extLst>
          </p:cNvPr>
          <p:cNvSpPr>
            <a:spLocks noGrp="1"/>
          </p:cNvSpPr>
          <p:nvPr>
            <p:ph idx="1"/>
          </p:nvPr>
        </p:nvSpPr>
        <p:spPr>
          <a:xfrm>
            <a:off x="265759" y="1209936"/>
            <a:ext cx="10515600" cy="2362385"/>
          </a:xfrm>
        </p:spPr>
        <p:txBody>
          <a:bodyPr/>
          <a:lstStyle/>
          <a:p>
            <a:r>
              <a:rPr lang="en-US" dirty="0"/>
              <a:t>Must be requested within </a:t>
            </a:r>
            <a:r>
              <a:rPr lang="en-US" b="1" dirty="0"/>
              <a:t>30 </a:t>
            </a:r>
            <a:r>
              <a:rPr lang="en-US" dirty="0"/>
              <a:t>calendar days of the external independent third-party review decision.</a:t>
            </a:r>
          </a:p>
          <a:p>
            <a:r>
              <a:rPr lang="en-US" dirty="0"/>
              <a:t>May be requested by either the MCO or provider.</a:t>
            </a:r>
          </a:p>
          <a:p>
            <a:r>
              <a:rPr lang="en-US" dirty="0"/>
              <a:t>The party that receives the adverse final order pays a fee of </a:t>
            </a:r>
            <a:r>
              <a:rPr lang="en-US" b="1" dirty="0"/>
              <a:t>$600 </a:t>
            </a:r>
            <a:r>
              <a:rPr lang="en-US" dirty="0"/>
              <a:t>to the Department within </a:t>
            </a:r>
            <a:r>
              <a:rPr lang="en-US" b="1" dirty="0"/>
              <a:t>30 </a:t>
            </a:r>
            <a:r>
              <a:rPr lang="en-US" dirty="0"/>
              <a:t>days.</a:t>
            </a:r>
          </a:p>
          <a:p>
            <a:endParaRPr lang="en-US" dirty="0"/>
          </a:p>
        </p:txBody>
      </p:sp>
      <p:sp>
        <p:nvSpPr>
          <p:cNvPr id="4" name="Rectangle 3"/>
          <p:cNvSpPr/>
          <p:nvPr/>
        </p:nvSpPr>
        <p:spPr>
          <a:xfrm>
            <a:off x="559374" y="3489821"/>
            <a:ext cx="6096000" cy="2677656"/>
          </a:xfrm>
          <a:prstGeom prst="rect">
            <a:avLst/>
          </a:prstGeom>
        </p:spPr>
        <p:txBody>
          <a:bodyPr>
            <a:spAutoFit/>
          </a:bodyPr>
          <a:lstStyle/>
          <a:p>
            <a:r>
              <a:rPr lang="en-US" sz="2100" u="sng" dirty="0">
                <a:latin typeface="Calibri" panose="020F0502020204030204" pitchFamily="34" charset="0"/>
                <a:ea typeface="Calibri" panose="020F0502020204030204" pitchFamily="34" charset="0"/>
              </a:rPr>
              <a:t>SEND REQUESTS TO</a:t>
            </a:r>
            <a:r>
              <a:rPr lang="en-US" sz="2100" dirty="0">
                <a:latin typeface="Calibri" panose="020F0502020204030204" pitchFamily="34" charset="0"/>
                <a:ea typeface="Calibri" panose="020F0502020204030204" pitchFamily="34" charset="0"/>
              </a:rPr>
              <a:t>:</a:t>
            </a:r>
          </a:p>
          <a:p>
            <a:r>
              <a:rPr lang="en-US" sz="2100" dirty="0">
                <a:latin typeface="Calibri" panose="020F0502020204030204" pitchFamily="34" charset="0"/>
                <a:ea typeface="Calibri" panose="020F0502020204030204" pitchFamily="34" charset="0"/>
              </a:rPr>
              <a:t>Department for Medicaid Services</a:t>
            </a:r>
          </a:p>
          <a:p>
            <a:r>
              <a:rPr lang="en-US" sz="2100" dirty="0">
                <a:latin typeface="Calibri" panose="020F0502020204030204" pitchFamily="34" charset="0"/>
                <a:ea typeface="Calibri" panose="020F0502020204030204" pitchFamily="34" charset="0"/>
              </a:rPr>
              <a:t>ATTN: Administrative Hearing Request</a:t>
            </a:r>
          </a:p>
          <a:p>
            <a:r>
              <a:rPr lang="en-US" sz="2100" dirty="0">
                <a:latin typeface="Calibri" panose="020F0502020204030204" pitchFamily="34" charset="0"/>
                <a:ea typeface="Calibri" panose="020F0502020204030204" pitchFamily="34" charset="0"/>
              </a:rPr>
              <a:t>275 E Main Street, 6E-D</a:t>
            </a:r>
          </a:p>
          <a:p>
            <a:r>
              <a:rPr lang="en-US" sz="2100" dirty="0">
                <a:latin typeface="Calibri" panose="020F0502020204030204" pitchFamily="34" charset="0"/>
                <a:ea typeface="Calibri" panose="020F0502020204030204" pitchFamily="34" charset="0"/>
              </a:rPr>
              <a:t>Frankfort, KY 40621</a:t>
            </a:r>
          </a:p>
          <a:p>
            <a:r>
              <a:rPr lang="en-US" sz="2100" u="sng" dirty="0">
                <a:solidFill>
                  <a:srgbClr val="0563C1"/>
                </a:solidFill>
                <a:latin typeface="Calibri" panose="020F0502020204030204" pitchFamily="34" charset="0"/>
                <a:ea typeface="Calibri" panose="020F0502020204030204" pitchFamily="34" charset="0"/>
                <a:hlinkClick r:id="rId2"/>
              </a:rPr>
              <a:t>DMS.Hearings@ky.gov</a:t>
            </a:r>
            <a:endParaRPr lang="en-US" sz="2100" dirty="0">
              <a:latin typeface="Calibri" panose="020F0502020204030204" pitchFamily="34" charset="0"/>
              <a:ea typeface="Calibri" panose="020F0502020204030204" pitchFamily="34" charset="0"/>
            </a:endParaRPr>
          </a:p>
          <a:p>
            <a:r>
              <a:rPr lang="en-US" sz="2100" dirty="0">
                <a:latin typeface="Calibri" panose="020F0502020204030204" pitchFamily="34" charset="0"/>
                <a:ea typeface="Calibri" panose="020F0502020204030204" pitchFamily="34" charset="0"/>
              </a:rPr>
              <a:t>Phone: 502-564-9394</a:t>
            </a:r>
          </a:p>
          <a:p>
            <a:r>
              <a:rPr lang="en-US" sz="2100" dirty="0">
                <a:latin typeface="Calibri" panose="020F0502020204030204" pitchFamily="34" charset="0"/>
                <a:ea typeface="Calibri" panose="020F0502020204030204" pitchFamily="34" charset="0"/>
              </a:rPr>
              <a:t>Fax: 502-564-0223</a:t>
            </a:r>
          </a:p>
        </p:txBody>
      </p:sp>
      <p:sp>
        <p:nvSpPr>
          <p:cNvPr id="5" name="Rectangle 4"/>
          <p:cNvSpPr/>
          <p:nvPr/>
        </p:nvSpPr>
        <p:spPr>
          <a:xfrm>
            <a:off x="6274074" y="3489821"/>
            <a:ext cx="4690952" cy="2354491"/>
          </a:xfrm>
          <a:prstGeom prst="rect">
            <a:avLst/>
          </a:prstGeom>
        </p:spPr>
        <p:txBody>
          <a:bodyPr wrap="square">
            <a:spAutoFit/>
          </a:bodyPr>
          <a:lstStyle/>
          <a:p>
            <a:r>
              <a:rPr lang="en-US" sz="2100" u="sng" dirty="0">
                <a:solidFill>
                  <a:srgbClr val="333333"/>
                </a:solidFill>
              </a:rPr>
              <a:t>HEARINGS CONDUCTED BY</a:t>
            </a:r>
            <a:r>
              <a:rPr lang="en-US" sz="2100" dirty="0">
                <a:solidFill>
                  <a:srgbClr val="333333"/>
                </a:solidFill>
              </a:rPr>
              <a:t>:</a:t>
            </a:r>
          </a:p>
          <a:p>
            <a:r>
              <a:rPr lang="en-US" sz="2100" dirty="0">
                <a:solidFill>
                  <a:srgbClr val="333333"/>
                </a:solidFill>
              </a:rPr>
              <a:t>Office of the Attorney General</a:t>
            </a:r>
          </a:p>
          <a:p>
            <a:r>
              <a:rPr lang="en-US" sz="2100" dirty="0">
                <a:solidFill>
                  <a:srgbClr val="333333"/>
                </a:solidFill>
              </a:rPr>
              <a:t>Families and Children and</a:t>
            </a:r>
            <a:br>
              <a:rPr lang="en-US" sz="2100" dirty="0">
                <a:solidFill>
                  <a:srgbClr val="333333"/>
                </a:solidFill>
              </a:rPr>
            </a:br>
            <a:r>
              <a:rPr lang="en-US" sz="2100" dirty="0">
                <a:solidFill>
                  <a:srgbClr val="333333"/>
                </a:solidFill>
              </a:rPr>
              <a:t>Health Services Division</a:t>
            </a:r>
          </a:p>
          <a:p>
            <a:r>
              <a:rPr lang="en-US" sz="2100" dirty="0">
                <a:solidFill>
                  <a:srgbClr val="333333"/>
                </a:solidFill>
              </a:rPr>
              <a:t>105 Sea Hero Road, Suite 2</a:t>
            </a:r>
            <a:br>
              <a:rPr lang="en-US" sz="2100" dirty="0">
                <a:solidFill>
                  <a:srgbClr val="333333"/>
                </a:solidFill>
              </a:rPr>
            </a:br>
            <a:r>
              <a:rPr lang="en-US" sz="2100" dirty="0">
                <a:solidFill>
                  <a:srgbClr val="333333"/>
                </a:solidFill>
              </a:rPr>
              <a:t>Frankfort, Kentucky 40601</a:t>
            </a:r>
          </a:p>
          <a:p>
            <a:r>
              <a:rPr lang="en-US" sz="2100" dirty="0"/>
              <a:t>Phone: 502-696-5442</a:t>
            </a:r>
            <a:endParaRPr lang="en-US" sz="2100" b="0" i="0" dirty="0">
              <a:solidFill>
                <a:srgbClr val="333333"/>
              </a:solidFill>
              <a:effectLst/>
            </a:endParaRPr>
          </a:p>
        </p:txBody>
      </p:sp>
      <p:sp>
        <p:nvSpPr>
          <p:cNvPr id="6" name="Slide Number Placeholder 1">
            <a:extLst>
              <a:ext uri="{FF2B5EF4-FFF2-40B4-BE49-F238E27FC236}">
                <a16:creationId xmlns:a16="http://schemas.microsoft.com/office/drawing/2014/main" id="{61B02361-AF6A-43C3-A1CE-7407DCCECAB3}"/>
              </a:ext>
            </a:extLst>
          </p:cNvPr>
          <p:cNvSpPr txBox="1">
            <a:spLocks/>
          </p:cNvSpPr>
          <p:nvPr/>
        </p:nvSpPr>
        <p:spPr>
          <a:xfrm>
            <a:off x="99391" y="631466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solidFill>
                  <a:schemeClr val="bg1"/>
                </a:solidFill>
              </a:rPr>
              <a:pPr/>
              <a:t>33</a:t>
            </a:fld>
            <a:endParaRPr lang="en-US" dirty="0">
              <a:solidFill>
                <a:schemeClr val="bg1"/>
              </a:solidFill>
            </a:endParaRPr>
          </a:p>
        </p:txBody>
      </p:sp>
    </p:spTree>
    <p:extLst>
      <p:ext uri="{BB962C8B-B14F-4D97-AF65-F5344CB8AC3E}">
        <p14:creationId xmlns:p14="http://schemas.microsoft.com/office/powerpoint/2010/main" val="4265071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941" y="1900786"/>
            <a:ext cx="4406399" cy="523220"/>
          </a:xfrm>
          <a:prstGeom prst="rect">
            <a:avLst/>
          </a:prstGeom>
        </p:spPr>
        <p:txBody>
          <a:bodyPr wrap="none">
            <a:spAutoFit/>
          </a:bodyPr>
          <a:lstStyle/>
          <a:p>
            <a:r>
              <a:rPr lang="en-US" sz="2800" dirty="0">
                <a:hlinkClick r:id="rId2"/>
              </a:rPr>
              <a:t>ProviderMCOInquiry@ky.gov</a:t>
            </a:r>
            <a:endParaRPr lang="en-US" sz="2800" dirty="0"/>
          </a:p>
        </p:txBody>
      </p:sp>
      <p:sp>
        <p:nvSpPr>
          <p:cNvPr id="6" name="Rectangle 5"/>
          <p:cNvSpPr/>
          <p:nvPr/>
        </p:nvSpPr>
        <p:spPr>
          <a:xfrm>
            <a:off x="378941" y="550783"/>
            <a:ext cx="5132173" cy="1200329"/>
          </a:xfrm>
          <a:prstGeom prst="rect">
            <a:avLst/>
          </a:prstGeom>
        </p:spPr>
        <p:txBody>
          <a:bodyPr wrap="square">
            <a:spAutoFit/>
          </a:bodyPr>
          <a:lstStyle/>
          <a:p>
            <a:r>
              <a:rPr lang="en-US" sz="3600" dirty="0"/>
              <a:t>Managed Care Organization Dispute Form</a:t>
            </a:r>
          </a:p>
        </p:txBody>
      </p:sp>
      <p:sp>
        <p:nvSpPr>
          <p:cNvPr id="7" name="Slide Number Placeholder 1">
            <a:extLst>
              <a:ext uri="{FF2B5EF4-FFF2-40B4-BE49-F238E27FC236}">
                <a16:creationId xmlns:a16="http://schemas.microsoft.com/office/drawing/2014/main" id="{61B02361-AF6A-43C3-A1CE-7407DCCECAB3}"/>
              </a:ext>
            </a:extLst>
          </p:cNvPr>
          <p:cNvSpPr txBox="1">
            <a:spLocks/>
          </p:cNvSpPr>
          <p:nvPr/>
        </p:nvSpPr>
        <p:spPr>
          <a:xfrm>
            <a:off x="99391" y="631466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solidFill>
                  <a:schemeClr val="bg1"/>
                </a:solidFill>
              </a:rPr>
              <a:pPr/>
              <a:t>34</a:t>
            </a:fld>
            <a:endParaRPr lang="en-US" dirty="0">
              <a:solidFill>
                <a:schemeClr val="bg1"/>
              </a:solidFill>
            </a:endParaRPr>
          </a:p>
        </p:txBody>
      </p:sp>
      <p:pic>
        <p:nvPicPr>
          <p:cNvPr id="3" name="Picture 2">
            <a:extLst>
              <a:ext uri="{FF2B5EF4-FFF2-40B4-BE49-F238E27FC236}">
                <a16:creationId xmlns:a16="http://schemas.microsoft.com/office/drawing/2014/main" id="{31F99A99-364C-8530-FB0F-16C2A0121773}"/>
              </a:ext>
            </a:extLst>
          </p:cNvPr>
          <p:cNvPicPr>
            <a:picLocks noChangeAspect="1"/>
          </p:cNvPicPr>
          <p:nvPr/>
        </p:nvPicPr>
        <p:blipFill>
          <a:blip r:embed="rId3"/>
          <a:stretch>
            <a:fillRect/>
          </a:stretch>
        </p:blipFill>
        <p:spPr>
          <a:xfrm>
            <a:off x="6960435" y="436605"/>
            <a:ext cx="4118395" cy="5387546"/>
          </a:xfrm>
          <a:prstGeom prst="rect">
            <a:avLst/>
          </a:prstGeom>
        </p:spPr>
      </p:pic>
      <p:pic>
        <p:nvPicPr>
          <p:cNvPr id="9" name="Picture 8" descr="Qr code&#10;&#10;Description automatically generated">
            <a:extLst>
              <a:ext uri="{FF2B5EF4-FFF2-40B4-BE49-F238E27FC236}">
                <a16:creationId xmlns:a16="http://schemas.microsoft.com/office/drawing/2014/main" id="{DF15C364-9640-0192-78CD-AA5AE8A71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64" y="2341388"/>
            <a:ext cx="3614570" cy="3614570"/>
          </a:xfrm>
          <a:prstGeom prst="rect">
            <a:avLst/>
          </a:prstGeom>
        </p:spPr>
      </p:pic>
    </p:spTree>
    <p:extLst>
      <p:ext uri="{BB962C8B-B14F-4D97-AF65-F5344CB8AC3E}">
        <p14:creationId xmlns:p14="http://schemas.microsoft.com/office/powerpoint/2010/main" val="98001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59960-BF59-1BE1-EA02-062856B2C522}"/>
              </a:ext>
            </a:extLst>
          </p:cNvPr>
          <p:cNvSpPr>
            <a:spLocks noGrp="1"/>
          </p:cNvSpPr>
          <p:nvPr>
            <p:ph type="title"/>
          </p:nvPr>
        </p:nvSpPr>
        <p:spPr>
          <a:xfrm>
            <a:off x="826478" y="666782"/>
            <a:ext cx="7297615" cy="1322997"/>
          </a:xfrm>
        </p:spPr>
        <p:txBody>
          <a:bodyPr/>
          <a:lstStyle/>
          <a:p>
            <a:r>
              <a:rPr lang="en-US" sz="3600" b="1" dirty="0">
                <a:latin typeface="+mn-lt"/>
              </a:rPr>
              <a:t>Key Takeaways - Provider Complaints</a:t>
            </a:r>
            <a:endParaRPr lang="en-US" sz="3600" dirty="0"/>
          </a:p>
        </p:txBody>
      </p:sp>
      <p:sp>
        <p:nvSpPr>
          <p:cNvPr id="3" name="Content Placeholder 2">
            <a:extLst>
              <a:ext uri="{FF2B5EF4-FFF2-40B4-BE49-F238E27FC236}">
                <a16:creationId xmlns:a16="http://schemas.microsoft.com/office/drawing/2014/main" id="{6F249A21-5D45-2403-F5D2-809A4150280F}"/>
              </a:ext>
            </a:extLst>
          </p:cNvPr>
          <p:cNvSpPr>
            <a:spLocks noGrp="1"/>
          </p:cNvSpPr>
          <p:nvPr>
            <p:ph idx="1"/>
          </p:nvPr>
        </p:nvSpPr>
        <p:spPr>
          <a:xfrm>
            <a:off x="826478" y="1740783"/>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Always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contact the provider representative first.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Provide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all documentation that applies to the complaint(s) including email correspondence, a brief description of issue, claims information, etc….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Identify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MCO(s) when requesting a complaint.  This is important if a provider has similar issues with multiple MCOs.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a provider has gone through the MCO internal appeal process and wants to file a complaint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include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that information in the complaint.</a:t>
            </a:r>
          </a:p>
          <a:p>
            <a:endParaRPr lang="en-US" dirty="0"/>
          </a:p>
        </p:txBody>
      </p:sp>
      <p:pic>
        <p:nvPicPr>
          <p:cNvPr id="4" name="Picture 3">
            <a:extLst>
              <a:ext uri="{FF2B5EF4-FFF2-40B4-BE49-F238E27FC236}">
                <a16:creationId xmlns:a16="http://schemas.microsoft.com/office/drawing/2014/main" id="{0107B3C9-DAB8-08AF-4C45-10ED1E90BBEA}"/>
              </a:ext>
            </a:extLst>
          </p:cNvPr>
          <p:cNvPicPr>
            <a:picLocks noChangeAspect="1"/>
          </p:cNvPicPr>
          <p:nvPr/>
        </p:nvPicPr>
        <p:blipFill>
          <a:blip r:embed="rId2"/>
          <a:stretch>
            <a:fillRect/>
          </a:stretch>
        </p:blipFill>
        <p:spPr>
          <a:xfrm>
            <a:off x="8268918" y="365126"/>
            <a:ext cx="3923082" cy="2261282"/>
          </a:xfrm>
          <a:prstGeom prst="rect">
            <a:avLst/>
          </a:prstGeom>
        </p:spPr>
      </p:pic>
      <p:sp>
        <p:nvSpPr>
          <p:cNvPr id="5" name="Slide Number Placeholder 1">
            <a:extLst>
              <a:ext uri="{FF2B5EF4-FFF2-40B4-BE49-F238E27FC236}">
                <a16:creationId xmlns:a16="http://schemas.microsoft.com/office/drawing/2014/main" id="{61B02361-AF6A-43C3-A1CE-7407DCCECAB3}"/>
              </a:ext>
            </a:extLst>
          </p:cNvPr>
          <p:cNvSpPr txBox="1">
            <a:spLocks/>
          </p:cNvSpPr>
          <p:nvPr/>
        </p:nvSpPr>
        <p:spPr>
          <a:xfrm>
            <a:off x="99391" y="631466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solidFill>
                  <a:schemeClr val="bg1"/>
                </a:solidFill>
              </a:rPr>
              <a:pPr/>
              <a:t>35</a:t>
            </a:fld>
            <a:endParaRPr lang="en-US" dirty="0">
              <a:solidFill>
                <a:schemeClr val="bg1"/>
              </a:solidFill>
            </a:endParaRPr>
          </a:p>
        </p:txBody>
      </p:sp>
    </p:spTree>
    <p:extLst>
      <p:ext uri="{BB962C8B-B14F-4D97-AF65-F5344CB8AC3E}">
        <p14:creationId xmlns:p14="http://schemas.microsoft.com/office/powerpoint/2010/main" val="2218693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C66A-298D-4563-8D3E-D0EB0D51DA88}"/>
              </a:ext>
            </a:extLst>
          </p:cNvPr>
          <p:cNvSpPr>
            <a:spLocks noGrp="1"/>
          </p:cNvSpPr>
          <p:nvPr>
            <p:ph type="ctrTitle"/>
          </p:nvPr>
        </p:nvSpPr>
        <p:spPr>
          <a:xfrm>
            <a:off x="877614" y="1703979"/>
            <a:ext cx="10436772" cy="1257214"/>
          </a:xfrm>
        </p:spPr>
        <p:txBody>
          <a:bodyPr>
            <a:normAutofit/>
          </a:bodyPr>
          <a:lstStyle/>
          <a:p>
            <a:pPr marL="0" marR="0">
              <a:lnSpc>
                <a:spcPct val="107000"/>
              </a:lnSpc>
              <a:spcBef>
                <a:spcPts val="0"/>
              </a:spcBef>
              <a:spcAft>
                <a:spcPts val="800"/>
              </a:spcAft>
            </a:pPr>
            <a:r>
              <a:rPr lang="en-US" sz="3200" b="1" dirty="0">
                <a:solidFill>
                  <a:srgbClr val="5EB3E4"/>
                </a:solidFill>
                <a:effectLst/>
                <a:latin typeface="Calibri" panose="020F0502020204030204" pitchFamily="34" charset="0"/>
                <a:ea typeface="Calibri" panose="020F0502020204030204" pitchFamily="34" charset="0"/>
                <a:cs typeface="Times New Roman" panose="02020603050405020304" pitchFamily="18" charset="0"/>
              </a:rPr>
              <a:t>Program Spotlight: Medicaid’s Behavioral Health Initiatives</a:t>
            </a:r>
            <a:endParaRPr lang="en-US" sz="3200" dirty="0">
              <a:solidFill>
                <a:srgbClr val="5EB3E4"/>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phic 3" descr="Mental Health with solid fill">
            <a:extLst>
              <a:ext uri="{FF2B5EF4-FFF2-40B4-BE49-F238E27FC236}">
                <a16:creationId xmlns:a16="http://schemas.microsoft.com/office/drawing/2014/main" id="{3E8D02A1-6D0E-EC88-41E5-C3D9F4F6D3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3660" y="3154680"/>
            <a:ext cx="1884680" cy="1884680"/>
          </a:xfrm>
          <a:prstGeom prst="rect">
            <a:avLst/>
          </a:prstGeom>
        </p:spPr>
      </p:pic>
    </p:spTree>
    <p:extLst>
      <p:ext uri="{BB962C8B-B14F-4D97-AF65-F5344CB8AC3E}">
        <p14:creationId xmlns:p14="http://schemas.microsoft.com/office/powerpoint/2010/main" val="191834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82" y="58808"/>
            <a:ext cx="11158593" cy="1325563"/>
          </a:xfrm>
        </p:spPr>
        <p:txBody>
          <a:bodyPr>
            <a:normAutofit/>
          </a:bodyPr>
          <a:lstStyle/>
          <a:p>
            <a:pPr marR="5080">
              <a:lnSpc>
                <a:spcPts val="3460"/>
              </a:lnSpc>
              <a:spcBef>
                <a:spcPts val="525"/>
              </a:spcBef>
            </a:pPr>
            <a:r>
              <a:rPr lang="en-US" sz="4000" b="1" dirty="0">
                <a:solidFill>
                  <a:srgbClr val="5EB3E4"/>
                </a:solidFill>
                <a:latin typeface="Century Gothic" panose="020B0502020202020204" pitchFamily="34" charset="0"/>
              </a:rPr>
              <a:t>Behavioral Health Services</a:t>
            </a:r>
            <a:endParaRPr lang="en-US" sz="4000" b="1" spc="-15" dirty="0">
              <a:solidFill>
                <a:srgbClr val="5EB3E4"/>
              </a:solidFill>
              <a:latin typeface="Century Gothic" panose="020B0502020202020204" pitchFamily="34" charset="0"/>
            </a:endParaRPr>
          </a:p>
        </p:txBody>
      </p:sp>
      <p:cxnSp>
        <p:nvCxnSpPr>
          <p:cNvPr id="9" name="Straight Connector 8"/>
          <p:cNvCxnSpPr/>
          <p:nvPr/>
        </p:nvCxnSpPr>
        <p:spPr>
          <a:xfrm>
            <a:off x="514003" y="1097283"/>
            <a:ext cx="11158593" cy="0"/>
          </a:xfrm>
          <a:prstGeom prst="line">
            <a:avLst/>
          </a:prstGeom>
          <a:ln/>
        </p:spPr>
        <p:style>
          <a:lnRef idx="1">
            <a:schemeClr val="dk1"/>
          </a:lnRef>
          <a:fillRef idx="0">
            <a:schemeClr val="dk1"/>
          </a:fillRef>
          <a:effectRef idx="0">
            <a:schemeClr val="dk1"/>
          </a:effectRef>
          <a:fontRef idx="minor">
            <a:schemeClr val="tx1"/>
          </a:fontRef>
        </p:style>
      </p:cxnSp>
      <p:sp>
        <p:nvSpPr>
          <p:cNvPr id="7" name="object 3"/>
          <p:cNvSpPr txBox="1">
            <a:spLocks/>
          </p:cNvSpPr>
          <p:nvPr/>
        </p:nvSpPr>
        <p:spPr>
          <a:xfrm>
            <a:off x="493434" y="6102809"/>
            <a:ext cx="321309" cy="23403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810"/>
              </a:lnSpc>
              <a:defRPr/>
            </a:pPr>
            <a:fld id="{81D60167-4931-47E6-BA6A-407CBD079E47}" type="slidenum">
              <a:rPr lang="en-US" kern="0" spc="-25" smtClean="0">
                <a:latin typeface="Calibri"/>
                <a:cs typeface="Calibri"/>
              </a:rPr>
              <a:pPr marL="38100">
                <a:lnSpc>
                  <a:spcPts val="1810"/>
                </a:lnSpc>
                <a:defRPr/>
              </a:pPr>
              <a:t>37</a:t>
            </a:fld>
            <a:endParaRPr lang="en-US" kern="0" spc="-25" dirty="0">
              <a:latin typeface="Calibri"/>
              <a:cs typeface="Calibri"/>
            </a:endParaRPr>
          </a:p>
        </p:txBody>
      </p:sp>
      <p:sp>
        <p:nvSpPr>
          <p:cNvPr id="4" name="Content Placeholder 3">
            <a:extLst>
              <a:ext uri="{FF2B5EF4-FFF2-40B4-BE49-F238E27FC236}">
                <a16:creationId xmlns:a16="http://schemas.microsoft.com/office/drawing/2014/main" id="{0583B9F9-2F52-384C-1DE2-B6755E37F490}"/>
              </a:ext>
            </a:extLst>
          </p:cNvPr>
          <p:cNvSpPr>
            <a:spLocks noGrp="1"/>
          </p:cNvSpPr>
          <p:nvPr>
            <p:ph sz="half" idx="1"/>
          </p:nvPr>
        </p:nvSpPr>
        <p:spPr>
          <a:xfrm>
            <a:off x="701040" y="2077894"/>
            <a:ext cx="4897582" cy="3589627"/>
          </a:xfrm>
        </p:spPr>
        <p:txBody>
          <a:bodyPr>
            <a:normAutofit fontScale="92500"/>
          </a:bodyPr>
          <a:lstStyle/>
          <a:p>
            <a:pPr marL="0" indent="0">
              <a:buNone/>
            </a:pPr>
            <a:r>
              <a:rPr lang="en-US" b="1" dirty="0">
                <a:solidFill>
                  <a:schemeClr val="accent1">
                    <a:lumMod val="50000"/>
                  </a:schemeClr>
                </a:solidFill>
                <a:latin typeface="Century Gothic" panose="020B0502020202020204" pitchFamily="34" charset="0"/>
              </a:rPr>
              <a:t>State Plan Covered Services</a:t>
            </a:r>
          </a:p>
          <a:p>
            <a:pPr marL="0" indent="0">
              <a:buNone/>
            </a:pPr>
            <a:endParaRPr lang="en-US" sz="1100" dirty="0">
              <a:solidFill>
                <a:schemeClr val="accent1">
                  <a:lumMod val="50000"/>
                </a:schemeClr>
              </a:solidFill>
            </a:endParaRPr>
          </a:p>
          <a:p>
            <a:r>
              <a:rPr lang="en-US" sz="2400" dirty="0"/>
              <a:t>Kentucky Medicaid expanded in 2014 as a part of the Affordable Care Act.</a:t>
            </a:r>
          </a:p>
          <a:p>
            <a:pPr marL="0" indent="0">
              <a:buNone/>
            </a:pPr>
            <a:endParaRPr lang="en-US" sz="1100" dirty="0"/>
          </a:p>
          <a:p>
            <a:r>
              <a:rPr lang="en-US" sz="2400" dirty="0"/>
              <a:t>Medicaid includes coverage of behavioral health services, including mental health and substance use disorders.  </a:t>
            </a:r>
            <a:endParaRPr lang="en-US" dirty="0"/>
          </a:p>
        </p:txBody>
      </p:sp>
      <p:graphicFrame>
        <p:nvGraphicFramePr>
          <p:cNvPr id="12" name="Diagram 11">
            <a:extLst>
              <a:ext uri="{FF2B5EF4-FFF2-40B4-BE49-F238E27FC236}">
                <a16:creationId xmlns:a16="http://schemas.microsoft.com/office/drawing/2014/main" id="{CE45FB16-EA02-5AC2-9FFF-DD9DC4BF8F38}"/>
              </a:ext>
            </a:extLst>
          </p:cNvPr>
          <p:cNvGraphicFramePr/>
          <p:nvPr/>
        </p:nvGraphicFramePr>
        <p:xfrm>
          <a:off x="6043257" y="1756065"/>
          <a:ext cx="4617816" cy="4287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9966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82" y="58808"/>
            <a:ext cx="11158593" cy="1325563"/>
          </a:xfrm>
        </p:spPr>
        <p:txBody>
          <a:bodyPr>
            <a:normAutofit/>
          </a:bodyPr>
          <a:lstStyle/>
          <a:p>
            <a:pPr marR="5080">
              <a:lnSpc>
                <a:spcPts val="3460"/>
              </a:lnSpc>
              <a:spcBef>
                <a:spcPts val="525"/>
              </a:spcBef>
            </a:pPr>
            <a:r>
              <a:rPr lang="en-US" sz="4000" b="1" dirty="0">
                <a:solidFill>
                  <a:srgbClr val="5EB3E4"/>
                </a:solidFill>
                <a:latin typeface="Century Gothic" panose="020B0502020202020204" pitchFamily="34" charset="0"/>
              </a:rPr>
              <a:t>TEAM KY 1115 Components</a:t>
            </a:r>
            <a:endParaRPr lang="en-US" sz="4000" b="1" spc="-15" dirty="0">
              <a:solidFill>
                <a:srgbClr val="5EB3E4"/>
              </a:solidFill>
              <a:latin typeface="Century Gothic" panose="020B0502020202020204" pitchFamily="34" charset="0"/>
            </a:endParaRPr>
          </a:p>
        </p:txBody>
      </p:sp>
      <p:cxnSp>
        <p:nvCxnSpPr>
          <p:cNvPr id="9" name="Straight Connector 8"/>
          <p:cNvCxnSpPr/>
          <p:nvPr/>
        </p:nvCxnSpPr>
        <p:spPr>
          <a:xfrm>
            <a:off x="514003" y="1097283"/>
            <a:ext cx="11158593" cy="0"/>
          </a:xfrm>
          <a:prstGeom prst="line">
            <a:avLst/>
          </a:prstGeom>
          <a:ln/>
        </p:spPr>
        <p:style>
          <a:lnRef idx="1">
            <a:schemeClr val="dk1"/>
          </a:lnRef>
          <a:fillRef idx="0">
            <a:schemeClr val="dk1"/>
          </a:fillRef>
          <a:effectRef idx="0">
            <a:schemeClr val="dk1"/>
          </a:effectRef>
          <a:fontRef idx="minor">
            <a:schemeClr val="tx1"/>
          </a:fontRef>
        </p:style>
      </p:cxnSp>
      <p:graphicFrame>
        <p:nvGraphicFramePr>
          <p:cNvPr id="6" name="Content Placeholder 3">
            <a:extLst>
              <a:ext uri="{FF2B5EF4-FFF2-40B4-BE49-F238E27FC236}">
                <a16:creationId xmlns:a16="http://schemas.microsoft.com/office/drawing/2014/main" id="{C355E39B-0F25-81C4-9F6D-520CC9DB4069}"/>
              </a:ext>
            </a:extLst>
          </p:cNvPr>
          <p:cNvGraphicFramePr>
            <a:graphicFrameLocks noGrp="1"/>
          </p:cNvGraphicFramePr>
          <p:nvPr>
            <p:ph idx="1"/>
          </p:nvPr>
        </p:nvGraphicFramePr>
        <p:xfrm>
          <a:off x="921834" y="2422846"/>
          <a:ext cx="10342929" cy="3729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ontent Placeholder 5"/>
          <p:cNvSpPr>
            <a:spLocks noGrp="1"/>
          </p:cNvSpPr>
          <p:nvPr>
            <p:ph idx="1"/>
          </p:nvPr>
        </p:nvSpPr>
        <p:spPr>
          <a:xfrm>
            <a:off x="921834" y="1316667"/>
            <a:ext cx="10342929" cy="668250"/>
          </a:xfrm>
        </p:spPr>
        <p:txBody>
          <a:bodyPr>
            <a:noAutofit/>
          </a:bodyPr>
          <a:lstStyle/>
          <a:p>
            <a:pPr marL="0" marR="341630" lvl="0" indent="0">
              <a:spcBef>
                <a:spcPts val="100"/>
              </a:spcBef>
              <a:buNone/>
              <a:tabLst>
                <a:tab pos="299720" algn="l"/>
              </a:tabLst>
              <a:defRPr/>
            </a:pPr>
            <a:r>
              <a:rPr lang="en-US" sz="2200" b="1" spc="-15" dirty="0">
                <a:solidFill>
                  <a:prstClr val="black"/>
                </a:solidFill>
                <a:cs typeface="Calibri"/>
              </a:rPr>
              <a:t>Kentucky’s Section 1115 Demonstration entitled “TEAMKY (formally known as Kentucky Helping to Engage and Achieve Long Term Health (KY HEALTH))” was approved January 2018. </a:t>
            </a:r>
          </a:p>
        </p:txBody>
      </p:sp>
      <p:sp>
        <p:nvSpPr>
          <p:cNvPr id="17" name="Content Placeholder 5"/>
          <p:cNvSpPr>
            <a:spLocks noGrp="1"/>
          </p:cNvSpPr>
          <p:nvPr>
            <p:ph idx="1"/>
          </p:nvPr>
        </p:nvSpPr>
        <p:spPr>
          <a:xfrm>
            <a:off x="3315323" y="5470636"/>
            <a:ext cx="8283352" cy="390293"/>
          </a:xfrm>
        </p:spPr>
        <p:txBody>
          <a:bodyPr>
            <a:noAutofit/>
          </a:bodyPr>
          <a:lstStyle/>
          <a:p>
            <a:pPr marL="0" marR="341630" lvl="0" indent="0" algn="r">
              <a:spcBef>
                <a:spcPts val="100"/>
              </a:spcBef>
              <a:buNone/>
              <a:tabLst>
                <a:tab pos="299720" algn="l"/>
              </a:tabLst>
              <a:defRPr/>
            </a:pPr>
            <a:r>
              <a:rPr lang="en-US" sz="1800" b="1" spc="-15" dirty="0">
                <a:solidFill>
                  <a:prstClr val="black"/>
                </a:solidFill>
                <a:cs typeface="Calibri"/>
              </a:rPr>
              <a:t>Current Demonstration is approved through </a:t>
            </a:r>
            <a:r>
              <a:rPr lang="en-US" sz="1800" b="1" spc="-15" dirty="0">
                <a:cs typeface="Calibri"/>
              </a:rPr>
              <a:t>September 30, 2024</a:t>
            </a:r>
            <a:r>
              <a:rPr lang="en-US" sz="1800" b="1" spc="-15" dirty="0">
                <a:solidFill>
                  <a:prstClr val="black"/>
                </a:solidFill>
                <a:cs typeface="Calibri"/>
              </a:rPr>
              <a:t>. </a:t>
            </a:r>
          </a:p>
          <a:p>
            <a:pPr marL="0" marR="341630" lvl="0" indent="0" algn="r">
              <a:spcBef>
                <a:spcPts val="100"/>
              </a:spcBef>
              <a:buNone/>
              <a:tabLst>
                <a:tab pos="299720" algn="l"/>
              </a:tabLst>
              <a:defRPr/>
            </a:pPr>
            <a:endParaRPr lang="en-US" sz="300" b="1" spc="-15" dirty="0">
              <a:solidFill>
                <a:prstClr val="black"/>
              </a:solidFill>
              <a:cs typeface="Calibri"/>
            </a:endParaRPr>
          </a:p>
        </p:txBody>
      </p:sp>
      <p:sp>
        <p:nvSpPr>
          <p:cNvPr id="7" name="object 3"/>
          <p:cNvSpPr txBox="1">
            <a:spLocks/>
          </p:cNvSpPr>
          <p:nvPr/>
        </p:nvSpPr>
        <p:spPr>
          <a:xfrm>
            <a:off x="493434" y="6102809"/>
            <a:ext cx="321309" cy="23403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810"/>
              </a:lnSpc>
              <a:defRPr/>
            </a:pPr>
            <a:fld id="{81D60167-4931-47E6-BA6A-407CBD079E47}" type="slidenum">
              <a:rPr lang="en-US" kern="0" spc="-25" smtClean="0">
                <a:latin typeface="Calibri"/>
                <a:cs typeface="Calibri"/>
              </a:rPr>
              <a:pPr marL="38100">
                <a:lnSpc>
                  <a:spcPts val="1810"/>
                </a:lnSpc>
                <a:defRPr/>
              </a:pPr>
              <a:t>38</a:t>
            </a:fld>
            <a:endParaRPr lang="en-US" kern="0" spc="-25" dirty="0">
              <a:latin typeface="Calibri"/>
              <a:cs typeface="Calibri"/>
            </a:endParaRPr>
          </a:p>
        </p:txBody>
      </p:sp>
    </p:spTree>
    <p:extLst>
      <p:ext uri="{BB962C8B-B14F-4D97-AF65-F5344CB8AC3E}">
        <p14:creationId xmlns:p14="http://schemas.microsoft.com/office/powerpoint/2010/main" val="37987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82" y="58808"/>
            <a:ext cx="11158593" cy="1325563"/>
          </a:xfrm>
        </p:spPr>
        <p:txBody>
          <a:bodyPr>
            <a:normAutofit/>
          </a:bodyPr>
          <a:lstStyle/>
          <a:p>
            <a:pPr marR="5080">
              <a:lnSpc>
                <a:spcPts val="3460"/>
              </a:lnSpc>
              <a:spcBef>
                <a:spcPts val="525"/>
              </a:spcBef>
            </a:pPr>
            <a:r>
              <a:rPr lang="en-US" sz="3200" b="1" dirty="0">
                <a:solidFill>
                  <a:srgbClr val="5EB3E4"/>
                </a:solidFill>
                <a:latin typeface="Century Gothic" panose="020B0502020202020204" pitchFamily="34" charset="0"/>
                <a:cs typeface="Poppins" panose="00000500000000000000" pitchFamily="2" charset="0"/>
              </a:rPr>
              <a:t>Certified Community Behavioral Health Clinics (CCBHC)</a:t>
            </a:r>
            <a:endParaRPr lang="en-US" sz="3200" b="1" spc="-15" dirty="0">
              <a:solidFill>
                <a:srgbClr val="5EB3E4"/>
              </a:solidFill>
              <a:latin typeface="Century Gothic" panose="020B0502020202020204" pitchFamily="34" charset="0"/>
            </a:endParaRPr>
          </a:p>
        </p:txBody>
      </p:sp>
      <p:cxnSp>
        <p:nvCxnSpPr>
          <p:cNvPr id="9" name="Straight Connector 8"/>
          <p:cNvCxnSpPr/>
          <p:nvPr/>
        </p:nvCxnSpPr>
        <p:spPr>
          <a:xfrm>
            <a:off x="514003" y="1097283"/>
            <a:ext cx="11158593" cy="0"/>
          </a:xfrm>
          <a:prstGeom prst="line">
            <a:avLst/>
          </a:prstGeom>
          <a:ln/>
        </p:spPr>
        <p:style>
          <a:lnRef idx="1">
            <a:schemeClr val="dk1"/>
          </a:lnRef>
          <a:fillRef idx="0">
            <a:schemeClr val="dk1"/>
          </a:fillRef>
          <a:effectRef idx="0">
            <a:schemeClr val="dk1"/>
          </a:effectRef>
          <a:fontRef idx="minor">
            <a:schemeClr val="tx1"/>
          </a:fontRef>
        </p:style>
      </p:cxnSp>
      <p:grpSp>
        <p:nvGrpSpPr>
          <p:cNvPr id="6" name="Group 2">
            <a:extLst>
              <a:ext uri="{FF2B5EF4-FFF2-40B4-BE49-F238E27FC236}">
                <a16:creationId xmlns:a16="http://schemas.microsoft.com/office/drawing/2014/main" id="{35B076A2-0235-1F55-8077-183E94705D11}"/>
              </a:ext>
            </a:extLst>
          </p:cNvPr>
          <p:cNvGrpSpPr/>
          <p:nvPr/>
        </p:nvGrpSpPr>
        <p:grpSpPr>
          <a:xfrm>
            <a:off x="1136309" y="2135759"/>
            <a:ext cx="9919381" cy="1011680"/>
            <a:chOff x="0" y="0"/>
            <a:chExt cx="19838761" cy="2716699"/>
          </a:xfrm>
        </p:grpSpPr>
        <p:grpSp>
          <p:nvGrpSpPr>
            <p:cNvPr id="7" name="Group 3">
              <a:extLst>
                <a:ext uri="{FF2B5EF4-FFF2-40B4-BE49-F238E27FC236}">
                  <a16:creationId xmlns:a16="http://schemas.microsoft.com/office/drawing/2014/main" id="{210B82A5-A694-9337-DC21-605039CD9CF8}"/>
                </a:ext>
              </a:extLst>
            </p:cNvPr>
            <p:cNvGrpSpPr/>
            <p:nvPr/>
          </p:nvGrpSpPr>
          <p:grpSpPr>
            <a:xfrm>
              <a:off x="0" y="0"/>
              <a:ext cx="2716699" cy="2716699"/>
              <a:chOff x="0" y="0"/>
              <a:chExt cx="812800" cy="812800"/>
            </a:xfrm>
          </p:grpSpPr>
          <p:sp>
            <p:nvSpPr>
              <p:cNvPr id="26" name="Freeform 4">
                <a:extLst>
                  <a:ext uri="{FF2B5EF4-FFF2-40B4-BE49-F238E27FC236}">
                    <a16:creationId xmlns:a16="http://schemas.microsoft.com/office/drawing/2014/main" id="{4FB1E23D-8071-D3DC-9A4D-B2F11B2665A0}"/>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EB3E4"/>
              </a:solidFill>
            </p:spPr>
            <p:txBody>
              <a:bodyPr/>
              <a:lstStyle/>
              <a:p>
                <a:endParaRPr lang="en-US"/>
              </a:p>
            </p:txBody>
          </p:sp>
          <p:sp>
            <p:nvSpPr>
              <p:cNvPr id="27" name="TextBox 5">
                <a:extLst>
                  <a:ext uri="{FF2B5EF4-FFF2-40B4-BE49-F238E27FC236}">
                    <a16:creationId xmlns:a16="http://schemas.microsoft.com/office/drawing/2014/main" id="{BE84485A-C48D-0836-51C4-A84F25EEDFDB}"/>
                  </a:ext>
                </a:extLst>
              </p:cNvPr>
              <p:cNvSpPr txBox="1"/>
              <p:nvPr/>
            </p:nvSpPr>
            <p:spPr>
              <a:xfrm>
                <a:off x="76200" y="76200"/>
                <a:ext cx="660400" cy="660400"/>
              </a:xfrm>
              <a:prstGeom prst="rect">
                <a:avLst/>
              </a:prstGeom>
            </p:spPr>
            <p:txBody>
              <a:bodyPr lIns="33867" tIns="33867" rIns="33867" bIns="33867" rtlCol="0" anchor="ctr"/>
              <a:lstStyle/>
              <a:p>
                <a:pPr algn="ctr">
                  <a:lnSpc>
                    <a:spcPts val="1920"/>
                  </a:lnSpc>
                </a:pPr>
                <a:endParaRPr sz="1200" dirty="0"/>
              </a:p>
            </p:txBody>
          </p:sp>
        </p:grpSp>
        <p:grpSp>
          <p:nvGrpSpPr>
            <p:cNvPr id="8" name="Group 6">
              <a:extLst>
                <a:ext uri="{FF2B5EF4-FFF2-40B4-BE49-F238E27FC236}">
                  <a16:creationId xmlns:a16="http://schemas.microsoft.com/office/drawing/2014/main" id="{01D2DA91-8B4D-86DC-2037-D66D70B1094D}"/>
                </a:ext>
              </a:extLst>
            </p:cNvPr>
            <p:cNvGrpSpPr/>
            <p:nvPr/>
          </p:nvGrpSpPr>
          <p:grpSpPr>
            <a:xfrm>
              <a:off x="4280120" y="0"/>
              <a:ext cx="2716699" cy="2716699"/>
              <a:chOff x="0" y="0"/>
              <a:chExt cx="812800" cy="812800"/>
            </a:xfrm>
          </p:grpSpPr>
          <p:sp>
            <p:nvSpPr>
              <p:cNvPr id="24" name="Freeform 7">
                <a:extLst>
                  <a:ext uri="{FF2B5EF4-FFF2-40B4-BE49-F238E27FC236}">
                    <a16:creationId xmlns:a16="http://schemas.microsoft.com/office/drawing/2014/main" id="{1E8C5B47-1DA2-C5E4-29FB-E0B051B0AD7F}"/>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DBB31"/>
              </a:solidFill>
            </p:spPr>
            <p:txBody>
              <a:bodyPr/>
              <a:lstStyle/>
              <a:p>
                <a:endParaRPr lang="en-US"/>
              </a:p>
            </p:txBody>
          </p:sp>
          <p:sp>
            <p:nvSpPr>
              <p:cNvPr id="25" name="TextBox 8">
                <a:extLst>
                  <a:ext uri="{FF2B5EF4-FFF2-40B4-BE49-F238E27FC236}">
                    <a16:creationId xmlns:a16="http://schemas.microsoft.com/office/drawing/2014/main" id="{AC74A8DF-ED5F-8D75-A6CF-8F0ACB2C6BF7}"/>
                  </a:ext>
                </a:extLst>
              </p:cNvPr>
              <p:cNvSpPr txBox="1"/>
              <p:nvPr/>
            </p:nvSpPr>
            <p:spPr>
              <a:xfrm>
                <a:off x="76200" y="76200"/>
                <a:ext cx="660400" cy="660400"/>
              </a:xfrm>
              <a:prstGeom prst="rect">
                <a:avLst/>
              </a:prstGeom>
            </p:spPr>
            <p:txBody>
              <a:bodyPr lIns="33867" tIns="33867" rIns="33867" bIns="33867" rtlCol="0" anchor="ctr"/>
              <a:lstStyle/>
              <a:p>
                <a:pPr algn="ctr">
                  <a:lnSpc>
                    <a:spcPts val="1920"/>
                  </a:lnSpc>
                </a:pPr>
                <a:endParaRPr sz="1200" dirty="0"/>
              </a:p>
            </p:txBody>
          </p:sp>
        </p:grpSp>
        <p:grpSp>
          <p:nvGrpSpPr>
            <p:cNvPr id="10" name="Group 9">
              <a:extLst>
                <a:ext uri="{FF2B5EF4-FFF2-40B4-BE49-F238E27FC236}">
                  <a16:creationId xmlns:a16="http://schemas.microsoft.com/office/drawing/2014/main" id="{3CE1FAD2-7DE4-7531-F74D-84836C20A371}"/>
                </a:ext>
              </a:extLst>
            </p:cNvPr>
            <p:cNvGrpSpPr/>
            <p:nvPr/>
          </p:nvGrpSpPr>
          <p:grpSpPr>
            <a:xfrm>
              <a:off x="8560241" y="0"/>
              <a:ext cx="2716699" cy="2716699"/>
              <a:chOff x="0" y="0"/>
              <a:chExt cx="812800" cy="812800"/>
            </a:xfrm>
          </p:grpSpPr>
          <p:sp>
            <p:nvSpPr>
              <p:cNvPr id="22" name="Freeform 10">
                <a:extLst>
                  <a:ext uri="{FF2B5EF4-FFF2-40B4-BE49-F238E27FC236}">
                    <a16:creationId xmlns:a16="http://schemas.microsoft.com/office/drawing/2014/main" id="{33E854B3-E1AF-212F-2858-3519E33A522E}"/>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1203D"/>
              </a:solidFill>
            </p:spPr>
            <p:txBody>
              <a:bodyPr/>
              <a:lstStyle/>
              <a:p>
                <a:endParaRPr lang="en-US"/>
              </a:p>
            </p:txBody>
          </p:sp>
          <p:sp>
            <p:nvSpPr>
              <p:cNvPr id="23" name="TextBox 11">
                <a:extLst>
                  <a:ext uri="{FF2B5EF4-FFF2-40B4-BE49-F238E27FC236}">
                    <a16:creationId xmlns:a16="http://schemas.microsoft.com/office/drawing/2014/main" id="{400C790F-9457-4868-8E5D-9DA33C3B7F10}"/>
                  </a:ext>
                </a:extLst>
              </p:cNvPr>
              <p:cNvSpPr txBox="1"/>
              <p:nvPr/>
            </p:nvSpPr>
            <p:spPr>
              <a:xfrm>
                <a:off x="76200" y="76200"/>
                <a:ext cx="660400" cy="660400"/>
              </a:xfrm>
              <a:prstGeom prst="rect">
                <a:avLst/>
              </a:prstGeom>
            </p:spPr>
            <p:txBody>
              <a:bodyPr lIns="33867" tIns="33867" rIns="33867" bIns="33867" rtlCol="0" anchor="ctr"/>
              <a:lstStyle/>
              <a:p>
                <a:pPr algn="ctr">
                  <a:lnSpc>
                    <a:spcPts val="1920"/>
                  </a:lnSpc>
                </a:pPr>
                <a:endParaRPr sz="1200" dirty="0"/>
              </a:p>
            </p:txBody>
          </p:sp>
        </p:grpSp>
        <p:grpSp>
          <p:nvGrpSpPr>
            <p:cNvPr id="11" name="Group 12">
              <a:extLst>
                <a:ext uri="{FF2B5EF4-FFF2-40B4-BE49-F238E27FC236}">
                  <a16:creationId xmlns:a16="http://schemas.microsoft.com/office/drawing/2014/main" id="{FDB87B70-CA49-DBD8-37B5-CF63D0B3CDDC}"/>
                </a:ext>
              </a:extLst>
            </p:cNvPr>
            <p:cNvGrpSpPr/>
            <p:nvPr/>
          </p:nvGrpSpPr>
          <p:grpSpPr>
            <a:xfrm>
              <a:off x="12956096" y="0"/>
              <a:ext cx="2716699" cy="2716699"/>
              <a:chOff x="0" y="0"/>
              <a:chExt cx="812800" cy="812800"/>
            </a:xfrm>
          </p:grpSpPr>
          <p:sp>
            <p:nvSpPr>
              <p:cNvPr id="20" name="Freeform 13">
                <a:extLst>
                  <a:ext uri="{FF2B5EF4-FFF2-40B4-BE49-F238E27FC236}">
                    <a16:creationId xmlns:a16="http://schemas.microsoft.com/office/drawing/2014/main" id="{818EF2C5-6AEA-6B8F-FE01-E092F3B9E4B9}"/>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DC084"/>
              </a:solidFill>
            </p:spPr>
            <p:txBody>
              <a:bodyPr/>
              <a:lstStyle/>
              <a:p>
                <a:endParaRPr lang="en-US"/>
              </a:p>
            </p:txBody>
          </p:sp>
          <p:sp>
            <p:nvSpPr>
              <p:cNvPr id="21" name="TextBox 14">
                <a:extLst>
                  <a:ext uri="{FF2B5EF4-FFF2-40B4-BE49-F238E27FC236}">
                    <a16:creationId xmlns:a16="http://schemas.microsoft.com/office/drawing/2014/main" id="{4F62B18B-CFA9-1369-AB5B-514EA7694742}"/>
                  </a:ext>
                </a:extLst>
              </p:cNvPr>
              <p:cNvSpPr txBox="1"/>
              <p:nvPr/>
            </p:nvSpPr>
            <p:spPr>
              <a:xfrm>
                <a:off x="76200" y="76200"/>
                <a:ext cx="660400" cy="660400"/>
              </a:xfrm>
              <a:prstGeom prst="rect">
                <a:avLst/>
              </a:prstGeom>
            </p:spPr>
            <p:txBody>
              <a:bodyPr lIns="33867" tIns="33867" rIns="33867" bIns="33867" rtlCol="0" anchor="ctr"/>
              <a:lstStyle/>
              <a:p>
                <a:pPr algn="ctr">
                  <a:lnSpc>
                    <a:spcPts val="1920"/>
                  </a:lnSpc>
                </a:pPr>
                <a:endParaRPr sz="1200" dirty="0"/>
              </a:p>
            </p:txBody>
          </p:sp>
        </p:grpSp>
        <p:grpSp>
          <p:nvGrpSpPr>
            <p:cNvPr id="12" name="Group 15">
              <a:extLst>
                <a:ext uri="{FF2B5EF4-FFF2-40B4-BE49-F238E27FC236}">
                  <a16:creationId xmlns:a16="http://schemas.microsoft.com/office/drawing/2014/main" id="{19D846EC-DD47-FF6C-EF2A-2499049A9C7A}"/>
                </a:ext>
              </a:extLst>
            </p:cNvPr>
            <p:cNvGrpSpPr/>
            <p:nvPr/>
          </p:nvGrpSpPr>
          <p:grpSpPr>
            <a:xfrm>
              <a:off x="17122062" y="0"/>
              <a:ext cx="2716699" cy="2716699"/>
              <a:chOff x="0" y="0"/>
              <a:chExt cx="812800" cy="812800"/>
            </a:xfrm>
          </p:grpSpPr>
          <p:sp>
            <p:nvSpPr>
              <p:cNvPr id="18" name="Freeform 16">
                <a:extLst>
                  <a:ext uri="{FF2B5EF4-FFF2-40B4-BE49-F238E27FC236}">
                    <a16:creationId xmlns:a16="http://schemas.microsoft.com/office/drawing/2014/main" id="{A17FC21A-D4A4-1EB8-3977-E0DDF2EDA82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EB3E4"/>
              </a:solidFill>
            </p:spPr>
            <p:txBody>
              <a:bodyPr/>
              <a:lstStyle/>
              <a:p>
                <a:endParaRPr lang="en-US"/>
              </a:p>
            </p:txBody>
          </p:sp>
          <p:sp>
            <p:nvSpPr>
              <p:cNvPr id="19" name="TextBox 17">
                <a:extLst>
                  <a:ext uri="{FF2B5EF4-FFF2-40B4-BE49-F238E27FC236}">
                    <a16:creationId xmlns:a16="http://schemas.microsoft.com/office/drawing/2014/main" id="{73DD0598-647F-A985-1D12-4F6547C22B5C}"/>
                  </a:ext>
                </a:extLst>
              </p:cNvPr>
              <p:cNvSpPr txBox="1"/>
              <p:nvPr/>
            </p:nvSpPr>
            <p:spPr>
              <a:xfrm>
                <a:off x="76200" y="76200"/>
                <a:ext cx="660400" cy="660400"/>
              </a:xfrm>
              <a:prstGeom prst="rect">
                <a:avLst/>
              </a:prstGeom>
            </p:spPr>
            <p:txBody>
              <a:bodyPr lIns="33867" tIns="33867" rIns="33867" bIns="33867" rtlCol="0" anchor="ctr"/>
              <a:lstStyle/>
              <a:p>
                <a:pPr algn="ctr">
                  <a:lnSpc>
                    <a:spcPts val="1920"/>
                  </a:lnSpc>
                </a:pPr>
                <a:endParaRPr sz="1200" dirty="0"/>
              </a:p>
            </p:txBody>
          </p:sp>
        </p:grpSp>
        <p:pic>
          <p:nvPicPr>
            <p:cNvPr id="13" name="Picture 18">
              <a:extLst>
                <a:ext uri="{FF2B5EF4-FFF2-40B4-BE49-F238E27FC236}">
                  <a16:creationId xmlns:a16="http://schemas.microsoft.com/office/drawing/2014/main" id="{B055758D-B9F9-EDAD-D211-ACB905E42E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06937" y="637901"/>
              <a:ext cx="1244411" cy="1440897"/>
            </a:xfrm>
            <a:prstGeom prst="rect">
              <a:avLst/>
            </a:prstGeom>
          </p:spPr>
        </p:pic>
        <p:pic>
          <p:nvPicPr>
            <p:cNvPr id="14" name="Picture 19">
              <a:extLst>
                <a:ext uri="{FF2B5EF4-FFF2-40B4-BE49-F238E27FC236}">
                  <a16:creationId xmlns:a16="http://schemas.microsoft.com/office/drawing/2014/main" id="{61D3F2D6-FAF7-BB27-CDC4-73B531BCCE8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238308" y="730019"/>
              <a:ext cx="795779" cy="1348779"/>
            </a:xfrm>
            <a:prstGeom prst="rect">
              <a:avLst/>
            </a:prstGeom>
          </p:spPr>
        </p:pic>
        <p:pic>
          <p:nvPicPr>
            <p:cNvPr id="15" name="Picture 20">
              <a:extLst>
                <a:ext uri="{FF2B5EF4-FFF2-40B4-BE49-F238E27FC236}">
                  <a16:creationId xmlns:a16="http://schemas.microsoft.com/office/drawing/2014/main" id="{79A44E28-522B-59B6-3DBD-686594B972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057147" y="510127"/>
              <a:ext cx="1724467" cy="1696444"/>
            </a:xfrm>
            <a:prstGeom prst="rect">
              <a:avLst/>
            </a:prstGeom>
          </p:spPr>
        </p:pic>
        <p:pic>
          <p:nvPicPr>
            <p:cNvPr id="16" name="Picture 21">
              <a:extLst>
                <a:ext uri="{FF2B5EF4-FFF2-40B4-BE49-F238E27FC236}">
                  <a16:creationId xmlns:a16="http://schemas.microsoft.com/office/drawing/2014/main" id="{A0B24BD0-4183-B05D-9A57-B6205DC39B19}"/>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663762" y="569209"/>
              <a:ext cx="1226541" cy="1509588"/>
            </a:xfrm>
            <a:prstGeom prst="rect">
              <a:avLst/>
            </a:prstGeom>
          </p:spPr>
        </p:pic>
        <p:pic>
          <p:nvPicPr>
            <p:cNvPr id="17" name="Picture 22">
              <a:extLst>
                <a:ext uri="{FF2B5EF4-FFF2-40B4-BE49-F238E27FC236}">
                  <a16:creationId xmlns:a16="http://schemas.microsoft.com/office/drawing/2014/main" id="{6373A662-798C-8012-E9CF-010700713223}"/>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7762083" y="434911"/>
              <a:ext cx="1493675" cy="1778185"/>
            </a:xfrm>
            <a:prstGeom prst="rect">
              <a:avLst/>
            </a:prstGeom>
          </p:spPr>
        </p:pic>
      </p:grpSp>
      <p:sp>
        <p:nvSpPr>
          <p:cNvPr id="28" name="TextBox 24">
            <a:extLst>
              <a:ext uri="{FF2B5EF4-FFF2-40B4-BE49-F238E27FC236}">
                <a16:creationId xmlns:a16="http://schemas.microsoft.com/office/drawing/2014/main" id="{2E5A0731-9631-08D9-FA6A-AB6769D7427B}"/>
              </a:ext>
            </a:extLst>
          </p:cNvPr>
          <p:cNvSpPr txBox="1"/>
          <p:nvPr/>
        </p:nvSpPr>
        <p:spPr>
          <a:xfrm>
            <a:off x="986389" y="3440063"/>
            <a:ext cx="1753907" cy="204158"/>
          </a:xfrm>
          <a:prstGeom prst="rect">
            <a:avLst/>
          </a:prstGeom>
        </p:spPr>
        <p:txBody>
          <a:bodyPr wrap="square" lIns="0" tIns="0" rIns="0" bIns="0" rtlCol="0" anchor="t">
            <a:spAutoFit/>
          </a:bodyPr>
          <a:lstStyle/>
          <a:p>
            <a:pPr algn="ctr">
              <a:lnSpc>
                <a:spcPts val="1680"/>
              </a:lnSpc>
            </a:pPr>
            <a:r>
              <a:rPr lang="en-US" sz="1200" dirty="0">
                <a:solidFill>
                  <a:srgbClr val="01203D"/>
                </a:solidFill>
              </a:rPr>
              <a:t>Serious mental illness (SMI)</a:t>
            </a:r>
          </a:p>
        </p:txBody>
      </p:sp>
      <p:sp>
        <p:nvSpPr>
          <p:cNvPr id="29" name="TextBox 25">
            <a:extLst>
              <a:ext uri="{FF2B5EF4-FFF2-40B4-BE49-F238E27FC236}">
                <a16:creationId xmlns:a16="http://schemas.microsoft.com/office/drawing/2014/main" id="{F72A88F8-D555-E317-E04C-EB251E00C56E}"/>
              </a:ext>
            </a:extLst>
          </p:cNvPr>
          <p:cNvSpPr txBox="1"/>
          <p:nvPr/>
        </p:nvSpPr>
        <p:spPr>
          <a:xfrm>
            <a:off x="3137903" y="3420762"/>
            <a:ext cx="1633009" cy="424603"/>
          </a:xfrm>
          <a:prstGeom prst="rect">
            <a:avLst/>
          </a:prstGeom>
        </p:spPr>
        <p:txBody>
          <a:bodyPr wrap="square" lIns="0" tIns="0" rIns="0" bIns="0" rtlCol="0" anchor="t">
            <a:spAutoFit/>
          </a:bodyPr>
          <a:lstStyle/>
          <a:p>
            <a:pPr algn="ctr">
              <a:lnSpc>
                <a:spcPts val="1680"/>
              </a:lnSpc>
            </a:pPr>
            <a:r>
              <a:rPr lang="en-US" sz="1200" dirty="0">
                <a:solidFill>
                  <a:srgbClr val="01203D"/>
                </a:solidFill>
              </a:rPr>
              <a:t>Serious emotional disturbance (SED)</a:t>
            </a:r>
          </a:p>
        </p:txBody>
      </p:sp>
      <p:sp>
        <p:nvSpPr>
          <p:cNvPr id="30" name="TextBox 26">
            <a:extLst>
              <a:ext uri="{FF2B5EF4-FFF2-40B4-BE49-F238E27FC236}">
                <a16:creationId xmlns:a16="http://schemas.microsoft.com/office/drawing/2014/main" id="{993EA7B3-D578-B8AC-7FA3-F4E41F397554}"/>
              </a:ext>
            </a:extLst>
          </p:cNvPr>
          <p:cNvSpPr txBox="1"/>
          <p:nvPr/>
        </p:nvSpPr>
        <p:spPr>
          <a:xfrm>
            <a:off x="5279495" y="3363038"/>
            <a:ext cx="1633009" cy="424603"/>
          </a:xfrm>
          <a:prstGeom prst="rect">
            <a:avLst/>
          </a:prstGeom>
        </p:spPr>
        <p:txBody>
          <a:bodyPr wrap="square" lIns="0" tIns="0" rIns="0" bIns="0" rtlCol="0" anchor="t">
            <a:spAutoFit/>
          </a:bodyPr>
          <a:lstStyle/>
          <a:p>
            <a:pPr algn="ctr">
              <a:lnSpc>
                <a:spcPts val="1680"/>
              </a:lnSpc>
            </a:pPr>
            <a:r>
              <a:rPr lang="en-US" sz="1200" dirty="0">
                <a:solidFill>
                  <a:srgbClr val="01203D"/>
                </a:solidFill>
              </a:rPr>
              <a:t>Long-term chronic addiction</a:t>
            </a:r>
          </a:p>
        </p:txBody>
      </p:sp>
      <p:sp>
        <p:nvSpPr>
          <p:cNvPr id="31" name="TextBox 27">
            <a:extLst>
              <a:ext uri="{FF2B5EF4-FFF2-40B4-BE49-F238E27FC236}">
                <a16:creationId xmlns:a16="http://schemas.microsoft.com/office/drawing/2014/main" id="{715AD04C-D6EB-F603-F8E9-4DAD8B140E3A}"/>
              </a:ext>
            </a:extLst>
          </p:cNvPr>
          <p:cNvSpPr txBox="1"/>
          <p:nvPr/>
        </p:nvSpPr>
        <p:spPr>
          <a:xfrm>
            <a:off x="7458321" y="3343895"/>
            <a:ext cx="1633009" cy="640175"/>
          </a:xfrm>
          <a:prstGeom prst="rect">
            <a:avLst/>
          </a:prstGeom>
        </p:spPr>
        <p:txBody>
          <a:bodyPr wrap="square" lIns="0" tIns="0" rIns="0" bIns="0" rtlCol="0" anchor="t">
            <a:spAutoFit/>
          </a:bodyPr>
          <a:lstStyle/>
          <a:p>
            <a:pPr algn="ctr">
              <a:lnSpc>
                <a:spcPts val="1680"/>
              </a:lnSpc>
            </a:pPr>
            <a:r>
              <a:rPr lang="en-US" sz="1200" dirty="0">
                <a:solidFill>
                  <a:srgbClr val="01203D"/>
                </a:solidFill>
              </a:rPr>
              <a:t>Mild or moderate mental illness and substance use disorders</a:t>
            </a:r>
          </a:p>
        </p:txBody>
      </p:sp>
      <p:sp>
        <p:nvSpPr>
          <p:cNvPr id="32" name="TextBox 28">
            <a:extLst>
              <a:ext uri="{FF2B5EF4-FFF2-40B4-BE49-F238E27FC236}">
                <a16:creationId xmlns:a16="http://schemas.microsoft.com/office/drawing/2014/main" id="{2EE111CF-2635-669E-1FE8-563BB9E2A59C}"/>
              </a:ext>
            </a:extLst>
          </p:cNvPr>
          <p:cNvSpPr txBox="1"/>
          <p:nvPr/>
        </p:nvSpPr>
        <p:spPr>
          <a:xfrm>
            <a:off x="9488937" y="3384512"/>
            <a:ext cx="1803665" cy="204158"/>
          </a:xfrm>
          <a:prstGeom prst="rect">
            <a:avLst/>
          </a:prstGeom>
        </p:spPr>
        <p:txBody>
          <a:bodyPr wrap="square" lIns="0" tIns="0" rIns="0" bIns="0" rtlCol="0" anchor="t">
            <a:spAutoFit/>
          </a:bodyPr>
          <a:lstStyle/>
          <a:p>
            <a:pPr algn="ctr">
              <a:lnSpc>
                <a:spcPts val="1680"/>
              </a:lnSpc>
            </a:pPr>
            <a:r>
              <a:rPr lang="en-US" sz="1200" dirty="0">
                <a:solidFill>
                  <a:srgbClr val="01203D"/>
                </a:solidFill>
              </a:rPr>
              <a:t>Complex health profiles</a:t>
            </a:r>
          </a:p>
        </p:txBody>
      </p:sp>
      <p:sp>
        <p:nvSpPr>
          <p:cNvPr id="33" name="TextBox 32">
            <a:extLst>
              <a:ext uri="{FF2B5EF4-FFF2-40B4-BE49-F238E27FC236}">
                <a16:creationId xmlns:a16="http://schemas.microsoft.com/office/drawing/2014/main" id="{28C22B4A-96B5-22B8-348F-6548F7C77B12}"/>
              </a:ext>
            </a:extLst>
          </p:cNvPr>
          <p:cNvSpPr txBox="1"/>
          <p:nvPr/>
        </p:nvSpPr>
        <p:spPr>
          <a:xfrm>
            <a:off x="998000" y="4109486"/>
            <a:ext cx="9766189" cy="660052"/>
          </a:xfrm>
          <a:prstGeom prst="rect">
            <a:avLst/>
          </a:prstGeom>
        </p:spPr>
        <p:txBody>
          <a:bodyPr wrap="square" lIns="0" tIns="0" rIns="0" bIns="0" rtlCol="0" anchor="t">
            <a:spAutoFit/>
          </a:bodyPr>
          <a:lstStyle/>
          <a:p>
            <a:pPr algn="ctr">
              <a:lnSpc>
                <a:spcPts val="2707"/>
              </a:lnSpc>
            </a:pPr>
            <a:r>
              <a:rPr lang="en-US" sz="1600" spc="111" dirty="0"/>
              <a:t>CCBHCs must provide care regardless of ability to pay or place of residence, providing care for those who are on Medicaid, uninsured, underserved, homeless, and for </a:t>
            </a:r>
            <a:r>
              <a:rPr lang="en-US" sz="1600" u="sng" spc="111" dirty="0"/>
              <a:t>active-duty military or veterans.</a:t>
            </a:r>
          </a:p>
        </p:txBody>
      </p:sp>
      <p:pic>
        <p:nvPicPr>
          <p:cNvPr id="34" name="Picture 33" descr="Graphical user interface&#10;&#10;Description automatically generated">
            <a:extLst>
              <a:ext uri="{FF2B5EF4-FFF2-40B4-BE49-F238E27FC236}">
                <a16:creationId xmlns:a16="http://schemas.microsoft.com/office/drawing/2014/main" id="{EDCDB33C-AE6A-2AD1-13A3-E79538BD016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39707" y="4481695"/>
            <a:ext cx="5682773" cy="2220946"/>
          </a:xfrm>
          <a:prstGeom prst="rect">
            <a:avLst/>
          </a:prstGeom>
        </p:spPr>
      </p:pic>
      <p:sp>
        <p:nvSpPr>
          <p:cNvPr id="35" name="object 3"/>
          <p:cNvSpPr txBox="1">
            <a:spLocks/>
          </p:cNvSpPr>
          <p:nvPr/>
        </p:nvSpPr>
        <p:spPr>
          <a:xfrm>
            <a:off x="493434" y="6102809"/>
            <a:ext cx="321309" cy="23403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810"/>
              </a:lnSpc>
              <a:defRPr/>
            </a:pPr>
            <a:fld id="{81D60167-4931-47E6-BA6A-407CBD079E47}" type="slidenum">
              <a:rPr lang="en-US" kern="0" spc="-25" smtClean="0">
                <a:latin typeface="Calibri"/>
                <a:cs typeface="Calibri"/>
              </a:rPr>
              <a:pPr marL="38100">
                <a:lnSpc>
                  <a:spcPts val="1810"/>
                </a:lnSpc>
                <a:defRPr/>
              </a:pPr>
              <a:t>39</a:t>
            </a:fld>
            <a:endParaRPr lang="en-US" kern="0" spc="-25" dirty="0">
              <a:latin typeface="Calibri"/>
              <a:cs typeface="Calibri"/>
            </a:endParaRPr>
          </a:p>
        </p:txBody>
      </p:sp>
      <p:sp>
        <p:nvSpPr>
          <p:cNvPr id="3" name="TextBox 2">
            <a:extLst>
              <a:ext uri="{FF2B5EF4-FFF2-40B4-BE49-F238E27FC236}">
                <a16:creationId xmlns:a16="http://schemas.microsoft.com/office/drawing/2014/main" id="{423FB5B8-4FED-E5C2-38C1-2DF6BD9C51D4}"/>
              </a:ext>
            </a:extLst>
          </p:cNvPr>
          <p:cNvSpPr txBox="1"/>
          <p:nvPr/>
        </p:nvSpPr>
        <p:spPr>
          <a:xfrm>
            <a:off x="1120395" y="1279251"/>
            <a:ext cx="9766189" cy="327397"/>
          </a:xfrm>
          <a:prstGeom prst="rect">
            <a:avLst/>
          </a:prstGeom>
        </p:spPr>
        <p:txBody>
          <a:bodyPr wrap="square" lIns="0" tIns="0" rIns="0" bIns="0" rtlCol="0" anchor="t">
            <a:spAutoFit/>
          </a:bodyPr>
          <a:lstStyle/>
          <a:p>
            <a:pPr algn="ctr">
              <a:lnSpc>
                <a:spcPts val="2707"/>
              </a:lnSpc>
            </a:pPr>
            <a:r>
              <a:rPr lang="en-US" sz="2000" b="1" spc="111" dirty="0"/>
              <a:t>IMPLEMENTED January 1, 2022</a:t>
            </a:r>
            <a:endParaRPr lang="en-US" sz="2000" b="1" u="sng" spc="111" dirty="0"/>
          </a:p>
        </p:txBody>
      </p:sp>
    </p:spTree>
    <p:extLst>
      <p:ext uri="{BB962C8B-B14F-4D97-AF65-F5344CB8AC3E}">
        <p14:creationId xmlns:p14="http://schemas.microsoft.com/office/powerpoint/2010/main" val="1822885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1023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3429000" cy="3429000"/>
            <a:chOff x="0" y="0"/>
            <a:chExt cx="1354667" cy="1354667"/>
          </a:xfrm>
        </p:grpSpPr>
        <p:sp>
          <p:nvSpPr>
            <p:cNvPr id="3" name="Freeform 3"/>
            <p:cNvSpPr/>
            <p:nvPr/>
          </p:nvSpPr>
          <p:spPr>
            <a:xfrm>
              <a:off x="0" y="0"/>
              <a:ext cx="1354667" cy="1354667"/>
            </a:xfrm>
            <a:custGeom>
              <a:avLst/>
              <a:gdLst/>
              <a:ahLst/>
              <a:cxnLst/>
              <a:rect l="l" t="t" r="r" b="b"/>
              <a:pathLst>
                <a:path w="1354667" h="1354667">
                  <a:moveTo>
                    <a:pt x="0" y="0"/>
                  </a:moveTo>
                  <a:lnTo>
                    <a:pt x="1354667" y="0"/>
                  </a:lnTo>
                  <a:lnTo>
                    <a:pt x="1354667" y="1354667"/>
                  </a:lnTo>
                  <a:lnTo>
                    <a:pt x="0" y="1354667"/>
                  </a:lnTo>
                  <a:close/>
                </a:path>
              </a:pathLst>
            </a:custGeom>
            <a:solidFill>
              <a:srgbClr val="01203D"/>
            </a:solidFill>
          </p:spPr>
          <p:txBody>
            <a:bodyPr/>
            <a:lstStyle/>
            <a:p>
              <a:endParaRPr lang="en-US" sz="1200"/>
            </a:p>
          </p:txBody>
        </p:sp>
        <p:sp>
          <p:nvSpPr>
            <p:cNvPr id="4" name="TextBox 4"/>
            <p:cNvSpPr txBox="1"/>
            <p:nvPr/>
          </p:nvSpPr>
          <p:spPr>
            <a:xfrm>
              <a:off x="0" y="-47625"/>
              <a:ext cx="1354667" cy="1402292"/>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3429000" y="3429000"/>
            <a:ext cx="3429000" cy="3429000"/>
            <a:chOff x="0" y="0"/>
            <a:chExt cx="1354667" cy="1354667"/>
          </a:xfrm>
        </p:grpSpPr>
        <p:sp>
          <p:nvSpPr>
            <p:cNvPr id="6" name="Freeform 6"/>
            <p:cNvSpPr/>
            <p:nvPr/>
          </p:nvSpPr>
          <p:spPr>
            <a:xfrm>
              <a:off x="0" y="0"/>
              <a:ext cx="1354667" cy="1354667"/>
            </a:xfrm>
            <a:custGeom>
              <a:avLst/>
              <a:gdLst/>
              <a:ahLst/>
              <a:cxnLst/>
              <a:rect l="l" t="t" r="r" b="b"/>
              <a:pathLst>
                <a:path w="1354667" h="1354667">
                  <a:moveTo>
                    <a:pt x="0" y="0"/>
                  </a:moveTo>
                  <a:lnTo>
                    <a:pt x="1354667" y="0"/>
                  </a:lnTo>
                  <a:lnTo>
                    <a:pt x="1354667" y="1354667"/>
                  </a:lnTo>
                  <a:lnTo>
                    <a:pt x="0" y="1354667"/>
                  </a:lnTo>
                  <a:close/>
                </a:path>
              </a:pathLst>
            </a:custGeom>
            <a:solidFill>
              <a:srgbClr val="6BB5DD"/>
            </a:solidFill>
          </p:spPr>
          <p:txBody>
            <a:bodyPr/>
            <a:lstStyle/>
            <a:p>
              <a:endParaRPr lang="en-US" sz="1200"/>
            </a:p>
          </p:txBody>
        </p:sp>
        <p:sp>
          <p:nvSpPr>
            <p:cNvPr id="7" name="TextBox 7"/>
            <p:cNvSpPr txBox="1"/>
            <p:nvPr/>
          </p:nvSpPr>
          <p:spPr>
            <a:xfrm>
              <a:off x="0" y="-47625"/>
              <a:ext cx="1354667" cy="1402292"/>
            </a:xfrm>
            <a:prstGeom prst="rect">
              <a:avLst/>
            </a:prstGeom>
          </p:spPr>
          <p:txBody>
            <a:bodyPr lIns="33867" tIns="33867" rIns="33867" bIns="33867" rtlCol="0" anchor="ctr"/>
            <a:lstStyle/>
            <a:p>
              <a:pPr algn="ctr">
                <a:lnSpc>
                  <a:spcPts val="1773"/>
                </a:lnSpc>
              </a:pPr>
              <a:endParaRPr sz="1200"/>
            </a:p>
          </p:txBody>
        </p:sp>
      </p:grpSp>
      <p:grpSp>
        <p:nvGrpSpPr>
          <p:cNvPr id="8" name="Group 8"/>
          <p:cNvGrpSpPr/>
          <p:nvPr/>
        </p:nvGrpSpPr>
        <p:grpSpPr>
          <a:xfrm>
            <a:off x="0" y="3429000"/>
            <a:ext cx="3429000" cy="3429000"/>
            <a:chOff x="0" y="0"/>
            <a:chExt cx="1354667" cy="1354667"/>
          </a:xfrm>
        </p:grpSpPr>
        <p:sp>
          <p:nvSpPr>
            <p:cNvPr id="9" name="Freeform 9"/>
            <p:cNvSpPr/>
            <p:nvPr/>
          </p:nvSpPr>
          <p:spPr>
            <a:xfrm>
              <a:off x="0" y="0"/>
              <a:ext cx="1354667" cy="1354667"/>
            </a:xfrm>
            <a:custGeom>
              <a:avLst/>
              <a:gdLst/>
              <a:ahLst/>
              <a:cxnLst/>
              <a:rect l="l" t="t" r="r" b="b"/>
              <a:pathLst>
                <a:path w="1354667" h="1354667">
                  <a:moveTo>
                    <a:pt x="0" y="0"/>
                  </a:moveTo>
                  <a:lnTo>
                    <a:pt x="1354667" y="0"/>
                  </a:lnTo>
                  <a:lnTo>
                    <a:pt x="1354667" y="1354667"/>
                  </a:lnTo>
                  <a:lnTo>
                    <a:pt x="0" y="1354667"/>
                  </a:lnTo>
                  <a:close/>
                </a:path>
              </a:pathLst>
            </a:custGeom>
            <a:solidFill>
              <a:srgbClr val="BDBB31"/>
            </a:solidFill>
          </p:spPr>
          <p:txBody>
            <a:bodyPr/>
            <a:lstStyle/>
            <a:p>
              <a:endParaRPr lang="en-US" sz="1200"/>
            </a:p>
          </p:txBody>
        </p:sp>
        <p:sp>
          <p:nvSpPr>
            <p:cNvPr id="10" name="TextBox 10"/>
            <p:cNvSpPr txBox="1"/>
            <p:nvPr/>
          </p:nvSpPr>
          <p:spPr>
            <a:xfrm>
              <a:off x="0" y="-47625"/>
              <a:ext cx="1354667" cy="1402292"/>
            </a:xfrm>
            <a:prstGeom prst="rect">
              <a:avLst/>
            </a:prstGeom>
          </p:spPr>
          <p:txBody>
            <a:bodyPr lIns="33867" tIns="33867" rIns="33867" bIns="33867" rtlCol="0" anchor="ctr"/>
            <a:lstStyle/>
            <a:p>
              <a:pPr algn="ctr">
                <a:lnSpc>
                  <a:spcPts val="1773"/>
                </a:lnSpc>
              </a:pPr>
              <a:endParaRPr sz="1200"/>
            </a:p>
          </p:txBody>
        </p:sp>
      </p:grpSp>
      <p:grpSp>
        <p:nvGrpSpPr>
          <p:cNvPr id="11" name="Group 11"/>
          <p:cNvGrpSpPr/>
          <p:nvPr/>
        </p:nvGrpSpPr>
        <p:grpSpPr>
          <a:xfrm>
            <a:off x="3429000" y="0"/>
            <a:ext cx="3429000" cy="3429000"/>
            <a:chOff x="0" y="0"/>
            <a:chExt cx="1354667" cy="1354667"/>
          </a:xfrm>
        </p:grpSpPr>
        <p:sp>
          <p:nvSpPr>
            <p:cNvPr id="12" name="Freeform 12"/>
            <p:cNvSpPr/>
            <p:nvPr/>
          </p:nvSpPr>
          <p:spPr>
            <a:xfrm>
              <a:off x="0" y="0"/>
              <a:ext cx="1354667" cy="1354667"/>
            </a:xfrm>
            <a:custGeom>
              <a:avLst/>
              <a:gdLst/>
              <a:ahLst/>
              <a:cxnLst/>
              <a:rect l="l" t="t" r="r" b="b"/>
              <a:pathLst>
                <a:path w="1354667" h="1354667">
                  <a:moveTo>
                    <a:pt x="0" y="0"/>
                  </a:moveTo>
                  <a:lnTo>
                    <a:pt x="1354667" y="0"/>
                  </a:lnTo>
                  <a:lnTo>
                    <a:pt x="1354667" y="1354667"/>
                  </a:lnTo>
                  <a:lnTo>
                    <a:pt x="0" y="1354667"/>
                  </a:lnTo>
                  <a:close/>
                </a:path>
              </a:pathLst>
            </a:custGeom>
            <a:solidFill>
              <a:srgbClr val="ADC084"/>
            </a:solidFill>
          </p:spPr>
          <p:txBody>
            <a:bodyPr/>
            <a:lstStyle/>
            <a:p>
              <a:endParaRPr lang="en-US" sz="1200"/>
            </a:p>
          </p:txBody>
        </p:sp>
        <p:sp>
          <p:nvSpPr>
            <p:cNvPr id="13" name="TextBox 13"/>
            <p:cNvSpPr txBox="1"/>
            <p:nvPr/>
          </p:nvSpPr>
          <p:spPr>
            <a:xfrm>
              <a:off x="0" y="-47625"/>
              <a:ext cx="1354667" cy="1402292"/>
            </a:xfrm>
            <a:prstGeom prst="rect">
              <a:avLst/>
            </a:prstGeom>
          </p:spPr>
          <p:txBody>
            <a:bodyPr lIns="33867" tIns="33867" rIns="33867" bIns="33867" rtlCol="0" anchor="ctr"/>
            <a:lstStyle/>
            <a:p>
              <a:pPr algn="ctr">
                <a:lnSpc>
                  <a:spcPts val="1773"/>
                </a:lnSpc>
              </a:pPr>
              <a:endParaRPr sz="1200"/>
            </a:p>
          </p:txBody>
        </p:sp>
      </p:grpSp>
      <p:sp>
        <p:nvSpPr>
          <p:cNvPr id="14" name="Freeform 14"/>
          <p:cNvSpPr/>
          <p:nvPr/>
        </p:nvSpPr>
        <p:spPr>
          <a:xfrm>
            <a:off x="1493838" y="2260486"/>
            <a:ext cx="441324" cy="643095"/>
          </a:xfrm>
          <a:custGeom>
            <a:avLst/>
            <a:gdLst/>
            <a:ahLst/>
            <a:cxnLst/>
            <a:rect l="l" t="t" r="r" b="b"/>
            <a:pathLst>
              <a:path w="661986" h="964643">
                <a:moveTo>
                  <a:pt x="0" y="0"/>
                </a:moveTo>
                <a:lnTo>
                  <a:pt x="661986" y="0"/>
                </a:lnTo>
                <a:lnTo>
                  <a:pt x="661986" y="964644"/>
                </a:lnTo>
                <a:lnTo>
                  <a:pt x="0" y="964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5" name="Freeform 15"/>
          <p:cNvSpPr/>
          <p:nvPr/>
        </p:nvSpPr>
        <p:spPr>
          <a:xfrm>
            <a:off x="4922838" y="2260486"/>
            <a:ext cx="441324" cy="643095"/>
          </a:xfrm>
          <a:custGeom>
            <a:avLst/>
            <a:gdLst/>
            <a:ahLst/>
            <a:cxnLst/>
            <a:rect l="l" t="t" r="r" b="b"/>
            <a:pathLst>
              <a:path w="661986" h="964643">
                <a:moveTo>
                  <a:pt x="0" y="0"/>
                </a:moveTo>
                <a:lnTo>
                  <a:pt x="661986" y="0"/>
                </a:lnTo>
                <a:lnTo>
                  <a:pt x="661986" y="964644"/>
                </a:lnTo>
                <a:lnTo>
                  <a:pt x="0" y="964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6" name="Freeform 16"/>
          <p:cNvSpPr/>
          <p:nvPr/>
        </p:nvSpPr>
        <p:spPr>
          <a:xfrm>
            <a:off x="1493838" y="5529105"/>
            <a:ext cx="441324" cy="643095"/>
          </a:xfrm>
          <a:custGeom>
            <a:avLst/>
            <a:gdLst/>
            <a:ahLst/>
            <a:cxnLst/>
            <a:rect l="l" t="t" r="r" b="b"/>
            <a:pathLst>
              <a:path w="661986" h="964643">
                <a:moveTo>
                  <a:pt x="0" y="0"/>
                </a:moveTo>
                <a:lnTo>
                  <a:pt x="661986" y="0"/>
                </a:lnTo>
                <a:lnTo>
                  <a:pt x="661986" y="964643"/>
                </a:lnTo>
                <a:lnTo>
                  <a:pt x="0" y="9646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7" name="Freeform 17"/>
          <p:cNvSpPr/>
          <p:nvPr/>
        </p:nvSpPr>
        <p:spPr>
          <a:xfrm>
            <a:off x="4922838" y="5529105"/>
            <a:ext cx="441324" cy="643095"/>
          </a:xfrm>
          <a:custGeom>
            <a:avLst/>
            <a:gdLst/>
            <a:ahLst/>
            <a:cxnLst/>
            <a:rect l="l" t="t" r="r" b="b"/>
            <a:pathLst>
              <a:path w="661986" h="964643">
                <a:moveTo>
                  <a:pt x="0" y="0"/>
                </a:moveTo>
                <a:lnTo>
                  <a:pt x="661986" y="0"/>
                </a:lnTo>
                <a:lnTo>
                  <a:pt x="661986" y="964643"/>
                </a:lnTo>
                <a:lnTo>
                  <a:pt x="0" y="9646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8" name="Freeform 18"/>
          <p:cNvSpPr/>
          <p:nvPr/>
        </p:nvSpPr>
        <p:spPr>
          <a:xfrm>
            <a:off x="10715967" y="5850652"/>
            <a:ext cx="925168" cy="484612"/>
          </a:xfrm>
          <a:custGeom>
            <a:avLst/>
            <a:gdLst/>
            <a:ahLst/>
            <a:cxnLst/>
            <a:rect l="l" t="t" r="r" b="b"/>
            <a:pathLst>
              <a:path w="1387752" h="726918">
                <a:moveTo>
                  <a:pt x="0" y="0"/>
                </a:moveTo>
                <a:lnTo>
                  <a:pt x="1387753" y="0"/>
                </a:lnTo>
                <a:lnTo>
                  <a:pt x="1387753" y="726918"/>
                </a:lnTo>
                <a:lnTo>
                  <a:pt x="0" y="726918"/>
                </a:lnTo>
                <a:lnTo>
                  <a:pt x="0" y="0"/>
                </a:lnTo>
                <a:close/>
              </a:path>
            </a:pathLst>
          </a:custGeom>
          <a:blipFill>
            <a:blip r:embed="rId4"/>
            <a:stretch>
              <a:fillRect/>
            </a:stretch>
          </a:blipFill>
        </p:spPr>
        <p:txBody>
          <a:bodyPr/>
          <a:lstStyle/>
          <a:p>
            <a:endParaRPr lang="en-US" sz="1200"/>
          </a:p>
        </p:txBody>
      </p:sp>
      <p:sp>
        <p:nvSpPr>
          <p:cNvPr id="19" name="TextBox 19"/>
          <p:cNvSpPr txBox="1"/>
          <p:nvPr/>
        </p:nvSpPr>
        <p:spPr>
          <a:xfrm>
            <a:off x="685801" y="1209936"/>
            <a:ext cx="2023023" cy="956031"/>
          </a:xfrm>
          <a:prstGeom prst="rect">
            <a:avLst/>
          </a:prstGeom>
        </p:spPr>
        <p:txBody>
          <a:bodyPr lIns="0" tIns="0" rIns="0" bIns="0" rtlCol="0" anchor="t">
            <a:spAutoFit/>
          </a:bodyPr>
          <a:lstStyle/>
          <a:p>
            <a:pPr algn="ctr">
              <a:lnSpc>
                <a:spcPts val="3873"/>
              </a:lnSpc>
            </a:pPr>
            <a:r>
              <a:rPr lang="en-US" sz="2766" b="1">
                <a:solidFill>
                  <a:srgbClr val="FFFFFF"/>
                </a:solidFill>
                <a:latin typeface="Montserrat Ultra-Bold"/>
                <a:ea typeface="Montserrat Ultra-Bold"/>
                <a:cs typeface="Montserrat Ultra-Bold"/>
                <a:sym typeface="Montserrat Ultra-Bold"/>
              </a:rPr>
              <a:t>BOWLING GREEN</a:t>
            </a:r>
          </a:p>
        </p:txBody>
      </p:sp>
      <p:sp>
        <p:nvSpPr>
          <p:cNvPr id="20" name="TextBox 20"/>
          <p:cNvSpPr txBox="1"/>
          <p:nvPr/>
        </p:nvSpPr>
        <p:spPr>
          <a:xfrm>
            <a:off x="3835171" y="1438480"/>
            <a:ext cx="2616658" cy="455894"/>
          </a:xfrm>
          <a:prstGeom prst="rect">
            <a:avLst/>
          </a:prstGeom>
        </p:spPr>
        <p:txBody>
          <a:bodyPr lIns="0" tIns="0" rIns="0" bIns="0" rtlCol="0" anchor="t">
            <a:spAutoFit/>
          </a:bodyPr>
          <a:lstStyle/>
          <a:p>
            <a:pPr algn="ctr">
              <a:lnSpc>
                <a:spcPts val="3873"/>
              </a:lnSpc>
            </a:pPr>
            <a:r>
              <a:rPr lang="en-US" sz="2766" b="1">
                <a:solidFill>
                  <a:srgbClr val="FFFFFF"/>
                </a:solidFill>
                <a:latin typeface="Montserrat Ultra-Bold"/>
                <a:ea typeface="Montserrat Ultra-Bold"/>
                <a:cs typeface="Montserrat Ultra-Bold"/>
                <a:sym typeface="Montserrat Ultra-Bold"/>
              </a:rPr>
              <a:t>OWENSBORO</a:t>
            </a:r>
          </a:p>
        </p:txBody>
      </p:sp>
      <p:sp>
        <p:nvSpPr>
          <p:cNvPr id="21" name="TextBox 21"/>
          <p:cNvSpPr txBox="1"/>
          <p:nvPr/>
        </p:nvSpPr>
        <p:spPr>
          <a:xfrm>
            <a:off x="406171" y="4883386"/>
            <a:ext cx="2616658" cy="455894"/>
          </a:xfrm>
          <a:prstGeom prst="rect">
            <a:avLst/>
          </a:prstGeom>
        </p:spPr>
        <p:txBody>
          <a:bodyPr lIns="0" tIns="0" rIns="0" bIns="0" rtlCol="0" anchor="t">
            <a:spAutoFit/>
          </a:bodyPr>
          <a:lstStyle/>
          <a:p>
            <a:pPr algn="ctr">
              <a:lnSpc>
                <a:spcPts val="3873"/>
              </a:lnSpc>
            </a:pPr>
            <a:r>
              <a:rPr lang="en-US" sz="2766" b="1">
                <a:solidFill>
                  <a:srgbClr val="FFFFFF"/>
                </a:solidFill>
                <a:latin typeface="Montserrat Ultra-Bold"/>
                <a:ea typeface="Montserrat Ultra-Bold"/>
                <a:cs typeface="Montserrat Ultra-Bold"/>
                <a:sym typeface="Montserrat Ultra-Bold"/>
              </a:rPr>
              <a:t>LOUISVILLE</a:t>
            </a:r>
          </a:p>
        </p:txBody>
      </p:sp>
      <p:sp>
        <p:nvSpPr>
          <p:cNvPr id="22" name="TextBox 22"/>
          <p:cNvSpPr txBox="1"/>
          <p:nvPr/>
        </p:nvSpPr>
        <p:spPr>
          <a:xfrm>
            <a:off x="3835171" y="4883386"/>
            <a:ext cx="2616658" cy="455894"/>
          </a:xfrm>
          <a:prstGeom prst="rect">
            <a:avLst/>
          </a:prstGeom>
        </p:spPr>
        <p:txBody>
          <a:bodyPr lIns="0" tIns="0" rIns="0" bIns="0" rtlCol="0" anchor="t">
            <a:spAutoFit/>
          </a:bodyPr>
          <a:lstStyle/>
          <a:p>
            <a:pPr algn="ctr">
              <a:lnSpc>
                <a:spcPts val="3873"/>
              </a:lnSpc>
            </a:pPr>
            <a:r>
              <a:rPr lang="en-US" sz="2766" b="1">
                <a:solidFill>
                  <a:srgbClr val="FFFFFF"/>
                </a:solidFill>
                <a:latin typeface="Montserrat Ultra-Bold"/>
                <a:ea typeface="Montserrat Ultra-Bold"/>
                <a:cs typeface="Montserrat Ultra-Bold"/>
                <a:sym typeface="Montserrat Ultra-Bold"/>
              </a:rPr>
              <a:t>COVINGTON</a:t>
            </a:r>
          </a:p>
        </p:txBody>
      </p:sp>
      <p:grpSp>
        <p:nvGrpSpPr>
          <p:cNvPr id="23" name="Group 23"/>
          <p:cNvGrpSpPr/>
          <p:nvPr/>
        </p:nvGrpSpPr>
        <p:grpSpPr>
          <a:xfrm>
            <a:off x="7120702" y="685800"/>
            <a:ext cx="4873295" cy="1012794"/>
            <a:chOff x="0" y="0"/>
            <a:chExt cx="1925252" cy="400116"/>
          </a:xfrm>
        </p:grpSpPr>
        <p:sp>
          <p:nvSpPr>
            <p:cNvPr id="24" name="Freeform 24"/>
            <p:cNvSpPr/>
            <p:nvPr/>
          </p:nvSpPr>
          <p:spPr>
            <a:xfrm>
              <a:off x="0" y="0"/>
              <a:ext cx="1925252" cy="400116"/>
            </a:xfrm>
            <a:custGeom>
              <a:avLst/>
              <a:gdLst/>
              <a:ahLst/>
              <a:cxnLst/>
              <a:rect l="l" t="t" r="r" b="b"/>
              <a:pathLst>
                <a:path w="1925252" h="400116">
                  <a:moveTo>
                    <a:pt x="0" y="0"/>
                  </a:moveTo>
                  <a:lnTo>
                    <a:pt x="1925252" y="0"/>
                  </a:lnTo>
                  <a:lnTo>
                    <a:pt x="1925252" y="400116"/>
                  </a:lnTo>
                  <a:lnTo>
                    <a:pt x="0" y="400116"/>
                  </a:lnTo>
                  <a:close/>
                </a:path>
              </a:pathLst>
            </a:custGeom>
            <a:solidFill>
              <a:srgbClr val="69B5DE"/>
            </a:solidFill>
          </p:spPr>
          <p:txBody>
            <a:bodyPr/>
            <a:lstStyle/>
            <a:p>
              <a:endParaRPr lang="en-US" sz="1200"/>
            </a:p>
          </p:txBody>
        </p:sp>
        <p:sp>
          <p:nvSpPr>
            <p:cNvPr id="25" name="TextBox 25"/>
            <p:cNvSpPr txBox="1"/>
            <p:nvPr/>
          </p:nvSpPr>
          <p:spPr>
            <a:xfrm>
              <a:off x="0" y="-38100"/>
              <a:ext cx="1925252" cy="438216"/>
            </a:xfrm>
            <a:prstGeom prst="rect">
              <a:avLst/>
            </a:prstGeom>
          </p:spPr>
          <p:txBody>
            <a:bodyPr lIns="33867" tIns="33867" rIns="33867" bIns="33867" rtlCol="0" anchor="ctr"/>
            <a:lstStyle/>
            <a:p>
              <a:pPr algn="ctr">
                <a:lnSpc>
                  <a:spcPts val="1913"/>
                </a:lnSpc>
              </a:pPr>
              <a:endParaRPr sz="1200"/>
            </a:p>
          </p:txBody>
        </p:sp>
      </p:grpSp>
      <p:sp>
        <p:nvSpPr>
          <p:cNvPr id="26" name="TextBox 26"/>
          <p:cNvSpPr txBox="1"/>
          <p:nvPr/>
        </p:nvSpPr>
        <p:spPr>
          <a:xfrm>
            <a:off x="7347791" y="938220"/>
            <a:ext cx="4494495" cy="410305"/>
          </a:xfrm>
          <a:prstGeom prst="rect">
            <a:avLst/>
          </a:prstGeom>
        </p:spPr>
        <p:txBody>
          <a:bodyPr lIns="0" tIns="0" rIns="0" bIns="0" rtlCol="0" anchor="t">
            <a:spAutoFit/>
          </a:bodyPr>
          <a:lstStyle/>
          <a:p>
            <a:pPr algn="ctr">
              <a:lnSpc>
                <a:spcPts val="3532"/>
              </a:lnSpc>
            </a:pPr>
            <a:r>
              <a:rPr lang="en-US" sz="2523" b="1">
                <a:solidFill>
                  <a:srgbClr val="FFFFFF"/>
                </a:solidFill>
                <a:latin typeface="Montserrat Ultra-Bold"/>
                <a:ea typeface="Montserrat Ultra-Bold"/>
                <a:cs typeface="Montserrat Ultra-Bold"/>
                <a:sym typeface="Montserrat Ultra-Bold"/>
              </a:rPr>
              <a:t>Medicaid Provider Forums</a:t>
            </a:r>
          </a:p>
        </p:txBody>
      </p:sp>
      <p:sp>
        <p:nvSpPr>
          <p:cNvPr id="27" name="TextBox 27"/>
          <p:cNvSpPr txBox="1"/>
          <p:nvPr/>
        </p:nvSpPr>
        <p:spPr>
          <a:xfrm>
            <a:off x="7347791" y="1883664"/>
            <a:ext cx="4494495" cy="305020"/>
          </a:xfrm>
          <a:prstGeom prst="rect">
            <a:avLst/>
          </a:prstGeom>
        </p:spPr>
        <p:txBody>
          <a:bodyPr lIns="0" tIns="0" rIns="0" bIns="0" rtlCol="0" anchor="t">
            <a:spAutoFit/>
          </a:bodyPr>
          <a:lstStyle/>
          <a:p>
            <a:pPr marL="388636" lvl="1" indent="-194318">
              <a:lnSpc>
                <a:spcPts val="2519"/>
              </a:lnSpc>
              <a:buFont typeface="Arial"/>
              <a:buChar char="•"/>
            </a:pPr>
            <a:r>
              <a:rPr lang="en-US" sz="1799">
                <a:solidFill>
                  <a:srgbClr val="FFFFFF"/>
                </a:solidFill>
                <a:latin typeface="Poppins"/>
                <a:ea typeface="Poppins"/>
                <a:cs typeface="Poppins"/>
                <a:sym typeface="Poppins"/>
              </a:rPr>
              <a:t>Medicaid Updates</a:t>
            </a:r>
          </a:p>
        </p:txBody>
      </p:sp>
      <p:sp>
        <p:nvSpPr>
          <p:cNvPr id="28" name="TextBox 28"/>
          <p:cNvSpPr txBox="1"/>
          <p:nvPr/>
        </p:nvSpPr>
        <p:spPr>
          <a:xfrm>
            <a:off x="7347791" y="2562379"/>
            <a:ext cx="4494495" cy="305020"/>
          </a:xfrm>
          <a:prstGeom prst="rect">
            <a:avLst/>
          </a:prstGeom>
        </p:spPr>
        <p:txBody>
          <a:bodyPr lIns="0" tIns="0" rIns="0" bIns="0" rtlCol="0" anchor="t">
            <a:spAutoFit/>
          </a:bodyPr>
          <a:lstStyle/>
          <a:p>
            <a:pPr marL="388636" lvl="1" indent="-194318">
              <a:lnSpc>
                <a:spcPts val="2519"/>
              </a:lnSpc>
              <a:buFont typeface="Arial"/>
              <a:buChar char="•"/>
            </a:pPr>
            <a:r>
              <a:rPr lang="en-US" sz="1799">
                <a:solidFill>
                  <a:srgbClr val="FFFFFF"/>
                </a:solidFill>
                <a:latin typeface="Poppins"/>
                <a:ea typeface="Poppins"/>
                <a:cs typeface="Poppins"/>
                <a:sym typeface="Poppins"/>
              </a:rPr>
              <a:t>Meet Our Sister Agencies</a:t>
            </a:r>
          </a:p>
        </p:txBody>
      </p:sp>
      <p:sp>
        <p:nvSpPr>
          <p:cNvPr id="29" name="TextBox 29"/>
          <p:cNvSpPr txBox="1"/>
          <p:nvPr/>
        </p:nvSpPr>
        <p:spPr>
          <a:xfrm>
            <a:off x="7347791" y="3240559"/>
            <a:ext cx="4494495" cy="305020"/>
          </a:xfrm>
          <a:prstGeom prst="rect">
            <a:avLst/>
          </a:prstGeom>
        </p:spPr>
        <p:txBody>
          <a:bodyPr lIns="0" tIns="0" rIns="0" bIns="0" rtlCol="0" anchor="t">
            <a:spAutoFit/>
          </a:bodyPr>
          <a:lstStyle/>
          <a:p>
            <a:pPr marL="388636" lvl="1" indent="-194318">
              <a:lnSpc>
                <a:spcPts val="2519"/>
              </a:lnSpc>
              <a:buFont typeface="Arial"/>
              <a:buChar char="•"/>
            </a:pPr>
            <a:r>
              <a:rPr lang="en-US" sz="1799">
                <a:solidFill>
                  <a:srgbClr val="FFFFFF"/>
                </a:solidFill>
                <a:latin typeface="Poppins"/>
                <a:ea typeface="Poppins"/>
                <a:cs typeface="Poppins"/>
                <a:sym typeface="Poppins"/>
              </a:rPr>
              <a:t>Division Meet and Greet Session</a:t>
            </a:r>
          </a:p>
        </p:txBody>
      </p:sp>
      <p:sp>
        <p:nvSpPr>
          <p:cNvPr id="30" name="TextBox 30"/>
          <p:cNvSpPr txBox="1"/>
          <p:nvPr/>
        </p:nvSpPr>
        <p:spPr>
          <a:xfrm>
            <a:off x="7347791" y="3918739"/>
            <a:ext cx="4494495" cy="305020"/>
          </a:xfrm>
          <a:prstGeom prst="rect">
            <a:avLst/>
          </a:prstGeom>
        </p:spPr>
        <p:txBody>
          <a:bodyPr lIns="0" tIns="0" rIns="0" bIns="0" rtlCol="0" anchor="t">
            <a:spAutoFit/>
          </a:bodyPr>
          <a:lstStyle/>
          <a:p>
            <a:pPr marL="388636" lvl="1" indent="-194318">
              <a:lnSpc>
                <a:spcPts val="2519"/>
              </a:lnSpc>
              <a:buFont typeface="Arial"/>
              <a:buChar char="•"/>
            </a:pPr>
            <a:r>
              <a:rPr lang="en-US" sz="1799">
                <a:solidFill>
                  <a:srgbClr val="FFFFFF"/>
                </a:solidFill>
                <a:latin typeface="Poppins"/>
                <a:ea typeface="Poppins"/>
                <a:cs typeface="Poppins"/>
                <a:sym typeface="Poppins"/>
              </a:rPr>
              <a:t>MCO Provider Representatives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82" y="58808"/>
            <a:ext cx="11158593" cy="1325563"/>
          </a:xfrm>
        </p:spPr>
        <p:txBody>
          <a:bodyPr>
            <a:normAutofit/>
          </a:bodyPr>
          <a:lstStyle/>
          <a:p>
            <a:pPr marR="5080">
              <a:lnSpc>
                <a:spcPts val="3460"/>
              </a:lnSpc>
              <a:spcBef>
                <a:spcPts val="525"/>
              </a:spcBef>
            </a:pPr>
            <a:r>
              <a:rPr lang="en-US" sz="4000" b="1" dirty="0">
                <a:solidFill>
                  <a:srgbClr val="5EB3E4"/>
                </a:solidFill>
                <a:latin typeface="Century Gothic" panose="020B0502020202020204" pitchFamily="34" charset="0"/>
              </a:rPr>
              <a:t>Multisystemic Therapy (MST) Pilot</a:t>
            </a:r>
            <a:endParaRPr lang="en-US" sz="4000" b="1" spc="-15" dirty="0">
              <a:solidFill>
                <a:srgbClr val="5EB3E4"/>
              </a:solidFill>
              <a:latin typeface="Century Gothic" panose="020B0502020202020204" pitchFamily="34" charset="0"/>
            </a:endParaRPr>
          </a:p>
        </p:txBody>
      </p:sp>
      <p:cxnSp>
        <p:nvCxnSpPr>
          <p:cNvPr id="9" name="Straight Connector 8"/>
          <p:cNvCxnSpPr/>
          <p:nvPr/>
        </p:nvCxnSpPr>
        <p:spPr>
          <a:xfrm>
            <a:off x="514003" y="1097283"/>
            <a:ext cx="11158593" cy="0"/>
          </a:xfrm>
          <a:prstGeom prst="line">
            <a:avLst/>
          </a:prstGeom>
          <a:ln/>
        </p:spPr>
        <p:style>
          <a:lnRef idx="1">
            <a:schemeClr val="dk1"/>
          </a:lnRef>
          <a:fillRef idx="0">
            <a:schemeClr val="dk1"/>
          </a:fillRef>
          <a:effectRef idx="0">
            <a:schemeClr val="dk1"/>
          </a:effectRef>
          <a:fontRef idx="minor">
            <a:schemeClr val="tx1"/>
          </a:fontRef>
        </p:style>
      </p:cxnSp>
      <p:grpSp>
        <p:nvGrpSpPr>
          <p:cNvPr id="6" name="Group 5">
            <a:extLst>
              <a:ext uri="{FF2B5EF4-FFF2-40B4-BE49-F238E27FC236}">
                <a16:creationId xmlns:a16="http://schemas.microsoft.com/office/drawing/2014/main" id="{4FFD7675-53C6-2488-EDBE-EDC82EF0E0CC}"/>
              </a:ext>
            </a:extLst>
          </p:cNvPr>
          <p:cNvGrpSpPr/>
          <p:nvPr/>
        </p:nvGrpSpPr>
        <p:grpSpPr>
          <a:xfrm>
            <a:off x="684129" y="2991366"/>
            <a:ext cx="3447049" cy="3067444"/>
            <a:chOff x="0" y="0"/>
            <a:chExt cx="1361797" cy="1774428"/>
          </a:xfrm>
        </p:grpSpPr>
        <p:sp>
          <p:nvSpPr>
            <p:cNvPr id="7" name="Freeform 6">
              <a:extLst>
                <a:ext uri="{FF2B5EF4-FFF2-40B4-BE49-F238E27FC236}">
                  <a16:creationId xmlns:a16="http://schemas.microsoft.com/office/drawing/2014/main" id="{3CA0D730-00EC-B55A-C869-940867F49227}"/>
                </a:ext>
              </a:extLst>
            </p:cNvPr>
            <p:cNvSpPr/>
            <p:nvPr/>
          </p:nvSpPr>
          <p:spPr>
            <a:xfrm>
              <a:off x="0" y="0"/>
              <a:ext cx="1361797" cy="1774428"/>
            </a:xfrm>
            <a:custGeom>
              <a:avLst/>
              <a:gdLst/>
              <a:ahLst/>
              <a:cxnLst/>
              <a:rect l="l" t="t" r="r" b="b"/>
              <a:pathLst>
                <a:path w="1361797" h="1774428">
                  <a:moveTo>
                    <a:pt x="0" y="0"/>
                  </a:moveTo>
                  <a:lnTo>
                    <a:pt x="1361797" y="0"/>
                  </a:lnTo>
                  <a:lnTo>
                    <a:pt x="1361797" y="1774428"/>
                  </a:lnTo>
                  <a:lnTo>
                    <a:pt x="0" y="1774428"/>
                  </a:lnTo>
                  <a:close/>
                </a:path>
              </a:pathLst>
            </a:custGeom>
            <a:solidFill>
              <a:srgbClr val="5EB3E4"/>
            </a:solidFill>
          </p:spPr>
          <p:txBody>
            <a:bodyPr/>
            <a:lstStyle/>
            <a:p>
              <a:endParaRPr lang="en-US"/>
            </a:p>
          </p:txBody>
        </p:sp>
        <p:sp>
          <p:nvSpPr>
            <p:cNvPr id="8" name="TextBox 7">
              <a:extLst>
                <a:ext uri="{FF2B5EF4-FFF2-40B4-BE49-F238E27FC236}">
                  <a16:creationId xmlns:a16="http://schemas.microsoft.com/office/drawing/2014/main" id="{67CC5292-C718-F3CE-9470-A335377A6711}"/>
                </a:ext>
              </a:extLst>
            </p:cNvPr>
            <p:cNvSpPr txBox="1"/>
            <p:nvPr/>
          </p:nvSpPr>
          <p:spPr>
            <a:xfrm>
              <a:off x="0" y="-47625"/>
              <a:ext cx="812800" cy="860425"/>
            </a:xfrm>
            <a:prstGeom prst="rect">
              <a:avLst/>
            </a:prstGeom>
          </p:spPr>
          <p:txBody>
            <a:bodyPr lIns="33867" tIns="33867" rIns="33867" bIns="33867" rtlCol="0" anchor="ctr"/>
            <a:lstStyle/>
            <a:p>
              <a:pPr algn="ctr">
                <a:lnSpc>
                  <a:spcPct val="266118"/>
                </a:lnSpc>
              </a:pPr>
              <a:endParaRPr lang="en-US" sz="1200" dirty="0">
                <a:cs typeface="Calibri" panose="020F0502020204030204"/>
              </a:endParaRPr>
            </a:p>
          </p:txBody>
        </p:sp>
      </p:grpSp>
      <p:grpSp>
        <p:nvGrpSpPr>
          <p:cNvPr id="10" name="Group 9">
            <a:extLst>
              <a:ext uri="{FF2B5EF4-FFF2-40B4-BE49-F238E27FC236}">
                <a16:creationId xmlns:a16="http://schemas.microsoft.com/office/drawing/2014/main" id="{CD2BB81E-031C-A4F7-8F2E-132AF3088FA3}"/>
              </a:ext>
            </a:extLst>
          </p:cNvPr>
          <p:cNvGrpSpPr/>
          <p:nvPr/>
        </p:nvGrpSpPr>
        <p:grpSpPr>
          <a:xfrm>
            <a:off x="4370805" y="2971800"/>
            <a:ext cx="3447049" cy="3087011"/>
            <a:chOff x="0" y="0"/>
            <a:chExt cx="5051491" cy="6582119"/>
          </a:xfrm>
        </p:grpSpPr>
        <p:sp>
          <p:nvSpPr>
            <p:cNvPr id="11" name="Freeform 10">
              <a:extLst>
                <a:ext uri="{FF2B5EF4-FFF2-40B4-BE49-F238E27FC236}">
                  <a16:creationId xmlns:a16="http://schemas.microsoft.com/office/drawing/2014/main" id="{5F604D8E-5BB8-672A-DADE-3AB7641D57A3}"/>
                </a:ext>
              </a:extLst>
            </p:cNvPr>
            <p:cNvSpPr/>
            <p:nvPr/>
          </p:nvSpPr>
          <p:spPr>
            <a:xfrm>
              <a:off x="0" y="0"/>
              <a:ext cx="5051491" cy="6582118"/>
            </a:xfrm>
            <a:custGeom>
              <a:avLst/>
              <a:gdLst/>
              <a:ahLst/>
              <a:cxnLst/>
              <a:rect l="l" t="t" r="r" b="b"/>
              <a:pathLst>
                <a:path w="5051491" h="6582118">
                  <a:moveTo>
                    <a:pt x="0" y="0"/>
                  </a:moveTo>
                  <a:lnTo>
                    <a:pt x="0" y="6582118"/>
                  </a:lnTo>
                  <a:lnTo>
                    <a:pt x="5051491" y="6582118"/>
                  </a:lnTo>
                  <a:lnTo>
                    <a:pt x="5051491" y="0"/>
                  </a:lnTo>
                  <a:lnTo>
                    <a:pt x="0" y="0"/>
                  </a:lnTo>
                  <a:close/>
                  <a:moveTo>
                    <a:pt x="4990531" y="6521159"/>
                  </a:moveTo>
                  <a:lnTo>
                    <a:pt x="59690" y="6521159"/>
                  </a:lnTo>
                  <a:lnTo>
                    <a:pt x="59690" y="59690"/>
                  </a:lnTo>
                  <a:lnTo>
                    <a:pt x="4990531" y="59690"/>
                  </a:lnTo>
                  <a:lnTo>
                    <a:pt x="4990531" y="6521159"/>
                  </a:lnTo>
                  <a:close/>
                </a:path>
              </a:pathLst>
            </a:custGeom>
            <a:solidFill>
              <a:srgbClr val="BDBB31"/>
            </a:solidFill>
          </p:spPr>
          <p:txBody>
            <a:bodyPr/>
            <a:lstStyle/>
            <a:p>
              <a:endParaRPr lang="en-US"/>
            </a:p>
          </p:txBody>
        </p:sp>
      </p:grpSp>
      <p:grpSp>
        <p:nvGrpSpPr>
          <p:cNvPr id="12" name="Group 11">
            <a:extLst>
              <a:ext uri="{FF2B5EF4-FFF2-40B4-BE49-F238E27FC236}">
                <a16:creationId xmlns:a16="http://schemas.microsoft.com/office/drawing/2014/main" id="{523D34F8-75E7-193D-7174-6DA46C15BDFB}"/>
              </a:ext>
            </a:extLst>
          </p:cNvPr>
          <p:cNvGrpSpPr/>
          <p:nvPr/>
        </p:nvGrpSpPr>
        <p:grpSpPr>
          <a:xfrm>
            <a:off x="8181864" y="3071759"/>
            <a:ext cx="3447049" cy="2995304"/>
            <a:chOff x="0" y="0"/>
            <a:chExt cx="1361797" cy="1774428"/>
          </a:xfrm>
        </p:grpSpPr>
        <p:sp>
          <p:nvSpPr>
            <p:cNvPr id="13" name="Freeform 12">
              <a:extLst>
                <a:ext uri="{FF2B5EF4-FFF2-40B4-BE49-F238E27FC236}">
                  <a16:creationId xmlns:a16="http://schemas.microsoft.com/office/drawing/2014/main" id="{819BB27D-5753-9C25-300A-3B349517F243}"/>
                </a:ext>
              </a:extLst>
            </p:cNvPr>
            <p:cNvSpPr/>
            <p:nvPr/>
          </p:nvSpPr>
          <p:spPr>
            <a:xfrm>
              <a:off x="0" y="0"/>
              <a:ext cx="1361797" cy="1774428"/>
            </a:xfrm>
            <a:custGeom>
              <a:avLst/>
              <a:gdLst/>
              <a:ahLst/>
              <a:cxnLst/>
              <a:rect l="l" t="t" r="r" b="b"/>
              <a:pathLst>
                <a:path w="1361797" h="1774428">
                  <a:moveTo>
                    <a:pt x="0" y="0"/>
                  </a:moveTo>
                  <a:lnTo>
                    <a:pt x="1361797" y="0"/>
                  </a:lnTo>
                  <a:lnTo>
                    <a:pt x="1361797" y="1774428"/>
                  </a:lnTo>
                  <a:lnTo>
                    <a:pt x="0" y="1774428"/>
                  </a:lnTo>
                  <a:close/>
                </a:path>
              </a:pathLst>
            </a:custGeom>
            <a:solidFill>
              <a:srgbClr val="01203D"/>
            </a:solidFill>
          </p:spPr>
          <p:txBody>
            <a:bodyPr/>
            <a:lstStyle/>
            <a:p>
              <a:endParaRPr lang="en-US"/>
            </a:p>
          </p:txBody>
        </p:sp>
        <p:sp>
          <p:nvSpPr>
            <p:cNvPr id="14" name="TextBox 13">
              <a:extLst>
                <a:ext uri="{FF2B5EF4-FFF2-40B4-BE49-F238E27FC236}">
                  <a16:creationId xmlns:a16="http://schemas.microsoft.com/office/drawing/2014/main" id="{CB20E93C-0A56-0B51-4972-1754388313AC}"/>
                </a:ext>
              </a:extLst>
            </p:cNvPr>
            <p:cNvSpPr txBox="1"/>
            <p:nvPr/>
          </p:nvSpPr>
          <p:spPr>
            <a:xfrm>
              <a:off x="0" y="-47625"/>
              <a:ext cx="812800" cy="860425"/>
            </a:xfrm>
            <a:prstGeom prst="rect">
              <a:avLst/>
            </a:prstGeom>
          </p:spPr>
          <p:txBody>
            <a:bodyPr lIns="33867" tIns="33867" rIns="33867" bIns="33867" rtlCol="0" anchor="ctr"/>
            <a:lstStyle/>
            <a:p>
              <a:pPr algn="ctr">
                <a:lnSpc>
                  <a:spcPct val="266118"/>
                </a:lnSpc>
              </a:pPr>
              <a:endParaRPr lang="en-US" sz="1200" dirty="0">
                <a:cs typeface="Calibri" panose="020F0502020204030204"/>
              </a:endParaRPr>
            </a:p>
          </p:txBody>
        </p:sp>
      </p:grpSp>
      <p:pic>
        <p:nvPicPr>
          <p:cNvPr id="17" name="Picture 20">
            <a:extLst>
              <a:ext uri="{FF2B5EF4-FFF2-40B4-BE49-F238E27FC236}">
                <a16:creationId xmlns:a16="http://schemas.microsoft.com/office/drawing/2014/main" id="{4AF16855-E27C-24F5-090D-47972BE4E3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56379" y="1721503"/>
            <a:ext cx="1052596" cy="1013124"/>
          </a:xfrm>
          <a:prstGeom prst="rect">
            <a:avLst/>
          </a:prstGeom>
        </p:spPr>
      </p:pic>
      <p:sp>
        <p:nvSpPr>
          <p:cNvPr id="18" name="TextBox 21">
            <a:extLst>
              <a:ext uri="{FF2B5EF4-FFF2-40B4-BE49-F238E27FC236}">
                <a16:creationId xmlns:a16="http://schemas.microsoft.com/office/drawing/2014/main" id="{625FA81F-0343-F8D4-B695-2158348FD758}"/>
              </a:ext>
            </a:extLst>
          </p:cNvPr>
          <p:cNvSpPr txBox="1"/>
          <p:nvPr/>
        </p:nvSpPr>
        <p:spPr>
          <a:xfrm>
            <a:off x="944467" y="3170195"/>
            <a:ext cx="2926368" cy="507703"/>
          </a:xfrm>
          <a:prstGeom prst="rect">
            <a:avLst/>
          </a:prstGeom>
        </p:spPr>
        <p:txBody>
          <a:bodyPr lIns="0" tIns="0" rIns="0" bIns="0" rtlCol="0" anchor="t">
            <a:spAutoFit/>
          </a:bodyPr>
          <a:lstStyle/>
          <a:p>
            <a:pPr algn="ctr">
              <a:lnSpc>
                <a:spcPct val="154479"/>
              </a:lnSpc>
            </a:pPr>
            <a:r>
              <a:rPr lang="en-US" sz="2399" spc="-93" dirty="0">
                <a:solidFill>
                  <a:srgbClr val="FFFFFF"/>
                </a:solidFill>
                <a:latin typeface="Nourd Light Bold"/>
              </a:rPr>
              <a:t>Evidence-Based</a:t>
            </a:r>
            <a:endParaRPr lang="en-US" dirty="0"/>
          </a:p>
        </p:txBody>
      </p:sp>
      <p:sp>
        <p:nvSpPr>
          <p:cNvPr id="19" name="TextBox 22">
            <a:extLst>
              <a:ext uri="{FF2B5EF4-FFF2-40B4-BE49-F238E27FC236}">
                <a16:creationId xmlns:a16="http://schemas.microsoft.com/office/drawing/2014/main" id="{9F83EB91-CB9F-EF60-762E-C5059CDF070D}"/>
              </a:ext>
            </a:extLst>
          </p:cNvPr>
          <p:cNvSpPr txBox="1"/>
          <p:nvPr/>
        </p:nvSpPr>
        <p:spPr>
          <a:xfrm>
            <a:off x="944467" y="3942121"/>
            <a:ext cx="2926368" cy="1795684"/>
          </a:xfrm>
          <a:prstGeom prst="rect">
            <a:avLst/>
          </a:prstGeom>
        </p:spPr>
        <p:txBody>
          <a:bodyPr lIns="0" tIns="0" rIns="0" bIns="0" rtlCol="0" anchor="t">
            <a:spAutoFit/>
          </a:bodyPr>
          <a:lstStyle/>
          <a:p>
            <a:pPr algn="ctr">
              <a:lnSpc>
                <a:spcPct val="125391"/>
              </a:lnSpc>
            </a:pPr>
            <a:r>
              <a:rPr lang="en-US" sz="1867" spc="-59" dirty="0">
                <a:solidFill>
                  <a:srgbClr val="FFFFFF"/>
                </a:solidFill>
              </a:rPr>
              <a:t>MST is an evidenced based intensive treatment process that focuses on diagnosed behavioral health disorders and on environmental systems.</a:t>
            </a:r>
            <a:endParaRPr lang="en-US" dirty="0"/>
          </a:p>
        </p:txBody>
      </p:sp>
      <p:sp>
        <p:nvSpPr>
          <p:cNvPr id="20" name="TextBox 23">
            <a:extLst>
              <a:ext uri="{FF2B5EF4-FFF2-40B4-BE49-F238E27FC236}">
                <a16:creationId xmlns:a16="http://schemas.microsoft.com/office/drawing/2014/main" id="{1C01F1DD-1DF5-985D-BF64-0F87BA123959}"/>
              </a:ext>
            </a:extLst>
          </p:cNvPr>
          <p:cNvSpPr txBox="1"/>
          <p:nvPr/>
        </p:nvSpPr>
        <p:spPr>
          <a:xfrm>
            <a:off x="8336997" y="3049376"/>
            <a:ext cx="2926368" cy="507703"/>
          </a:xfrm>
          <a:prstGeom prst="rect">
            <a:avLst/>
          </a:prstGeom>
        </p:spPr>
        <p:txBody>
          <a:bodyPr lIns="0" tIns="0" rIns="0" bIns="0" rtlCol="0" anchor="t">
            <a:spAutoFit/>
          </a:bodyPr>
          <a:lstStyle/>
          <a:p>
            <a:pPr algn="ctr">
              <a:lnSpc>
                <a:spcPct val="154479"/>
              </a:lnSpc>
            </a:pPr>
            <a:r>
              <a:rPr lang="en-US" sz="2399" spc="-93" dirty="0">
                <a:solidFill>
                  <a:srgbClr val="FFFFFF"/>
                </a:solidFill>
                <a:latin typeface="Nourd Light Bold"/>
              </a:rPr>
              <a:t>Five-Year Project</a:t>
            </a:r>
            <a:endParaRPr lang="en-US" dirty="0"/>
          </a:p>
        </p:txBody>
      </p:sp>
      <p:sp>
        <p:nvSpPr>
          <p:cNvPr id="21" name="TextBox 24">
            <a:extLst>
              <a:ext uri="{FF2B5EF4-FFF2-40B4-BE49-F238E27FC236}">
                <a16:creationId xmlns:a16="http://schemas.microsoft.com/office/drawing/2014/main" id="{A7D8DC43-2036-6DB7-FC10-B7440B75088A}"/>
              </a:ext>
            </a:extLst>
          </p:cNvPr>
          <p:cNvSpPr txBox="1"/>
          <p:nvPr/>
        </p:nvSpPr>
        <p:spPr>
          <a:xfrm>
            <a:off x="8336997" y="3821303"/>
            <a:ext cx="2926368" cy="2161297"/>
          </a:xfrm>
          <a:prstGeom prst="rect">
            <a:avLst/>
          </a:prstGeom>
        </p:spPr>
        <p:txBody>
          <a:bodyPr lIns="0" tIns="0" rIns="0" bIns="0" rtlCol="0" anchor="t">
            <a:spAutoFit/>
          </a:bodyPr>
          <a:lstStyle/>
          <a:p>
            <a:pPr algn="ctr">
              <a:lnSpc>
                <a:spcPct val="125391"/>
              </a:lnSpc>
            </a:pPr>
            <a:r>
              <a:rPr lang="en-US" sz="1867" spc="-59" dirty="0">
                <a:solidFill>
                  <a:srgbClr val="FFFFFF"/>
                </a:solidFill>
              </a:rPr>
              <a:t>DMS, along with DCBS, has partnered with 4 Pilot providers that are licensed by the MST Institute for the delivery of this intensive service.</a:t>
            </a:r>
            <a:endParaRPr lang="en-US" dirty="0"/>
          </a:p>
          <a:p>
            <a:pPr algn="just">
              <a:lnSpc>
                <a:spcPct val="154649"/>
              </a:lnSpc>
            </a:pPr>
            <a:endParaRPr lang="en-US" sz="1533" spc="-59" dirty="0">
              <a:solidFill>
                <a:srgbClr val="FFFFFF"/>
              </a:solidFill>
              <a:cs typeface="Poppins"/>
            </a:endParaRPr>
          </a:p>
        </p:txBody>
      </p:sp>
      <p:sp>
        <p:nvSpPr>
          <p:cNvPr id="22" name="TextBox 25">
            <a:extLst>
              <a:ext uri="{FF2B5EF4-FFF2-40B4-BE49-F238E27FC236}">
                <a16:creationId xmlns:a16="http://schemas.microsoft.com/office/drawing/2014/main" id="{8B1B9904-02AC-EFA4-C896-5FAE04650D29}"/>
              </a:ext>
            </a:extLst>
          </p:cNvPr>
          <p:cNvSpPr txBox="1"/>
          <p:nvPr/>
        </p:nvSpPr>
        <p:spPr>
          <a:xfrm>
            <a:off x="4648649" y="3170195"/>
            <a:ext cx="2926368" cy="507703"/>
          </a:xfrm>
          <a:prstGeom prst="rect">
            <a:avLst/>
          </a:prstGeom>
        </p:spPr>
        <p:txBody>
          <a:bodyPr lIns="0" tIns="0" rIns="0" bIns="0" rtlCol="0" anchor="t">
            <a:spAutoFit/>
          </a:bodyPr>
          <a:lstStyle/>
          <a:p>
            <a:pPr algn="ctr">
              <a:lnSpc>
                <a:spcPct val="154479"/>
              </a:lnSpc>
            </a:pPr>
            <a:r>
              <a:rPr lang="en-US" sz="2399" spc="-93" dirty="0">
                <a:solidFill>
                  <a:srgbClr val="01203D"/>
                </a:solidFill>
                <a:latin typeface="Nourd Light Bold"/>
              </a:rPr>
              <a:t>Partnerships</a:t>
            </a:r>
            <a:endParaRPr lang="en-US"/>
          </a:p>
        </p:txBody>
      </p:sp>
      <p:sp>
        <p:nvSpPr>
          <p:cNvPr id="23" name="TextBox 26">
            <a:extLst>
              <a:ext uri="{FF2B5EF4-FFF2-40B4-BE49-F238E27FC236}">
                <a16:creationId xmlns:a16="http://schemas.microsoft.com/office/drawing/2014/main" id="{87D373F8-BE26-1884-1DC1-18A22EF14192}"/>
              </a:ext>
            </a:extLst>
          </p:cNvPr>
          <p:cNvSpPr txBox="1"/>
          <p:nvPr/>
        </p:nvSpPr>
        <p:spPr>
          <a:xfrm>
            <a:off x="4648649" y="3942122"/>
            <a:ext cx="2926368" cy="1769780"/>
          </a:xfrm>
          <a:prstGeom prst="rect">
            <a:avLst/>
          </a:prstGeom>
        </p:spPr>
        <p:txBody>
          <a:bodyPr lIns="0" tIns="0" rIns="0" bIns="0" rtlCol="0" anchor="t">
            <a:spAutoFit/>
          </a:bodyPr>
          <a:lstStyle/>
          <a:p>
            <a:pPr algn="ctr">
              <a:lnSpc>
                <a:spcPct val="125391"/>
              </a:lnSpc>
            </a:pPr>
            <a:r>
              <a:rPr lang="en-US" sz="1867" spc="-59" dirty="0">
                <a:solidFill>
                  <a:srgbClr val="01203D"/>
                </a:solidFill>
              </a:rPr>
              <a:t>DCBS, DJJ, MCOs, and other community providers have referred to the programs during the first year of the pilot. </a:t>
            </a:r>
            <a:endParaRPr lang="en-US" dirty="0"/>
          </a:p>
          <a:p>
            <a:pPr algn="just">
              <a:lnSpc>
                <a:spcPct val="154649"/>
              </a:lnSpc>
            </a:pPr>
            <a:endParaRPr lang="en-US" sz="1533" spc="-59" dirty="0">
              <a:solidFill>
                <a:srgbClr val="01203D"/>
              </a:solidFill>
              <a:latin typeface="Poppins"/>
              <a:cs typeface="Poppins"/>
            </a:endParaRPr>
          </a:p>
        </p:txBody>
      </p:sp>
      <p:sp>
        <p:nvSpPr>
          <p:cNvPr id="24" name="object 3"/>
          <p:cNvSpPr txBox="1">
            <a:spLocks/>
          </p:cNvSpPr>
          <p:nvPr/>
        </p:nvSpPr>
        <p:spPr>
          <a:xfrm>
            <a:off x="493434" y="6102809"/>
            <a:ext cx="321309" cy="23403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810"/>
              </a:lnSpc>
              <a:defRPr/>
            </a:pPr>
            <a:fld id="{81D60167-4931-47E6-BA6A-407CBD079E47}" type="slidenum">
              <a:rPr lang="en-US" kern="0" spc="-25" smtClean="0">
                <a:latin typeface="Calibri"/>
                <a:cs typeface="Calibri"/>
              </a:rPr>
              <a:pPr marL="38100">
                <a:lnSpc>
                  <a:spcPts val="1810"/>
                </a:lnSpc>
                <a:defRPr/>
              </a:pPr>
              <a:t>40</a:t>
            </a:fld>
            <a:endParaRPr lang="en-US" kern="0" spc="-25" dirty="0">
              <a:latin typeface="Calibri"/>
              <a:cs typeface="Calibri"/>
            </a:endParaRPr>
          </a:p>
        </p:txBody>
      </p:sp>
      <p:sp>
        <p:nvSpPr>
          <p:cNvPr id="3" name="TextBox 7">
            <a:extLst>
              <a:ext uri="{FF2B5EF4-FFF2-40B4-BE49-F238E27FC236}">
                <a16:creationId xmlns:a16="http://schemas.microsoft.com/office/drawing/2014/main" id="{993F4364-055B-FF8B-8ED0-5D029B7F9D0B}"/>
              </a:ext>
            </a:extLst>
          </p:cNvPr>
          <p:cNvSpPr txBox="1"/>
          <p:nvPr/>
        </p:nvSpPr>
        <p:spPr>
          <a:xfrm>
            <a:off x="654088" y="1484155"/>
            <a:ext cx="10692974" cy="1893852"/>
          </a:xfrm>
          <a:prstGeom prst="rect">
            <a:avLst/>
          </a:prstGeom>
        </p:spPr>
        <p:txBody>
          <a:bodyPr wrap="square" lIns="0" tIns="0" rIns="0" bIns="0" rtlCol="0" anchor="t">
            <a:spAutoFit/>
          </a:bodyPr>
          <a:lstStyle/>
          <a:p>
            <a:pPr algn="ctr">
              <a:lnSpc>
                <a:spcPct val="150000"/>
              </a:lnSpc>
            </a:pPr>
            <a:r>
              <a:rPr lang="en-US" b="1" u="sng" dirty="0">
                <a:solidFill>
                  <a:srgbClr val="01203D"/>
                </a:solidFill>
                <a:cs typeface="Poppins" panose="00000500000000000000" pitchFamily="2" charset="0"/>
              </a:rPr>
              <a:t>POPULATION IMPACTED</a:t>
            </a:r>
          </a:p>
          <a:p>
            <a:pPr algn="ctr">
              <a:lnSpc>
                <a:spcPct val="150000"/>
              </a:lnSpc>
            </a:pPr>
            <a:r>
              <a:rPr lang="en-US" dirty="0">
                <a:solidFill>
                  <a:srgbClr val="01203D"/>
                </a:solidFill>
                <a:cs typeface="Poppins" panose="00000500000000000000" pitchFamily="2" charset="0"/>
              </a:rPr>
              <a:t>Medicaid enrolled children between the ages of 10-17 that are at risk for entering the Juvenile Justice system. The goal is to work intensively with the youth and family to prevent justice involvement and out of home placements. </a:t>
            </a:r>
          </a:p>
          <a:p>
            <a:pPr algn="ctr">
              <a:lnSpc>
                <a:spcPct val="185352"/>
              </a:lnSpc>
            </a:pPr>
            <a:endParaRPr lang="en-US" sz="2667" dirty="0">
              <a:solidFill>
                <a:srgbClr val="01203D"/>
              </a:solidFill>
              <a:latin typeface="Helveticish"/>
            </a:endParaRPr>
          </a:p>
        </p:txBody>
      </p:sp>
    </p:spTree>
    <p:extLst>
      <p:ext uri="{BB962C8B-B14F-4D97-AF65-F5344CB8AC3E}">
        <p14:creationId xmlns:p14="http://schemas.microsoft.com/office/powerpoint/2010/main" val="1612382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82" y="58808"/>
            <a:ext cx="11751918" cy="1325563"/>
          </a:xfrm>
        </p:spPr>
        <p:txBody>
          <a:bodyPr>
            <a:normAutofit/>
          </a:bodyPr>
          <a:lstStyle/>
          <a:p>
            <a:pPr marR="5080">
              <a:lnSpc>
                <a:spcPts val="3460"/>
              </a:lnSpc>
              <a:spcBef>
                <a:spcPts val="525"/>
              </a:spcBef>
            </a:pPr>
            <a:r>
              <a:rPr lang="en-US" sz="4000" b="1" spc="-15" dirty="0">
                <a:solidFill>
                  <a:srgbClr val="5EB3E4"/>
                </a:solidFill>
                <a:latin typeface="Century Gothic" panose="020B0502020202020204" pitchFamily="34" charset="0"/>
              </a:rPr>
              <a:t>Kentucky Behavioral Health Needs Assessment</a:t>
            </a:r>
          </a:p>
        </p:txBody>
      </p:sp>
      <p:cxnSp>
        <p:nvCxnSpPr>
          <p:cNvPr id="9" name="Straight Connector 8"/>
          <p:cNvCxnSpPr/>
          <p:nvPr/>
        </p:nvCxnSpPr>
        <p:spPr>
          <a:xfrm>
            <a:off x="514003" y="1097283"/>
            <a:ext cx="11158593" cy="0"/>
          </a:xfrm>
          <a:prstGeom prst="line">
            <a:avLst/>
          </a:prstGeom>
          <a:ln/>
        </p:spPr>
        <p:style>
          <a:lnRef idx="1">
            <a:schemeClr val="dk1"/>
          </a:lnRef>
          <a:fillRef idx="0">
            <a:schemeClr val="dk1"/>
          </a:fillRef>
          <a:effectRef idx="0">
            <a:schemeClr val="dk1"/>
          </a:effectRef>
          <a:fontRef idx="minor">
            <a:schemeClr val="tx1"/>
          </a:fontRef>
        </p:style>
      </p:cxnSp>
      <p:grpSp>
        <p:nvGrpSpPr>
          <p:cNvPr id="21" name="Group 20">
            <a:extLst>
              <a:ext uri="{FF2B5EF4-FFF2-40B4-BE49-F238E27FC236}">
                <a16:creationId xmlns:a16="http://schemas.microsoft.com/office/drawing/2014/main" id="{C60A992D-9425-4B38-B5BB-EDC34C84D830}"/>
              </a:ext>
            </a:extLst>
          </p:cNvPr>
          <p:cNvGrpSpPr/>
          <p:nvPr/>
        </p:nvGrpSpPr>
        <p:grpSpPr>
          <a:xfrm>
            <a:off x="4392589" y="3649758"/>
            <a:ext cx="486492" cy="477132"/>
            <a:chOff x="3204066" y="2440823"/>
            <a:chExt cx="1226268" cy="1178286"/>
          </a:xfrm>
          <a:solidFill>
            <a:sysClr val="window" lastClr="FFFFFF"/>
          </a:solidFill>
        </p:grpSpPr>
        <p:sp>
          <p:nvSpPr>
            <p:cNvPr id="22" name="Freeform 69">
              <a:extLst>
                <a:ext uri="{FF2B5EF4-FFF2-40B4-BE49-F238E27FC236}">
                  <a16:creationId xmlns:a16="http://schemas.microsoft.com/office/drawing/2014/main" id="{D5E4C775-6778-4C2D-837E-B327F63943C8}"/>
                </a:ext>
              </a:extLst>
            </p:cNvPr>
            <p:cNvSpPr/>
            <p:nvPr/>
          </p:nvSpPr>
          <p:spPr>
            <a:xfrm>
              <a:off x="3519571" y="2440823"/>
              <a:ext cx="869306" cy="404503"/>
            </a:xfrm>
            <a:custGeom>
              <a:avLst/>
              <a:gdLst>
                <a:gd name="connsiteX0" fmla="*/ 714942 w 869306"/>
                <a:gd name="connsiteY0" fmla="*/ 0 h 404503"/>
                <a:gd name="connsiteX1" fmla="*/ 869306 w 869306"/>
                <a:gd name="connsiteY1" fmla="*/ 360325 h 404503"/>
                <a:gd name="connsiteX2" fmla="*/ 469089 w 869306"/>
                <a:gd name="connsiteY2" fmla="*/ 404503 h 404503"/>
                <a:gd name="connsiteX3" fmla="*/ 534087 w 869306"/>
                <a:gd name="connsiteY3" fmla="*/ 297561 h 404503"/>
                <a:gd name="connsiteX4" fmla="*/ 519875 w 869306"/>
                <a:gd name="connsiteY4" fmla="*/ 288625 h 404503"/>
                <a:gd name="connsiteX5" fmla="*/ 210991 w 869306"/>
                <a:gd name="connsiteY5" fmla="*/ 295886 h 404503"/>
                <a:gd name="connsiteX6" fmla="*/ 132961 w 869306"/>
                <a:gd name="connsiteY6" fmla="*/ 356725 h 404503"/>
                <a:gd name="connsiteX7" fmla="*/ 128933 w 869306"/>
                <a:gd name="connsiteY7" fmla="*/ 361673 h 404503"/>
                <a:gd name="connsiteX8" fmla="*/ 0 w 869306"/>
                <a:gd name="connsiteY8" fmla="*/ 194337 h 404503"/>
                <a:gd name="connsiteX9" fmla="*/ 19113 w 869306"/>
                <a:gd name="connsiteY9" fmla="*/ 176030 h 404503"/>
                <a:gd name="connsiteX10" fmla="*/ 108342 w 869306"/>
                <a:gd name="connsiteY10" fmla="*/ 113313 h 404503"/>
                <a:gd name="connsiteX11" fmla="*/ 613875 w 869306"/>
                <a:gd name="connsiteY11" fmla="*/ 101429 h 404503"/>
                <a:gd name="connsiteX12" fmla="*/ 643246 w 869306"/>
                <a:gd name="connsiteY12" fmla="*/ 117962 h 404503"/>
                <a:gd name="connsiteX13" fmla="*/ 714942 w 869306"/>
                <a:gd name="connsiteY13" fmla="*/ 0 h 40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9306" h="404503">
                  <a:moveTo>
                    <a:pt x="714942" y="0"/>
                  </a:moveTo>
                  <a:lnTo>
                    <a:pt x="869306" y="360325"/>
                  </a:lnTo>
                  <a:lnTo>
                    <a:pt x="469089" y="404503"/>
                  </a:lnTo>
                  <a:lnTo>
                    <a:pt x="534087" y="297561"/>
                  </a:lnTo>
                  <a:lnTo>
                    <a:pt x="519875" y="288625"/>
                  </a:lnTo>
                  <a:cubicBezTo>
                    <a:pt x="425452" y="241317"/>
                    <a:pt x="309979" y="240232"/>
                    <a:pt x="210991" y="295886"/>
                  </a:cubicBezTo>
                  <a:cubicBezTo>
                    <a:pt x="181294" y="312583"/>
                    <a:pt x="155190" y="333200"/>
                    <a:pt x="132961" y="356725"/>
                  </a:cubicBezTo>
                  <a:lnTo>
                    <a:pt x="128933" y="361673"/>
                  </a:lnTo>
                  <a:lnTo>
                    <a:pt x="0" y="194337"/>
                  </a:lnTo>
                  <a:lnTo>
                    <a:pt x="19113" y="176030"/>
                  </a:lnTo>
                  <a:cubicBezTo>
                    <a:pt x="46152" y="152600"/>
                    <a:pt x="75941" y="131530"/>
                    <a:pt x="108342" y="113313"/>
                  </a:cubicBezTo>
                  <a:cubicBezTo>
                    <a:pt x="270350" y="22227"/>
                    <a:pt x="459337" y="24003"/>
                    <a:pt x="613875" y="101429"/>
                  </a:cubicBezTo>
                  <a:lnTo>
                    <a:pt x="643246" y="117962"/>
                  </a:lnTo>
                  <a:lnTo>
                    <a:pt x="714942"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70">
              <a:extLst>
                <a:ext uri="{FF2B5EF4-FFF2-40B4-BE49-F238E27FC236}">
                  <a16:creationId xmlns:a16="http://schemas.microsoft.com/office/drawing/2014/main" id="{F9108081-5897-4496-9241-2A507F21E4B9}"/>
                </a:ext>
              </a:extLst>
            </p:cNvPr>
            <p:cNvSpPr/>
            <p:nvPr/>
          </p:nvSpPr>
          <p:spPr>
            <a:xfrm>
              <a:off x="3204066" y="2705422"/>
              <a:ext cx="612491" cy="832499"/>
            </a:xfrm>
            <a:custGeom>
              <a:avLst/>
              <a:gdLst>
                <a:gd name="connsiteX0" fmla="*/ 247865 w 612491"/>
                <a:gd name="connsiteY0" fmla="*/ 0 h 832499"/>
                <a:gd name="connsiteX1" fmla="*/ 483503 w 612491"/>
                <a:gd name="connsiteY1" fmla="*/ 317615 h 832499"/>
                <a:gd name="connsiteX2" fmla="*/ 360194 w 612491"/>
                <a:gd name="connsiteY2" fmla="*/ 318866 h 832499"/>
                <a:gd name="connsiteX3" fmla="*/ 360732 w 612491"/>
                <a:gd name="connsiteY3" fmla="*/ 355000 h 832499"/>
                <a:gd name="connsiteX4" fmla="*/ 400956 w 612491"/>
                <a:gd name="connsiteY4" fmla="*/ 479297 h 832499"/>
                <a:gd name="connsiteX5" fmla="*/ 583865 w 612491"/>
                <a:gd name="connsiteY5" fmla="*/ 630233 h 832499"/>
                <a:gd name="connsiteX6" fmla="*/ 612491 w 612491"/>
                <a:gd name="connsiteY6" fmla="*/ 637888 h 832499"/>
                <a:gd name="connsiteX7" fmla="*/ 529832 w 612491"/>
                <a:gd name="connsiteY7" fmla="*/ 832499 h 832499"/>
                <a:gd name="connsiteX8" fmla="*/ 481406 w 612491"/>
                <a:gd name="connsiteY8" fmla="*/ 815433 h 832499"/>
                <a:gd name="connsiteX9" fmla="*/ 218383 w 612491"/>
                <a:gd name="connsiteY9" fmla="*/ 581945 h 832499"/>
                <a:gd name="connsiteX10" fmla="*/ 149249 w 612491"/>
                <a:gd name="connsiteY10" fmla="*/ 326377 h 832499"/>
                <a:gd name="connsiteX11" fmla="*/ 149430 w 612491"/>
                <a:gd name="connsiteY11" fmla="*/ 321005 h 832499"/>
                <a:gd name="connsiteX12" fmla="*/ 0 w 612491"/>
                <a:gd name="connsiteY12" fmla="*/ 322521 h 832499"/>
                <a:gd name="connsiteX13" fmla="*/ 247865 w 612491"/>
                <a:gd name="connsiteY13" fmla="*/ 0 h 8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491" h="832499">
                  <a:moveTo>
                    <a:pt x="247865" y="0"/>
                  </a:moveTo>
                  <a:lnTo>
                    <a:pt x="483503" y="317615"/>
                  </a:lnTo>
                  <a:lnTo>
                    <a:pt x="360194" y="318866"/>
                  </a:lnTo>
                  <a:lnTo>
                    <a:pt x="360732" y="355000"/>
                  </a:lnTo>
                  <a:cubicBezTo>
                    <a:pt x="365510" y="397469"/>
                    <a:pt x="378694" y="439702"/>
                    <a:pt x="400956" y="479297"/>
                  </a:cubicBezTo>
                  <a:cubicBezTo>
                    <a:pt x="442696" y="553539"/>
                    <a:pt x="508944" y="605330"/>
                    <a:pt x="583865" y="630233"/>
                  </a:cubicBezTo>
                  <a:lnTo>
                    <a:pt x="612491" y="637888"/>
                  </a:lnTo>
                  <a:lnTo>
                    <a:pt x="529832" y="832499"/>
                  </a:lnTo>
                  <a:lnTo>
                    <a:pt x="481406" y="815433"/>
                  </a:lnTo>
                  <a:cubicBezTo>
                    <a:pt x="373837" y="770895"/>
                    <a:pt x="279866" y="691301"/>
                    <a:pt x="218383" y="581945"/>
                  </a:cubicBezTo>
                  <a:cubicBezTo>
                    <a:pt x="172840" y="500941"/>
                    <a:pt x="150512" y="413192"/>
                    <a:pt x="149249" y="326377"/>
                  </a:cubicBezTo>
                  <a:lnTo>
                    <a:pt x="149430" y="321005"/>
                  </a:lnTo>
                  <a:lnTo>
                    <a:pt x="0" y="322521"/>
                  </a:lnTo>
                  <a:lnTo>
                    <a:pt x="247865"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71">
              <a:extLst>
                <a:ext uri="{FF2B5EF4-FFF2-40B4-BE49-F238E27FC236}">
                  <a16:creationId xmlns:a16="http://schemas.microsoft.com/office/drawing/2014/main" id="{12481FDB-5379-4D5D-9F7B-71F297FD1A69}"/>
                </a:ext>
              </a:extLst>
            </p:cNvPr>
            <p:cNvSpPr/>
            <p:nvPr/>
          </p:nvSpPr>
          <p:spPr>
            <a:xfrm>
              <a:off x="3835907" y="2908620"/>
              <a:ext cx="594427" cy="710489"/>
            </a:xfrm>
            <a:custGeom>
              <a:avLst/>
              <a:gdLst>
                <a:gd name="connsiteX0" fmla="*/ 581904 w 594427"/>
                <a:gd name="connsiteY0" fmla="*/ 0 h 710489"/>
                <a:gd name="connsiteX1" fmla="*/ 589877 w 594427"/>
                <a:gd name="connsiteY1" fmla="*/ 44641 h 710489"/>
                <a:gd name="connsiteX2" fmla="*/ 355648 w 594427"/>
                <a:gd name="connsiteY2" fmla="*/ 562185 h 710489"/>
                <a:gd name="connsiteX3" fmla="*/ 320924 w 594427"/>
                <a:gd name="connsiteY3" fmla="*/ 583506 h 710489"/>
                <a:gd name="connsiteX4" fmla="*/ 392794 w 594427"/>
                <a:gd name="connsiteY4" fmla="*/ 710489 h 710489"/>
                <a:gd name="connsiteX5" fmla="*/ 0 w 594427"/>
                <a:gd name="connsiteY5" fmla="*/ 659135 h 710489"/>
                <a:gd name="connsiteX6" fmla="*/ 154640 w 594427"/>
                <a:gd name="connsiteY6" fmla="*/ 289703 h 710489"/>
                <a:gd name="connsiteX7" fmla="*/ 217753 w 594427"/>
                <a:gd name="connsiteY7" fmla="*/ 401215 h 710489"/>
                <a:gd name="connsiteX8" fmla="*/ 262173 w 594427"/>
                <a:gd name="connsiteY8" fmla="*/ 371219 h 710489"/>
                <a:gd name="connsiteX9" fmla="*/ 377718 w 594427"/>
                <a:gd name="connsiteY9" fmla="*/ 46158 h 710489"/>
                <a:gd name="connsiteX10" fmla="*/ 371924 w 594427"/>
                <a:gd name="connsiteY10" fmla="*/ 24425 h 710489"/>
                <a:gd name="connsiteX11" fmla="*/ 581904 w 594427"/>
                <a:gd name="connsiteY11" fmla="*/ 0 h 71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4427" h="710489">
                  <a:moveTo>
                    <a:pt x="581904" y="0"/>
                  </a:moveTo>
                  <a:lnTo>
                    <a:pt x="589877" y="44641"/>
                  </a:lnTo>
                  <a:cubicBezTo>
                    <a:pt x="615905" y="243051"/>
                    <a:pt x="529271" y="446108"/>
                    <a:pt x="355648" y="562185"/>
                  </a:cubicBezTo>
                  <a:lnTo>
                    <a:pt x="320924" y="583506"/>
                  </a:lnTo>
                  <a:lnTo>
                    <a:pt x="392794" y="710489"/>
                  </a:lnTo>
                  <a:lnTo>
                    <a:pt x="0" y="659135"/>
                  </a:lnTo>
                  <a:lnTo>
                    <a:pt x="154640" y="289703"/>
                  </a:lnTo>
                  <a:lnTo>
                    <a:pt x="217753" y="401215"/>
                  </a:lnTo>
                  <a:lnTo>
                    <a:pt x="262173" y="371219"/>
                  </a:lnTo>
                  <a:cubicBezTo>
                    <a:pt x="359702" y="292933"/>
                    <a:pt x="403376" y="166165"/>
                    <a:pt x="377718" y="46158"/>
                  </a:cubicBezTo>
                  <a:lnTo>
                    <a:pt x="371924" y="24425"/>
                  </a:lnTo>
                  <a:lnTo>
                    <a:pt x="581904"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5" name="Freeform 82">
            <a:extLst>
              <a:ext uri="{FF2B5EF4-FFF2-40B4-BE49-F238E27FC236}">
                <a16:creationId xmlns:a16="http://schemas.microsoft.com/office/drawing/2014/main" id="{456EAC78-CB94-4F07-A07B-55975C1AA060}"/>
              </a:ext>
            </a:extLst>
          </p:cNvPr>
          <p:cNvSpPr/>
          <p:nvPr/>
        </p:nvSpPr>
        <p:spPr>
          <a:xfrm>
            <a:off x="6389073" y="5038394"/>
            <a:ext cx="535445" cy="397478"/>
          </a:xfrm>
          <a:custGeom>
            <a:avLst/>
            <a:gdLst>
              <a:gd name="connsiteX0" fmla="*/ 465223 w 1080780"/>
              <a:gd name="connsiteY0" fmla="*/ 404951 h 785329"/>
              <a:gd name="connsiteX1" fmla="*/ 441754 w 1080780"/>
              <a:gd name="connsiteY1" fmla="*/ 446367 h 785329"/>
              <a:gd name="connsiteX2" fmla="*/ 441294 w 1080780"/>
              <a:gd name="connsiteY2" fmla="*/ 536560 h 785329"/>
              <a:gd name="connsiteX3" fmla="*/ 479488 w 1080780"/>
              <a:gd name="connsiteY3" fmla="*/ 503428 h 785329"/>
              <a:gd name="connsiteX4" fmla="*/ 513081 w 1080780"/>
              <a:gd name="connsiteY4" fmla="*/ 569232 h 785329"/>
              <a:gd name="connsiteX5" fmla="*/ 521824 w 1080780"/>
              <a:gd name="connsiteY5" fmla="*/ 515392 h 785329"/>
              <a:gd name="connsiteX6" fmla="*/ 508019 w 1080780"/>
              <a:gd name="connsiteY6" fmla="*/ 477658 h 785329"/>
              <a:gd name="connsiteX7" fmla="*/ 524125 w 1080780"/>
              <a:gd name="connsiteY7" fmla="*/ 454650 h 785329"/>
              <a:gd name="connsiteX8" fmla="*/ 465223 w 1080780"/>
              <a:gd name="connsiteY8" fmla="*/ 404951 h 785329"/>
              <a:gd name="connsiteX9" fmla="*/ 617540 w 1080780"/>
              <a:gd name="connsiteY9" fmla="*/ 404491 h 785329"/>
              <a:gd name="connsiteX10" fmla="*/ 560939 w 1080780"/>
              <a:gd name="connsiteY10" fmla="*/ 451889 h 785329"/>
              <a:gd name="connsiteX11" fmla="*/ 578886 w 1080780"/>
              <a:gd name="connsiteY11" fmla="*/ 476278 h 785329"/>
              <a:gd name="connsiteX12" fmla="*/ 560939 w 1080780"/>
              <a:gd name="connsiteY12" fmla="*/ 517693 h 785329"/>
              <a:gd name="connsiteX13" fmla="*/ 574284 w 1080780"/>
              <a:gd name="connsiteY13" fmla="*/ 570153 h 785329"/>
              <a:gd name="connsiteX14" fmla="*/ 609258 w 1080780"/>
              <a:gd name="connsiteY14" fmla="*/ 505269 h 785329"/>
              <a:gd name="connsiteX15" fmla="*/ 636408 w 1080780"/>
              <a:gd name="connsiteY15" fmla="*/ 536100 h 785329"/>
              <a:gd name="connsiteX16" fmla="*/ 641470 w 1080780"/>
              <a:gd name="connsiteY16" fmla="*/ 446367 h 785329"/>
              <a:gd name="connsiteX17" fmla="*/ 265294 w 1080780"/>
              <a:gd name="connsiteY17" fmla="*/ 353508 h 785329"/>
              <a:gd name="connsiteX18" fmla="*/ 226628 w 1080780"/>
              <a:gd name="connsiteY18" fmla="*/ 386132 h 785329"/>
              <a:gd name="connsiteX19" fmla="*/ 237201 w 1080780"/>
              <a:gd name="connsiteY19" fmla="*/ 401236 h 785329"/>
              <a:gd name="connsiteX20" fmla="*/ 228139 w 1080780"/>
              <a:gd name="connsiteY20" fmla="*/ 426007 h 785329"/>
              <a:gd name="connsiteX21" fmla="*/ 233878 w 1080780"/>
              <a:gd name="connsiteY21" fmla="*/ 461350 h 785329"/>
              <a:gd name="connsiteX22" fmla="*/ 255930 w 1080780"/>
              <a:gd name="connsiteY22" fmla="*/ 418153 h 785329"/>
              <a:gd name="connsiteX23" fmla="*/ 281002 w 1080780"/>
              <a:gd name="connsiteY23" fmla="*/ 439903 h 785329"/>
              <a:gd name="connsiteX24" fmla="*/ 280701 w 1080780"/>
              <a:gd name="connsiteY24" fmla="*/ 380695 h 785329"/>
              <a:gd name="connsiteX25" fmla="*/ 815486 w 1080780"/>
              <a:gd name="connsiteY25" fmla="*/ 353508 h 785329"/>
              <a:gd name="connsiteX26" fmla="*/ 800079 w 1080780"/>
              <a:gd name="connsiteY26" fmla="*/ 380695 h 785329"/>
              <a:gd name="connsiteX27" fmla="*/ 799777 w 1080780"/>
              <a:gd name="connsiteY27" fmla="*/ 439902 h 785329"/>
              <a:gd name="connsiteX28" fmla="*/ 824850 w 1080780"/>
              <a:gd name="connsiteY28" fmla="*/ 418152 h 785329"/>
              <a:gd name="connsiteX29" fmla="*/ 846902 w 1080780"/>
              <a:gd name="connsiteY29" fmla="*/ 461350 h 785329"/>
              <a:gd name="connsiteX30" fmla="*/ 852641 w 1080780"/>
              <a:gd name="connsiteY30" fmla="*/ 426006 h 785329"/>
              <a:gd name="connsiteX31" fmla="*/ 843579 w 1080780"/>
              <a:gd name="connsiteY31" fmla="*/ 401236 h 785329"/>
              <a:gd name="connsiteX32" fmla="*/ 854152 w 1080780"/>
              <a:gd name="connsiteY32" fmla="*/ 386132 h 785329"/>
              <a:gd name="connsiteX33" fmla="*/ 815486 w 1080780"/>
              <a:gd name="connsiteY33" fmla="*/ 353508 h 785329"/>
              <a:gd name="connsiteX34" fmla="*/ 915474 w 1080780"/>
              <a:gd name="connsiteY34" fmla="*/ 353206 h 785329"/>
              <a:gd name="connsiteX35" fmla="*/ 878318 w 1080780"/>
              <a:gd name="connsiteY35" fmla="*/ 384320 h 785329"/>
              <a:gd name="connsiteX36" fmla="*/ 890100 w 1080780"/>
              <a:gd name="connsiteY36" fmla="*/ 400330 h 785329"/>
              <a:gd name="connsiteX37" fmla="*/ 878318 w 1080780"/>
              <a:gd name="connsiteY37" fmla="*/ 427517 h 785329"/>
              <a:gd name="connsiteX38" fmla="*/ 887078 w 1080780"/>
              <a:gd name="connsiteY38" fmla="*/ 461954 h 785329"/>
              <a:gd name="connsiteX39" fmla="*/ 910037 w 1080780"/>
              <a:gd name="connsiteY39" fmla="*/ 419361 h 785329"/>
              <a:gd name="connsiteX40" fmla="*/ 927859 w 1080780"/>
              <a:gd name="connsiteY40" fmla="*/ 439600 h 785329"/>
              <a:gd name="connsiteX41" fmla="*/ 931182 w 1080780"/>
              <a:gd name="connsiteY41" fmla="*/ 380695 h 785329"/>
              <a:gd name="connsiteX42" fmla="*/ 165306 w 1080780"/>
              <a:gd name="connsiteY42" fmla="*/ 353206 h 785329"/>
              <a:gd name="connsiteX43" fmla="*/ 149597 w 1080780"/>
              <a:gd name="connsiteY43" fmla="*/ 380695 h 785329"/>
              <a:gd name="connsiteX44" fmla="*/ 152921 w 1080780"/>
              <a:gd name="connsiteY44" fmla="*/ 439600 h 785329"/>
              <a:gd name="connsiteX45" fmla="*/ 170743 w 1080780"/>
              <a:gd name="connsiteY45" fmla="*/ 419361 h 785329"/>
              <a:gd name="connsiteX46" fmla="*/ 193701 w 1080780"/>
              <a:gd name="connsiteY46" fmla="*/ 461954 h 785329"/>
              <a:gd name="connsiteX47" fmla="*/ 202461 w 1080780"/>
              <a:gd name="connsiteY47" fmla="*/ 427517 h 785329"/>
              <a:gd name="connsiteX48" fmla="*/ 190680 w 1080780"/>
              <a:gd name="connsiteY48" fmla="*/ 400330 h 785329"/>
              <a:gd name="connsiteX49" fmla="*/ 202462 w 1080780"/>
              <a:gd name="connsiteY49" fmla="*/ 384320 h 785329"/>
              <a:gd name="connsiteX50" fmla="*/ 165306 w 1080780"/>
              <a:gd name="connsiteY50" fmla="*/ 353206 h 785329"/>
              <a:gd name="connsiteX51" fmla="*/ 865014 w 1080780"/>
              <a:gd name="connsiteY51" fmla="*/ 87685 h 785329"/>
              <a:gd name="connsiteX52" fmla="*/ 962378 w 1080780"/>
              <a:gd name="connsiteY52" fmla="*/ 156635 h 785329"/>
              <a:gd name="connsiteX53" fmla="*/ 960181 w 1080780"/>
              <a:gd name="connsiteY53" fmla="*/ 217270 h 785329"/>
              <a:gd name="connsiteX54" fmla="*/ 951723 w 1080780"/>
              <a:gd name="connsiteY54" fmla="*/ 288561 h 785329"/>
              <a:gd name="connsiteX55" fmla="*/ 924127 w 1080780"/>
              <a:gd name="connsiteY55" fmla="*/ 331318 h 785329"/>
              <a:gd name="connsiteX56" fmla="*/ 953536 w 1080780"/>
              <a:gd name="connsiteY56" fmla="*/ 376768 h 785329"/>
              <a:gd name="connsiteX57" fmla="*/ 1055941 w 1080780"/>
              <a:gd name="connsiteY57" fmla="*/ 442754 h 785329"/>
              <a:gd name="connsiteX58" fmla="*/ 1080780 w 1080780"/>
              <a:gd name="connsiteY58" fmla="*/ 553255 h 785329"/>
              <a:gd name="connsiteX59" fmla="*/ 919345 w 1080780"/>
              <a:gd name="connsiteY59" fmla="*/ 604679 h 785329"/>
              <a:gd name="connsiteX60" fmla="*/ 891399 w 1080780"/>
              <a:gd name="connsiteY60" fmla="*/ 604239 h 785329"/>
              <a:gd name="connsiteX61" fmla="*/ 886538 w 1080780"/>
              <a:gd name="connsiteY61" fmla="*/ 585468 h 785329"/>
              <a:gd name="connsiteX62" fmla="*/ 851128 w 1080780"/>
              <a:gd name="connsiteY62" fmla="*/ 508195 h 785329"/>
              <a:gd name="connsiteX63" fmla="*/ 707188 w 1080780"/>
              <a:gd name="connsiteY63" fmla="*/ 424613 h 785329"/>
              <a:gd name="connsiteX64" fmla="*/ 699956 w 1080780"/>
              <a:gd name="connsiteY64" fmla="*/ 422897 h 785329"/>
              <a:gd name="connsiteX65" fmla="*/ 703293 w 1080780"/>
              <a:gd name="connsiteY65" fmla="*/ 418029 h 785329"/>
              <a:gd name="connsiteX66" fmla="*/ 781048 w 1080780"/>
              <a:gd name="connsiteY66" fmla="*/ 374452 h 785329"/>
              <a:gd name="connsiteX67" fmla="*/ 808235 w 1080780"/>
              <a:gd name="connsiteY67" fmla="*/ 336894 h 785329"/>
              <a:gd name="connsiteX68" fmla="*/ 786184 w 1080780"/>
              <a:gd name="connsiteY68" fmla="*/ 292186 h 785329"/>
              <a:gd name="connsiteX69" fmla="*/ 768059 w 1080780"/>
              <a:gd name="connsiteY69" fmla="*/ 215458 h 785329"/>
              <a:gd name="connsiteX70" fmla="*/ 772782 w 1080780"/>
              <a:gd name="connsiteY70" fmla="*/ 143948 h 785329"/>
              <a:gd name="connsiteX71" fmla="*/ 865014 w 1080780"/>
              <a:gd name="connsiteY71" fmla="*/ 87685 h 785329"/>
              <a:gd name="connsiteX72" fmla="*/ 215766 w 1080780"/>
              <a:gd name="connsiteY72" fmla="*/ 87685 h 785329"/>
              <a:gd name="connsiteX73" fmla="*/ 307998 w 1080780"/>
              <a:gd name="connsiteY73" fmla="*/ 143948 h 785329"/>
              <a:gd name="connsiteX74" fmla="*/ 312721 w 1080780"/>
              <a:gd name="connsiteY74" fmla="*/ 215458 h 785329"/>
              <a:gd name="connsiteX75" fmla="*/ 294596 w 1080780"/>
              <a:gd name="connsiteY75" fmla="*/ 292186 h 785329"/>
              <a:gd name="connsiteX76" fmla="*/ 272544 w 1080780"/>
              <a:gd name="connsiteY76" fmla="*/ 336894 h 785329"/>
              <a:gd name="connsiteX77" fmla="*/ 299732 w 1080780"/>
              <a:gd name="connsiteY77" fmla="*/ 374452 h 785329"/>
              <a:gd name="connsiteX78" fmla="*/ 376580 w 1080780"/>
              <a:gd name="connsiteY78" fmla="*/ 415082 h 785329"/>
              <a:gd name="connsiteX79" fmla="*/ 381458 w 1080780"/>
              <a:gd name="connsiteY79" fmla="*/ 423823 h 785329"/>
              <a:gd name="connsiteX80" fmla="*/ 361528 w 1080780"/>
              <a:gd name="connsiteY80" fmla="*/ 430001 h 785329"/>
              <a:gd name="connsiteX81" fmla="*/ 212590 w 1080780"/>
              <a:gd name="connsiteY81" fmla="*/ 532649 h 785329"/>
              <a:gd name="connsiteX82" fmla="*/ 194715 w 1080780"/>
              <a:gd name="connsiteY82" fmla="*/ 579434 h 785329"/>
              <a:gd name="connsiteX83" fmla="*/ 189473 w 1080780"/>
              <a:gd name="connsiteY83" fmla="*/ 602284 h 785329"/>
              <a:gd name="connsiteX84" fmla="*/ 173260 w 1080780"/>
              <a:gd name="connsiteY84" fmla="*/ 603847 h 785329"/>
              <a:gd name="connsiteX85" fmla="*/ 0 w 1080780"/>
              <a:gd name="connsiteY85" fmla="*/ 553256 h 785329"/>
              <a:gd name="connsiteX86" fmla="*/ 24839 w 1080780"/>
              <a:gd name="connsiteY86" fmla="*/ 442754 h 785329"/>
              <a:gd name="connsiteX87" fmla="*/ 127244 w 1080780"/>
              <a:gd name="connsiteY87" fmla="*/ 376768 h 785329"/>
              <a:gd name="connsiteX88" fmla="*/ 156653 w 1080780"/>
              <a:gd name="connsiteY88" fmla="*/ 331318 h 785329"/>
              <a:gd name="connsiteX89" fmla="*/ 129057 w 1080780"/>
              <a:gd name="connsiteY89" fmla="*/ 288561 h 785329"/>
              <a:gd name="connsiteX90" fmla="*/ 120598 w 1080780"/>
              <a:gd name="connsiteY90" fmla="*/ 217271 h 785329"/>
              <a:gd name="connsiteX91" fmla="*/ 118401 w 1080780"/>
              <a:gd name="connsiteY91" fmla="*/ 156635 h 785329"/>
              <a:gd name="connsiteX92" fmla="*/ 215766 w 1080780"/>
              <a:gd name="connsiteY92" fmla="*/ 87685 h 785329"/>
              <a:gd name="connsiteX93" fmla="*/ 540672 w 1080780"/>
              <a:gd name="connsiteY93" fmla="*/ 10 h 785329"/>
              <a:gd name="connsiteX94" fmla="*/ 688992 w 1080780"/>
              <a:gd name="connsiteY94" fmla="*/ 105046 h 785329"/>
              <a:gd name="connsiteX95" fmla="*/ 685645 w 1080780"/>
              <a:gd name="connsiteY95" fmla="*/ 197415 h 785329"/>
              <a:gd name="connsiteX96" fmla="*/ 672761 w 1080780"/>
              <a:gd name="connsiteY96" fmla="*/ 306015 h 785329"/>
              <a:gd name="connsiteX97" fmla="*/ 640549 w 1080780"/>
              <a:gd name="connsiteY97" fmla="*/ 367218 h 785329"/>
              <a:gd name="connsiteX98" fmla="*/ 675522 w 1080780"/>
              <a:gd name="connsiteY98" fmla="*/ 440385 h 785329"/>
              <a:gd name="connsiteX99" fmla="*/ 831521 w 1080780"/>
              <a:gd name="connsiteY99" fmla="*/ 523216 h 785329"/>
              <a:gd name="connsiteX100" fmla="*/ 889014 w 1080780"/>
              <a:gd name="connsiteY100" fmla="*/ 709236 h 785329"/>
              <a:gd name="connsiteX101" fmla="*/ 194181 w 1080780"/>
              <a:gd name="connsiteY101" fmla="*/ 710965 h 785329"/>
              <a:gd name="connsiteX102" fmla="*/ 236823 w 1080780"/>
              <a:gd name="connsiteY102" fmla="*/ 542543 h 785329"/>
              <a:gd name="connsiteX103" fmla="*/ 412763 w 1080780"/>
              <a:gd name="connsiteY103" fmla="*/ 436856 h 785329"/>
              <a:gd name="connsiteX104" fmla="*/ 454179 w 1080780"/>
              <a:gd name="connsiteY104" fmla="*/ 379642 h 785329"/>
              <a:gd name="connsiteX105" fmla="*/ 420586 w 1080780"/>
              <a:gd name="connsiteY105" fmla="*/ 311537 h 785329"/>
              <a:gd name="connsiteX106" fmla="*/ 392976 w 1080780"/>
              <a:gd name="connsiteY106" fmla="*/ 194654 h 785329"/>
              <a:gd name="connsiteX107" fmla="*/ 400171 w 1080780"/>
              <a:gd name="connsiteY107" fmla="*/ 85718 h 785329"/>
              <a:gd name="connsiteX108" fmla="*/ 540672 w 1080780"/>
              <a:gd name="connsiteY108" fmla="*/ 10 h 78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080780" h="785329">
                <a:moveTo>
                  <a:pt x="465223" y="404951"/>
                </a:moveTo>
                <a:lnTo>
                  <a:pt x="441754" y="446367"/>
                </a:lnTo>
                <a:cubicBezTo>
                  <a:pt x="441601" y="476431"/>
                  <a:pt x="441447" y="506496"/>
                  <a:pt x="441294" y="536560"/>
                </a:cubicBezTo>
                <a:lnTo>
                  <a:pt x="479488" y="503428"/>
                </a:lnTo>
                <a:cubicBezTo>
                  <a:pt x="487311" y="518307"/>
                  <a:pt x="498356" y="545610"/>
                  <a:pt x="513081" y="569232"/>
                </a:cubicBezTo>
                <a:lnTo>
                  <a:pt x="521824" y="515392"/>
                </a:lnTo>
                <a:cubicBezTo>
                  <a:pt x="517223" y="504041"/>
                  <a:pt x="512621" y="488549"/>
                  <a:pt x="508019" y="477658"/>
                </a:cubicBezTo>
                <a:cubicBezTo>
                  <a:pt x="510320" y="470449"/>
                  <a:pt x="515382" y="468762"/>
                  <a:pt x="524125" y="454650"/>
                </a:cubicBezTo>
                <a:cubicBezTo>
                  <a:pt x="511701" y="442992"/>
                  <a:pt x="479489" y="419370"/>
                  <a:pt x="465223" y="404951"/>
                </a:cubicBezTo>
                <a:close/>
                <a:moveTo>
                  <a:pt x="617540" y="404491"/>
                </a:moveTo>
                <a:cubicBezTo>
                  <a:pt x="603275" y="418910"/>
                  <a:pt x="573364" y="440231"/>
                  <a:pt x="560939" y="451889"/>
                </a:cubicBezTo>
                <a:cubicBezTo>
                  <a:pt x="569683" y="466001"/>
                  <a:pt x="576585" y="469069"/>
                  <a:pt x="578886" y="476278"/>
                </a:cubicBezTo>
                <a:cubicBezTo>
                  <a:pt x="574284" y="487169"/>
                  <a:pt x="565541" y="506342"/>
                  <a:pt x="560939" y="517693"/>
                </a:cubicBezTo>
                <a:lnTo>
                  <a:pt x="574284" y="570153"/>
                </a:lnTo>
                <a:cubicBezTo>
                  <a:pt x="589010" y="546531"/>
                  <a:pt x="601435" y="520148"/>
                  <a:pt x="609258" y="505269"/>
                </a:cubicBezTo>
                <a:lnTo>
                  <a:pt x="636408" y="536100"/>
                </a:lnTo>
                <a:cubicBezTo>
                  <a:pt x="636254" y="506036"/>
                  <a:pt x="642083" y="487015"/>
                  <a:pt x="641470" y="446367"/>
                </a:cubicBezTo>
                <a:close/>
                <a:moveTo>
                  <a:pt x="265294" y="353508"/>
                </a:moveTo>
                <a:cubicBezTo>
                  <a:pt x="255930" y="362973"/>
                  <a:pt x="234784" y="378480"/>
                  <a:pt x="226628" y="386132"/>
                </a:cubicBezTo>
                <a:cubicBezTo>
                  <a:pt x="232368" y="395396"/>
                  <a:pt x="235691" y="396504"/>
                  <a:pt x="237201" y="401236"/>
                </a:cubicBezTo>
                <a:cubicBezTo>
                  <a:pt x="234180" y="408386"/>
                  <a:pt x="231159" y="418556"/>
                  <a:pt x="228139" y="426007"/>
                </a:cubicBezTo>
                <a:lnTo>
                  <a:pt x="233878" y="461350"/>
                </a:lnTo>
                <a:cubicBezTo>
                  <a:pt x="243544" y="445843"/>
                  <a:pt x="250795" y="427920"/>
                  <a:pt x="255930" y="418153"/>
                </a:cubicBezTo>
                <a:lnTo>
                  <a:pt x="281002" y="439903"/>
                </a:lnTo>
                <a:lnTo>
                  <a:pt x="280701" y="380695"/>
                </a:lnTo>
                <a:close/>
                <a:moveTo>
                  <a:pt x="815486" y="353508"/>
                </a:moveTo>
                <a:lnTo>
                  <a:pt x="800079" y="380695"/>
                </a:lnTo>
                <a:lnTo>
                  <a:pt x="799777" y="439902"/>
                </a:lnTo>
                <a:lnTo>
                  <a:pt x="824850" y="418152"/>
                </a:lnTo>
                <a:cubicBezTo>
                  <a:pt x="829985" y="427920"/>
                  <a:pt x="837235" y="445843"/>
                  <a:pt x="846902" y="461350"/>
                </a:cubicBezTo>
                <a:lnTo>
                  <a:pt x="852641" y="426006"/>
                </a:lnTo>
                <a:cubicBezTo>
                  <a:pt x="849620" y="418555"/>
                  <a:pt x="846600" y="408385"/>
                  <a:pt x="843579" y="401236"/>
                </a:cubicBezTo>
                <a:cubicBezTo>
                  <a:pt x="845089" y="396503"/>
                  <a:pt x="848412" y="395396"/>
                  <a:pt x="854152" y="386132"/>
                </a:cubicBezTo>
                <a:cubicBezTo>
                  <a:pt x="845995" y="378480"/>
                  <a:pt x="824850" y="362973"/>
                  <a:pt x="815486" y="353508"/>
                </a:cubicBezTo>
                <a:close/>
                <a:moveTo>
                  <a:pt x="915474" y="353206"/>
                </a:moveTo>
                <a:cubicBezTo>
                  <a:pt x="906109" y="362671"/>
                  <a:pt x="886474" y="376667"/>
                  <a:pt x="878318" y="384320"/>
                </a:cubicBezTo>
                <a:cubicBezTo>
                  <a:pt x="884058" y="393583"/>
                  <a:pt x="888589" y="395597"/>
                  <a:pt x="890100" y="400330"/>
                </a:cubicBezTo>
                <a:cubicBezTo>
                  <a:pt x="887079" y="407479"/>
                  <a:pt x="881339" y="420066"/>
                  <a:pt x="878318" y="427517"/>
                </a:cubicBezTo>
                <a:lnTo>
                  <a:pt x="887078" y="461954"/>
                </a:lnTo>
                <a:cubicBezTo>
                  <a:pt x="896745" y="446447"/>
                  <a:pt x="904901" y="429128"/>
                  <a:pt x="910037" y="419361"/>
                </a:cubicBezTo>
                <a:lnTo>
                  <a:pt x="927859" y="439600"/>
                </a:lnTo>
                <a:cubicBezTo>
                  <a:pt x="927759" y="419864"/>
                  <a:pt x="931585" y="407379"/>
                  <a:pt x="931182" y="380695"/>
                </a:cubicBezTo>
                <a:close/>
                <a:moveTo>
                  <a:pt x="165306" y="353206"/>
                </a:moveTo>
                <a:lnTo>
                  <a:pt x="149597" y="380695"/>
                </a:lnTo>
                <a:cubicBezTo>
                  <a:pt x="149195" y="407379"/>
                  <a:pt x="153021" y="419865"/>
                  <a:pt x="152921" y="439600"/>
                </a:cubicBezTo>
                <a:lnTo>
                  <a:pt x="170743" y="419361"/>
                </a:lnTo>
                <a:cubicBezTo>
                  <a:pt x="175878" y="429128"/>
                  <a:pt x="184035" y="446448"/>
                  <a:pt x="193701" y="461954"/>
                </a:cubicBezTo>
                <a:lnTo>
                  <a:pt x="202461" y="427517"/>
                </a:lnTo>
                <a:cubicBezTo>
                  <a:pt x="199441" y="420066"/>
                  <a:pt x="193701" y="407480"/>
                  <a:pt x="190680" y="400330"/>
                </a:cubicBezTo>
                <a:cubicBezTo>
                  <a:pt x="192191" y="395598"/>
                  <a:pt x="196722" y="393584"/>
                  <a:pt x="202462" y="384320"/>
                </a:cubicBezTo>
                <a:cubicBezTo>
                  <a:pt x="194305" y="376667"/>
                  <a:pt x="174670" y="362671"/>
                  <a:pt x="165306" y="353206"/>
                </a:cubicBezTo>
                <a:close/>
                <a:moveTo>
                  <a:pt x="865014" y="87685"/>
                </a:moveTo>
                <a:cubicBezTo>
                  <a:pt x="913518" y="87188"/>
                  <a:pt x="961493" y="114042"/>
                  <a:pt x="962378" y="156635"/>
                </a:cubicBezTo>
                <a:cubicBezTo>
                  <a:pt x="966882" y="184097"/>
                  <a:pt x="963532" y="190413"/>
                  <a:pt x="960181" y="217270"/>
                </a:cubicBezTo>
                <a:cubicBezTo>
                  <a:pt x="977702" y="232979"/>
                  <a:pt x="976091" y="259360"/>
                  <a:pt x="951723" y="288561"/>
                </a:cubicBezTo>
                <a:cubicBezTo>
                  <a:pt x="951723" y="305981"/>
                  <a:pt x="929564" y="320242"/>
                  <a:pt x="924127" y="331318"/>
                </a:cubicBezTo>
                <a:cubicBezTo>
                  <a:pt x="924429" y="346019"/>
                  <a:pt x="930829" y="357485"/>
                  <a:pt x="953536" y="376768"/>
                </a:cubicBezTo>
                <a:cubicBezTo>
                  <a:pt x="972919" y="381702"/>
                  <a:pt x="1006738" y="391254"/>
                  <a:pt x="1055941" y="442754"/>
                </a:cubicBezTo>
                <a:cubicBezTo>
                  <a:pt x="1071475" y="468422"/>
                  <a:pt x="1070079" y="492546"/>
                  <a:pt x="1080780" y="553255"/>
                </a:cubicBezTo>
                <a:cubicBezTo>
                  <a:pt x="1067608" y="585011"/>
                  <a:pt x="988585" y="602993"/>
                  <a:pt x="919345" y="604679"/>
                </a:cubicBezTo>
                <a:lnTo>
                  <a:pt x="891399" y="604239"/>
                </a:lnTo>
                <a:lnTo>
                  <a:pt x="886538" y="585468"/>
                </a:lnTo>
                <a:cubicBezTo>
                  <a:pt x="877520" y="553770"/>
                  <a:pt x="866775" y="528730"/>
                  <a:pt x="851128" y="508195"/>
                </a:cubicBezTo>
                <a:cubicBezTo>
                  <a:pt x="807759" y="451642"/>
                  <a:pt x="743727" y="433421"/>
                  <a:pt x="707188" y="424613"/>
                </a:cubicBezTo>
                <a:lnTo>
                  <a:pt x="699956" y="422897"/>
                </a:lnTo>
                <a:lnTo>
                  <a:pt x="703293" y="418029"/>
                </a:lnTo>
                <a:cubicBezTo>
                  <a:pt x="725571" y="388916"/>
                  <a:pt x="747450" y="383644"/>
                  <a:pt x="781048" y="374452"/>
                </a:cubicBezTo>
                <a:cubicBezTo>
                  <a:pt x="804829" y="356629"/>
                  <a:pt x="807380" y="350604"/>
                  <a:pt x="808235" y="336894"/>
                </a:cubicBezTo>
                <a:cubicBezTo>
                  <a:pt x="798688" y="312782"/>
                  <a:pt x="786184" y="311116"/>
                  <a:pt x="786184" y="292186"/>
                </a:cubicBezTo>
                <a:cubicBezTo>
                  <a:pt x="745522" y="266464"/>
                  <a:pt x="759820" y="223147"/>
                  <a:pt x="768059" y="215458"/>
                </a:cubicBezTo>
                <a:cubicBezTo>
                  <a:pt x="766008" y="181149"/>
                  <a:pt x="765166" y="166777"/>
                  <a:pt x="772782" y="143948"/>
                </a:cubicBezTo>
                <a:cubicBezTo>
                  <a:pt x="789242" y="105005"/>
                  <a:pt x="827288" y="88072"/>
                  <a:pt x="865014" y="87685"/>
                </a:cubicBezTo>
                <a:close/>
                <a:moveTo>
                  <a:pt x="215766" y="87685"/>
                </a:moveTo>
                <a:cubicBezTo>
                  <a:pt x="253492" y="88072"/>
                  <a:pt x="291538" y="105005"/>
                  <a:pt x="307998" y="143948"/>
                </a:cubicBezTo>
                <a:cubicBezTo>
                  <a:pt x="315614" y="166778"/>
                  <a:pt x="314772" y="181149"/>
                  <a:pt x="312721" y="215458"/>
                </a:cubicBezTo>
                <a:cubicBezTo>
                  <a:pt x="320960" y="223148"/>
                  <a:pt x="335258" y="266464"/>
                  <a:pt x="294596" y="292186"/>
                </a:cubicBezTo>
                <a:cubicBezTo>
                  <a:pt x="294596" y="311116"/>
                  <a:pt x="282092" y="312783"/>
                  <a:pt x="272544" y="336894"/>
                </a:cubicBezTo>
                <a:cubicBezTo>
                  <a:pt x="273400" y="350605"/>
                  <a:pt x="275951" y="356629"/>
                  <a:pt x="299732" y="374452"/>
                </a:cubicBezTo>
                <a:cubicBezTo>
                  <a:pt x="333330" y="383644"/>
                  <a:pt x="357022" y="385288"/>
                  <a:pt x="376580" y="415082"/>
                </a:cubicBezTo>
                <a:lnTo>
                  <a:pt x="381458" y="423823"/>
                </a:lnTo>
                <a:lnTo>
                  <a:pt x="361528" y="430001"/>
                </a:lnTo>
                <a:cubicBezTo>
                  <a:pt x="303357" y="450712"/>
                  <a:pt x="237187" y="492332"/>
                  <a:pt x="212590" y="532649"/>
                </a:cubicBezTo>
                <a:cubicBezTo>
                  <a:pt x="204885" y="548495"/>
                  <a:pt x="199168" y="564126"/>
                  <a:pt x="194715" y="579434"/>
                </a:cubicBezTo>
                <a:lnTo>
                  <a:pt x="189473" y="602284"/>
                </a:lnTo>
                <a:lnTo>
                  <a:pt x="173260" y="603847"/>
                </a:lnTo>
                <a:cubicBezTo>
                  <a:pt x="104410" y="605436"/>
                  <a:pt x="14948" y="580570"/>
                  <a:pt x="0" y="553256"/>
                </a:cubicBezTo>
                <a:cubicBezTo>
                  <a:pt x="10701" y="492547"/>
                  <a:pt x="9305" y="468422"/>
                  <a:pt x="24839" y="442754"/>
                </a:cubicBezTo>
                <a:cubicBezTo>
                  <a:pt x="74041" y="391255"/>
                  <a:pt x="107861" y="381702"/>
                  <a:pt x="127244" y="376768"/>
                </a:cubicBezTo>
                <a:cubicBezTo>
                  <a:pt x="149950" y="357485"/>
                  <a:pt x="156351" y="346019"/>
                  <a:pt x="156653" y="331318"/>
                </a:cubicBezTo>
                <a:cubicBezTo>
                  <a:pt x="151216" y="320242"/>
                  <a:pt x="129057" y="305981"/>
                  <a:pt x="129057" y="288561"/>
                </a:cubicBezTo>
                <a:cubicBezTo>
                  <a:pt x="104689" y="259360"/>
                  <a:pt x="103078" y="232979"/>
                  <a:pt x="120598" y="217271"/>
                </a:cubicBezTo>
                <a:cubicBezTo>
                  <a:pt x="117248" y="190413"/>
                  <a:pt x="113898" y="184097"/>
                  <a:pt x="118401" y="156635"/>
                </a:cubicBezTo>
                <a:cubicBezTo>
                  <a:pt x="119287" y="114042"/>
                  <a:pt x="167262" y="87188"/>
                  <a:pt x="215766" y="87685"/>
                </a:cubicBezTo>
                <a:close/>
                <a:moveTo>
                  <a:pt x="540672" y="10"/>
                </a:moveTo>
                <a:cubicBezTo>
                  <a:pt x="614561" y="-747"/>
                  <a:pt x="687643" y="40161"/>
                  <a:pt x="688992" y="105046"/>
                </a:cubicBezTo>
                <a:cubicBezTo>
                  <a:pt x="695853" y="146880"/>
                  <a:pt x="690749" y="156501"/>
                  <a:pt x="685645" y="197415"/>
                </a:cubicBezTo>
                <a:cubicBezTo>
                  <a:pt x="712336" y="221344"/>
                  <a:pt x="709881" y="261532"/>
                  <a:pt x="672761" y="306015"/>
                </a:cubicBezTo>
                <a:cubicBezTo>
                  <a:pt x="672761" y="332551"/>
                  <a:pt x="648832" y="350345"/>
                  <a:pt x="640549" y="367218"/>
                </a:cubicBezTo>
                <a:cubicBezTo>
                  <a:pt x="641009" y="389613"/>
                  <a:pt x="640932" y="411011"/>
                  <a:pt x="675522" y="440385"/>
                </a:cubicBezTo>
                <a:cubicBezTo>
                  <a:pt x="705050" y="447901"/>
                  <a:pt x="756568" y="444763"/>
                  <a:pt x="831521" y="523216"/>
                </a:cubicBezTo>
                <a:cubicBezTo>
                  <a:pt x="855185" y="562316"/>
                  <a:pt x="872713" y="616756"/>
                  <a:pt x="889014" y="709236"/>
                </a:cubicBezTo>
                <a:cubicBezTo>
                  <a:pt x="763918" y="818671"/>
                  <a:pt x="295668" y="801859"/>
                  <a:pt x="194181" y="710965"/>
                </a:cubicBezTo>
                <a:cubicBezTo>
                  <a:pt x="206787" y="662271"/>
                  <a:pt x="210286" y="569846"/>
                  <a:pt x="236823" y="542543"/>
                </a:cubicBezTo>
                <a:cubicBezTo>
                  <a:pt x="265252" y="499696"/>
                  <a:pt x="354270" y="452860"/>
                  <a:pt x="412763" y="436856"/>
                </a:cubicBezTo>
                <a:cubicBezTo>
                  <a:pt x="448989" y="409706"/>
                  <a:pt x="452875" y="400529"/>
                  <a:pt x="454179" y="379642"/>
                </a:cubicBezTo>
                <a:cubicBezTo>
                  <a:pt x="439635" y="342912"/>
                  <a:pt x="420586" y="340374"/>
                  <a:pt x="420586" y="311537"/>
                </a:cubicBezTo>
                <a:cubicBezTo>
                  <a:pt x="358644" y="272353"/>
                  <a:pt x="380425" y="206367"/>
                  <a:pt x="392976" y="194654"/>
                </a:cubicBezTo>
                <a:cubicBezTo>
                  <a:pt x="389852" y="142389"/>
                  <a:pt x="388569" y="120496"/>
                  <a:pt x="400171" y="85718"/>
                </a:cubicBezTo>
                <a:cubicBezTo>
                  <a:pt x="425245" y="26394"/>
                  <a:pt x="483203" y="599"/>
                  <a:pt x="540672" y="1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a:cs typeface="Arial" panose="020B0604020202020204" pitchFamily="34" charset="0"/>
            </a:endParaRPr>
          </a:p>
        </p:txBody>
      </p:sp>
      <p:sp>
        <p:nvSpPr>
          <p:cNvPr id="29" name="Freeform 28">
            <a:extLst>
              <a:ext uri="{FF2B5EF4-FFF2-40B4-BE49-F238E27FC236}">
                <a16:creationId xmlns:a16="http://schemas.microsoft.com/office/drawing/2014/main" id="{1272F764-D03A-4EAD-9B33-30572F031BD4}"/>
              </a:ext>
            </a:extLst>
          </p:cNvPr>
          <p:cNvSpPr>
            <a:spLocks noEditPoints="1"/>
          </p:cNvSpPr>
          <p:nvPr/>
        </p:nvSpPr>
        <p:spPr bwMode="auto">
          <a:xfrm>
            <a:off x="7119554" y="3840056"/>
            <a:ext cx="523194" cy="446285"/>
          </a:xfrm>
          <a:custGeom>
            <a:avLst/>
            <a:gdLst>
              <a:gd name="T0" fmla="*/ 2315 w 3604"/>
              <a:gd name="T1" fmla="*/ 1678 h 3007"/>
              <a:gd name="T2" fmla="*/ 2613 w 3604"/>
              <a:gd name="T3" fmla="*/ 1921 h 3007"/>
              <a:gd name="T4" fmla="*/ 2729 w 3604"/>
              <a:gd name="T5" fmla="*/ 2297 h 3007"/>
              <a:gd name="T6" fmla="*/ 2655 w 3604"/>
              <a:gd name="T7" fmla="*/ 2873 h 3007"/>
              <a:gd name="T8" fmla="*/ 2444 w 3604"/>
              <a:gd name="T9" fmla="*/ 2942 h 3007"/>
              <a:gd name="T10" fmla="*/ 2054 w 3604"/>
              <a:gd name="T11" fmla="*/ 3002 h 3007"/>
              <a:gd name="T12" fmla="*/ 1556 w 3604"/>
              <a:gd name="T13" fmla="*/ 2987 h 3007"/>
              <a:gd name="T14" fmla="*/ 967 w 3604"/>
              <a:gd name="T15" fmla="*/ 2860 h 3007"/>
              <a:gd name="T16" fmla="*/ 958 w 3604"/>
              <a:gd name="T17" fmla="*/ 2097 h 3007"/>
              <a:gd name="T18" fmla="*/ 1174 w 3604"/>
              <a:gd name="T19" fmla="*/ 1778 h 3007"/>
              <a:gd name="T20" fmla="*/ 1535 w 3604"/>
              <a:gd name="T21" fmla="*/ 1629 h 3007"/>
              <a:gd name="T22" fmla="*/ 3128 w 3604"/>
              <a:gd name="T23" fmla="*/ 1114 h 3007"/>
              <a:gd name="T24" fmla="*/ 3449 w 3604"/>
              <a:gd name="T25" fmla="*/ 1328 h 3007"/>
              <a:gd name="T26" fmla="*/ 3600 w 3604"/>
              <a:gd name="T27" fmla="*/ 1686 h 3007"/>
              <a:gd name="T28" fmla="*/ 3548 w 3604"/>
              <a:gd name="T29" fmla="*/ 2325 h 3007"/>
              <a:gd name="T30" fmla="*/ 3368 w 3604"/>
              <a:gd name="T31" fmla="*/ 2388 h 3007"/>
              <a:gd name="T32" fmla="*/ 3012 w 3604"/>
              <a:gd name="T33" fmla="*/ 2454 h 3007"/>
              <a:gd name="T34" fmla="*/ 2828 w 3604"/>
              <a:gd name="T35" fmla="*/ 2089 h 3007"/>
              <a:gd name="T36" fmla="*/ 2626 w 3604"/>
              <a:gd name="T37" fmla="*/ 1741 h 3007"/>
              <a:gd name="T38" fmla="*/ 2281 w 3604"/>
              <a:gd name="T39" fmla="*/ 1534 h 3007"/>
              <a:gd name="T40" fmla="*/ 2466 w 3604"/>
              <a:gd name="T41" fmla="*/ 1213 h 3007"/>
              <a:gd name="T42" fmla="*/ 1180 w 3604"/>
              <a:gd name="T43" fmla="*/ 1151 h 3007"/>
              <a:gd name="T44" fmla="*/ 1333 w 3604"/>
              <a:gd name="T45" fmla="*/ 1489 h 3007"/>
              <a:gd name="T46" fmla="*/ 1080 w 3604"/>
              <a:gd name="T47" fmla="*/ 1695 h 3007"/>
              <a:gd name="T48" fmla="*/ 850 w 3604"/>
              <a:gd name="T49" fmla="*/ 2023 h 3007"/>
              <a:gd name="T50" fmla="*/ 716 w 3604"/>
              <a:gd name="T51" fmla="*/ 2455 h 3007"/>
              <a:gd name="T52" fmla="*/ 145 w 3604"/>
              <a:gd name="T53" fmla="*/ 2350 h 3007"/>
              <a:gd name="T54" fmla="*/ 13 w 3604"/>
              <a:gd name="T55" fmla="*/ 1620 h 3007"/>
              <a:gd name="T56" fmla="*/ 198 w 3604"/>
              <a:gd name="T57" fmla="*/ 1281 h 3007"/>
              <a:gd name="T58" fmla="*/ 540 w 3604"/>
              <a:gd name="T59" fmla="*/ 1097 h 3007"/>
              <a:gd name="T60" fmla="*/ 1995 w 3604"/>
              <a:gd name="T61" fmla="*/ 568 h 3007"/>
              <a:gd name="T62" fmla="*/ 2254 w 3604"/>
              <a:gd name="T63" fmla="*/ 756 h 3007"/>
              <a:gd name="T64" fmla="*/ 2357 w 3604"/>
              <a:gd name="T65" fmla="*/ 1065 h 3007"/>
              <a:gd name="T66" fmla="*/ 2254 w 3604"/>
              <a:gd name="T67" fmla="*/ 1374 h 3007"/>
              <a:gd name="T68" fmla="*/ 1995 w 3604"/>
              <a:gd name="T69" fmla="*/ 1563 h 3007"/>
              <a:gd name="T70" fmla="*/ 1661 w 3604"/>
              <a:gd name="T71" fmla="*/ 1563 h 3007"/>
              <a:gd name="T72" fmla="*/ 1402 w 3604"/>
              <a:gd name="T73" fmla="*/ 1375 h 3007"/>
              <a:gd name="T74" fmla="*/ 1300 w 3604"/>
              <a:gd name="T75" fmla="*/ 1065 h 3007"/>
              <a:gd name="T76" fmla="*/ 1402 w 3604"/>
              <a:gd name="T77" fmla="*/ 756 h 3007"/>
              <a:gd name="T78" fmla="*/ 1661 w 3604"/>
              <a:gd name="T79" fmla="*/ 568 h 3007"/>
              <a:gd name="T80" fmla="*/ 2816 w 3604"/>
              <a:gd name="T81" fmla="*/ 12 h 3007"/>
              <a:gd name="T82" fmla="*/ 3095 w 3604"/>
              <a:gd name="T83" fmla="*/ 173 h 3007"/>
              <a:gd name="T84" fmla="*/ 3228 w 3604"/>
              <a:gd name="T85" fmla="*/ 467 h 3007"/>
              <a:gd name="T86" fmla="*/ 3159 w 3604"/>
              <a:gd name="T87" fmla="*/ 789 h 3007"/>
              <a:gd name="T88" fmla="*/ 2921 w 3604"/>
              <a:gd name="T89" fmla="*/ 1002 h 3007"/>
              <a:gd name="T90" fmla="*/ 2587 w 3604"/>
              <a:gd name="T91" fmla="*/ 1035 h 3007"/>
              <a:gd name="T92" fmla="*/ 2411 w 3604"/>
              <a:gd name="T93" fmla="*/ 770 h 3007"/>
              <a:gd name="T94" fmla="*/ 2175 w 3604"/>
              <a:gd name="T95" fmla="*/ 516 h 3007"/>
              <a:gd name="T96" fmla="*/ 2293 w 3604"/>
              <a:gd name="T97" fmla="*/ 192 h 3007"/>
              <a:gd name="T98" fmla="*/ 2582 w 3604"/>
              <a:gd name="T99" fmla="*/ 13 h 3007"/>
              <a:gd name="T100" fmla="*/ 1069 w 3604"/>
              <a:gd name="T101" fmla="*/ 27 h 3007"/>
              <a:gd name="T102" fmla="*/ 1328 w 3604"/>
              <a:gd name="T103" fmla="*/ 214 h 3007"/>
              <a:gd name="T104" fmla="*/ 1429 w 3604"/>
              <a:gd name="T105" fmla="*/ 524 h 3007"/>
              <a:gd name="T106" fmla="*/ 1267 w 3604"/>
              <a:gd name="T107" fmla="*/ 735 h 3007"/>
              <a:gd name="T108" fmla="*/ 1096 w 3604"/>
              <a:gd name="T109" fmla="*/ 1011 h 3007"/>
              <a:gd name="T110" fmla="*/ 787 w 3604"/>
              <a:gd name="T111" fmla="*/ 1036 h 3007"/>
              <a:gd name="T112" fmla="*/ 508 w 3604"/>
              <a:gd name="T113" fmla="*/ 876 h 3007"/>
              <a:gd name="T114" fmla="*/ 375 w 3604"/>
              <a:gd name="T115" fmla="*/ 581 h 3007"/>
              <a:gd name="T116" fmla="*/ 445 w 3604"/>
              <a:gd name="T117" fmla="*/ 259 h 3007"/>
              <a:gd name="T118" fmla="*/ 683 w 3604"/>
              <a:gd name="T119" fmla="*/ 46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04" h="3007">
                <a:moveTo>
                  <a:pt x="1604" y="1624"/>
                </a:moveTo>
                <a:lnTo>
                  <a:pt x="2053" y="1624"/>
                </a:lnTo>
                <a:lnTo>
                  <a:pt x="2122" y="1629"/>
                </a:lnTo>
                <a:lnTo>
                  <a:pt x="2189" y="1639"/>
                </a:lnTo>
                <a:lnTo>
                  <a:pt x="2253" y="1655"/>
                </a:lnTo>
                <a:lnTo>
                  <a:pt x="2315" y="1678"/>
                </a:lnTo>
                <a:lnTo>
                  <a:pt x="2375" y="1706"/>
                </a:lnTo>
                <a:lnTo>
                  <a:pt x="2430" y="1740"/>
                </a:lnTo>
                <a:lnTo>
                  <a:pt x="2483" y="1778"/>
                </a:lnTo>
                <a:lnTo>
                  <a:pt x="2531" y="1822"/>
                </a:lnTo>
                <a:lnTo>
                  <a:pt x="2574" y="1869"/>
                </a:lnTo>
                <a:lnTo>
                  <a:pt x="2613" y="1921"/>
                </a:lnTo>
                <a:lnTo>
                  <a:pt x="2647" y="1977"/>
                </a:lnTo>
                <a:lnTo>
                  <a:pt x="2676" y="2035"/>
                </a:lnTo>
                <a:lnTo>
                  <a:pt x="2698" y="2097"/>
                </a:lnTo>
                <a:lnTo>
                  <a:pt x="2715" y="2161"/>
                </a:lnTo>
                <a:lnTo>
                  <a:pt x="2726" y="2227"/>
                </a:lnTo>
                <a:lnTo>
                  <a:pt x="2729" y="2297"/>
                </a:lnTo>
                <a:lnTo>
                  <a:pt x="2729" y="2840"/>
                </a:lnTo>
                <a:lnTo>
                  <a:pt x="2725" y="2840"/>
                </a:lnTo>
                <a:lnTo>
                  <a:pt x="2691" y="2858"/>
                </a:lnTo>
                <a:lnTo>
                  <a:pt x="2684" y="2861"/>
                </a:lnTo>
                <a:lnTo>
                  <a:pt x="2673" y="2866"/>
                </a:lnTo>
                <a:lnTo>
                  <a:pt x="2655" y="2873"/>
                </a:lnTo>
                <a:lnTo>
                  <a:pt x="2633" y="2883"/>
                </a:lnTo>
                <a:lnTo>
                  <a:pt x="2605" y="2893"/>
                </a:lnTo>
                <a:lnTo>
                  <a:pt x="2573" y="2905"/>
                </a:lnTo>
                <a:lnTo>
                  <a:pt x="2535" y="2917"/>
                </a:lnTo>
                <a:lnTo>
                  <a:pt x="2491" y="2929"/>
                </a:lnTo>
                <a:lnTo>
                  <a:pt x="2444" y="2942"/>
                </a:lnTo>
                <a:lnTo>
                  <a:pt x="2391" y="2955"/>
                </a:lnTo>
                <a:lnTo>
                  <a:pt x="2332" y="2966"/>
                </a:lnTo>
                <a:lnTo>
                  <a:pt x="2270" y="2977"/>
                </a:lnTo>
                <a:lnTo>
                  <a:pt x="2202" y="2987"/>
                </a:lnTo>
                <a:lnTo>
                  <a:pt x="2130" y="2996"/>
                </a:lnTo>
                <a:lnTo>
                  <a:pt x="2054" y="3002"/>
                </a:lnTo>
                <a:lnTo>
                  <a:pt x="1972" y="3006"/>
                </a:lnTo>
                <a:lnTo>
                  <a:pt x="1887" y="3007"/>
                </a:lnTo>
                <a:lnTo>
                  <a:pt x="1808" y="3006"/>
                </a:lnTo>
                <a:lnTo>
                  <a:pt x="1727" y="3003"/>
                </a:lnTo>
                <a:lnTo>
                  <a:pt x="1643" y="2996"/>
                </a:lnTo>
                <a:lnTo>
                  <a:pt x="1556" y="2987"/>
                </a:lnTo>
                <a:lnTo>
                  <a:pt x="1465" y="2975"/>
                </a:lnTo>
                <a:lnTo>
                  <a:pt x="1371" y="2960"/>
                </a:lnTo>
                <a:lnTo>
                  <a:pt x="1274" y="2941"/>
                </a:lnTo>
                <a:lnTo>
                  <a:pt x="1175" y="2918"/>
                </a:lnTo>
                <a:lnTo>
                  <a:pt x="1072" y="2892"/>
                </a:lnTo>
                <a:lnTo>
                  <a:pt x="967" y="2860"/>
                </a:lnTo>
                <a:lnTo>
                  <a:pt x="929" y="2849"/>
                </a:lnTo>
                <a:lnTo>
                  <a:pt x="927" y="2840"/>
                </a:lnTo>
                <a:lnTo>
                  <a:pt x="927" y="2297"/>
                </a:lnTo>
                <a:lnTo>
                  <a:pt x="931" y="2227"/>
                </a:lnTo>
                <a:lnTo>
                  <a:pt x="941" y="2161"/>
                </a:lnTo>
                <a:lnTo>
                  <a:pt x="958" y="2097"/>
                </a:lnTo>
                <a:lnTo>
                  <a:pt x="981" y="2035"/>
                </a:lnTo>
                <a:lnTo>
                  <a:pt x="1009" y="1977"/>
                </a:lnTo>
                <a:lnTo>
                  <a:pt x="1043" y="1921"/>
                </a:lnTo>
                <a:lnTo>
                  <a:pt x="1082" y="1869"/>
                </a:lnTo>
                <a:lnTo>
                  <a:pt x="1126" y="1822"/>
                </a:lnTo>
                <a:lnTo>
                  <a:pt x="1174" y="1778"/>
                </a:lnTo>
                <a:lnTo>
                  <a:pt x="1226" y="1740"/>
                </a:lnTo>
                <a:lnTo>
                  <a:pt x="1282" y="1706"/>
                </a:lnTo>
                <a:lnTo>
                  <a:pt x="1341" y="1678"/>
                </a:lnTo>
                <a:lnTo>
                  <a:pt x="1403" y="1655"/>
                </a:lnTo>
                <a:lnTo>
                  <a:pt x="1468" y="1639"/>
                </a:lnTo>
                <a:lnTo>
                  <a:pt x="1535" y="1629"/>
                </a:lnTo>
                <a:lnTo>
                  <a:pt x="1604" y="1624"/>
                </a:lnTo>
                <a:close/>
                <a:moveTo>
                  <a:pt x="2483" y="1084"/>
                </a:moveTo>
                <a:lnTo>
                  <a:pt x="2927" y="1084"/>
                </a:lnTo>
                <a:lnTo>
                  <a:pt x="2996" y="1087"/>
                </a:lnTo>
                <a:lnTo>
                  <a:pt x="3063" y="1097"/>
                </a:lnTo>
                <a:lnTo>
                  <a:pt x="3128" y="1114"/>
                </a:lnTo>
                <a:lnTo>
                  <a:pt x="3190" y="1137"/>
                </a:lnTo>
                <a:lnTo>
                  <a:pt x="3249" y="1165"/>
                </a:lnTo>
                <a:lnTo>
                  <a:pt x="3305" y="1198"/>
                </a:lnTo>
                <a:lnTo>
                  <a:pt x="3357" y="1237"/>
                </a:lnTo>
                <a:lnTo>
                  <a:pt x="3405" y="1281"/>
                </a:lnTo>
                <a:lnTo>
                  <a:pt x="3449" y="1328"/>
                </a:lnTo>
                <a:lnTo>
                  <a:pt x="3488" y="1380"/>
                </a:lnTo>
                <a:lnTo>
                  <a:pt x="3522" y="1436"/>
                </a:lnTo>
                <a:lnTo>
                  <a:pt x="3550" y="1494"/>
                </a:lnTo>
                <a:lnTo>
                  <a:pt x="3573" y="1555"/>
                </a:lnTo>
                <a:lnTo>
                  <a:pt x="3590" y="1620"/>
                </a:lnTo>
                <a:lnTo>
                  <a:pt x="3600" y="1686"/>
                </a:lnTo>
                <a:lnTo>
                  <a:pt x="3604" y="1755"/>
                </a:lnTo>
                <a:lnTo>
                  <a:pt x="3604" y="2299"/>
                </a:lnTo>
                <a:lnTo>
                  <a:pt x="3600" y="2299"/>
                </a:lnTo>
                <a:lnTo>
                  <a:pt x="3564" y="2316"/>
                </a:lnTo>
                <a:lnTo>
                  <a:pt x="3559" y="2320"/>
                </a:lnTo>
                <a:lnTo>
                  <a:pt x="3548" y="2325"/>
                </a:lnTo>
                <a:lnTo>
                  <a:pt x="3531" y="2332"/>
                </a:lnTo>
                <a:lnTo>
                  <a:pt x="3509" y="2342"/>
                </a:lnTo>
                <a:lnTo>
                  <a:pt x="3481" y="2351"/>
                </a:lnTo>
                <a:lnTo>
                  <a:pt x="3449" y="2363"/>
                </a:lnTo>
                <a:lnTo>
                  <a:pt x="3412" y="2376"/>
                </a:lnTo>
                <a:lnTo>
                  <a:pt x="3368" y="2388"/>
                </a:lnTo>
                <a:lnTo>
                  <a:pt x="3321" y="2401"/>
                </a:lnTo>
                <a:lnTo>
                  <a:pt x="3269" y="2413"/>
                </a:lnTo>
                <a:lnTo>
                  <a:pt x="3211" y="2425"/>
                </a:lnTo>
                <a:lnTo>
                  <a:pt x="3149" y="2436"/>
                </a:lnTo>
                <a:lnTo>
                  <a:pt x="3083" y="2446"/>
                </a:lnTo>
                <a:lnTo>
                  <a:pt x="3012" y="2454"/>
                </a:lnTo>
                <a:lnTo>
                  <a:pt x="2935" y="2460"/>
                </a:lnTo>
                <a:lnTo>
                  <a:pt x="2856" y="2465"/>
                </a:lnTo>
                <a:lnTo>
                  <a:pt x="2856" y="2297"/>
                </a:lnTo>
                <a:lnTo>
                  <a:pt x="2852" y="2226"/>
                </a:lnTo>
                <a:lnTo>
                  <a:pt x="2842" y="2156"/>
                </a:lnTo>
                <a:lnTo>
                  <a:pt x="2828" y="2089"/>
                </a:lnTo>
                <a:lnTo>
                  <a:pt x="2807" y="2023"/>
                </a:lnTo>
                <a:lnTo>
                  <a:pt x="2780" y="1960"/>
                </a:lnTo>
                <a:lnTo>
                  <a:pt x="2748" y="1901"/>
                </a:lnTo>
                <a:lnTo>
                  <a:pt x="2713" y="1844"/>
                </a:lnTo>
                <a:lnTo>
                  <a:pt x="2672" y="1790"/>
                </a:lnTo>
                <a:lnTo>
                  <a:pt x="2626" y="1741"/>
                </a:lnTo>
                <a:lnTo>
                  <a:pt x="2578" y="1695"/>
                </a:lnTo>
                <a:lnTo>
                  <a:pt x="2525" y="1653"/>
                </a:lnTo>
                <a:lnTo>
                  <a:pt x="2468" y="1616"/>
                </a:lnTo>
                <a:lnTo>
                  <a:pt x="2408" y="1584"/>
                </a:lnTo>
                <a:lnTo>
                  <a:pt x="2346" y="1556"/>
                </a:lnTo>
                <a:lnTo>
                  <a:pt x="2281" y="1534"/>
                </a:lnTo>
                <a:lnTo>
                  <a:pt x="2324" y="1489"/>
                </a:lnTo>
                <a:lnTo>
                  <a:pt x="2363" y="1440"/>
                </a:lnTo>
                <a:lnTo>
                  <a:pt x="2396" y="1387"/>
                </a:lnTo>
                <a:lnTo>
                  <a:pt x="2425" y="1332"/>
                </a:lnTo>
                <a:lnTo>
                  <a:pt x="2448" y="1274"/>
                </a:lnTo>
                <a:lnTo>
                  <a:pt x="2466" y="1213"/>
                </a:lnTo>
                <a:lnTo>
                  <a:pt x="2477" y="1149"/>
                </a:lnTo>
                <a:lnTo>
                  <a:pt x="2483" y="1084"/>
                </a:lnTo>
                <a:close/>
                <a:moveTo>
                  <a:pt x="677" y="1084"/>
                </a:moveTo>
                <a:lnTo>
                  <a:pt x="1125" y="1084"/>
                </a:lnTo>
                <a:lnTo>
                  <a:pt x="1175" y="1086"/>
                </a:lnTo>
                <a:lnTo>
                  <a:pt x="1180" y="1151"/>
                </a:lnTo>
                <a:lnTo>
                  <a:pt x="1191" y="1214"/>
                </a:lnTo>
                <a:lnTo>
                  <a:pt x="1209" y="1275"/>
                </a:lnTo>
                <a:lnTo>
                  <a:pt x="1232" y="1333"/>
                </a:lnTo>
                <a:lnTo>
                  <a:pt x="1261" y="1388"/>
                </a:lnTo>
                <a:lnTo>
                  <a:pt x="1294" y="1441"/>
                </a:lnTo>
                <a:lnTo>
                  <a:pt x="1333" y="1489"/>
                </a:lnTo>
                <a:lnTo>
                  <a:pt x="1375" y="1534"/>
                </a:lnTo>
                <a:lnTo>
                  <a:pt x="1311" y="1556"/>
                </a:lnTo>
                <a:lnTo>
                  <a:pt x="1248" y="1584"/>
                </a:lnTo>
                <a:lnTo>
                  <a:pt x="1188" y="1616"/>
                </a:lnTo>
                <a:lnTo>
                  <a:pt x="1133" y="1653"/>
                </a:lnTo>
                <a:lnTo>
                  <a:pt x="1080" y="1695"/>
                </a:lnTo>
                <a:lnTo>
                  <a:pt x="1030" y="1741"/>
                </a:lnTo>
                <a:lnTo>
                  <a:pt x="985" y="1790"/>
                </a:lnTo>
                <a:lnTo>
                  <a:pt x="945" y="1844"/>
                </a:lnTo>
                <a:lnTo>
                  <a:pt x="908" y="1901"/>
                </a:lnTo>
                <a:lnTo>
                  <a:pt x="877" y="1960"/>
                </a:lnTo>
                <a:lnTo>
                  <a:pt x="850" y="2023"/>
                </a:lnTo>
                <a:lnTo>
                  <a:pt x="829" y="2089"/>
                </a:lnTo>
                <a:lnTo>
                  <a:pt x="814" y="2156"/>
                </a:lnTo>
                <a:lnTo>
                  <a:pt x="805" y="2226"/>
                </a:lnTo>
                <a:lnTo>
                  <a:pt x="802" y="2297"/>
                </a:lnTo>
                <a:lnTo>
                  <a:pt x="802" y="2461"/>
                </a:lnTo>
                <a:lnTo>
                  <a:pt x="716" y="2455"/>
                </a:lnTo>
                <a:lnTo>
                  <a:pt x="629" y="2446"/>
                </a:lnTo>
                <a:lnTo>
                  <a:pt x="538" y="2434"/>
                </a:lnTo>
                <a:lnTo>
                  <a:pt x="444" y="2418"/>
                </a:lnTo>
                <a:lnTo>
                  <a:pt x="348" y="2400"/>
                </a:lnTo>
                <a:lnTo>
                  <a:pt x="248" y="2377"/>
                </a:lnTo>
                <a:lnTo>
                  <a:pt x="145" y="2350"/>
                </a:lnTo>
                <a:lnTo>
                  <a:pt x="39" y="2320"/>
                </a:lnTo>
                <a:lnTo>
                  <a:pt x="1" y="2307"/>
                </a:lnTo>
                <a:lnTo>
                  <a:pt x="0" y="2299"/>
                </a:lnTo>
                <a:lnTo>
                  <a:pt x="0" y="1755"/>
                </a:lnTo>
                <a:lnTo>
                  <a:pt x="3" y="1686"/>
                </a:lnTo>
                <a:lnTo>
                  <a:pt x="13" y="1620"/>
                </a:lnTo>
                <a:lnTo>
                  <a:pt x="31" y="1555"/>
                </a:lnTo>
                <a:lnTo>
                  <a:pt x="53" y="1494"/>
                </a:lnTo>
                <a:lnTo>
                  <a:pt x="82" y="1436"/>
                </a:lnTo>
                <a:lnTo>
                  <a:pt x="115" y="1380"/>
                </a:lnTo>
                <a:lnTo>
                  <a:pt x="155" y="1328"/>
                </a:lnTo>
                <a:lnTo>
                  <a:pt x="198" y="1281"/>
                </a:lnTo>
                <a:lnTo>
                  <a:pt x="247" y="1237"/>
                </a:lnTo>
                <a:lnTo>
                  <a:pt x="299" y="1198"/>
                </a:lnTo>
                <a:lnTo>
                  <a:pt x="354" y="1165"/>
                </a:lnTo>
                <a:lnTo>
                  <a:pt x="413" y="1137"/>
                </a:lnTo>
                <a:lnTo>
                  <a:pt x="476" y="1114"/>
                </a:lnTo>
                <a:lnTo>
                  <a:pt x="540" y="1097"/>
                </a:lnTo>
                <a:lnTo>
                  <a:pt x="608" y="1087"/>
                </a:lnTo>
                <a:lnTo>
                  <a:pt x="677" y="1084"/>
                </a:lnTo>
                <a:close/>
                <a:moveTo>
                  <a:pt x="1828" y="541"/>
                </a:moveTo>
                <a:lnTo>
                  <a:pt x="1886" y="544"/>
                </a:lnTo>
                <a:lnTo>
                  <a:pt x="1942" y="553"/>
                </a:lnTo>
                <a:lnTo>
                  <a:pt x="1995" y="568"/>
                </a:lnTo>
                <a:lnTo>
                  <a:pt x="2046" y="588"/>
                </a:lnTo>
                <a:lnTo>
                  <a:pt x="2095" y="613"/>
                </a:lnTo>
                <a:lnTo>
                  <a:pt x="2140" y="642"/>
                </a:lnTo>
                <a:lnTo>
                  <a:pt x="2182" y="676"/>
                </a:lnTo>
                <a:lnTo>
                  <a:pt x="2221" y="714"/>
                </a:lnTo>
                <a:lnTo>
                  <a:pt x="2254" y="756"/>
                </a:lnTo>
                <a:lnTo>
                  <a:pt x="2284" y="801"/>
                </a:lnTo>
                <a:lnTo>
                  <a:pt x="2310" y="848"/>
                </a:lnTo>
                <a:lnTo>
                  <a:pt x="2330" y="900"/>
                </a:lnTo>
                <a:lnTo>
                  <a:pt x="2345" y="952"/>
                </a:lnTo>
                <a:lnTo>
                  <a:pt x="2354" y="1008"/>
                </a:lnTo>
                <a:lnTo>
                  <a:pt x="2357" y="1065"/>
                </a:lnTo>
                <a:lnTo>
                  <a:pt x="2354" y="1123"/>
                </a:lnTo>
                <a:lnTo>
                  <a:pt x="2345" y="1177"/>
                </a:lnTo>
                <a:lnTo>
                  <a:pt x="2330" y="1230"/>
                </a:lnTo>
                <a:lnTo>
                  <a:pt x="2310" y="1282"/>
                </a:lnTo>
                <a:lnTo>
                  <a:pt x="2284" y="1330"/>
                </a:lnTo>
                <a:lnTo>
                  <a:pt x="2254" y="1374"/>
                </a:lnTo>
                <a:lnTo>
                  <a:pt x="2221" y="1416"/>
                </a:lnTo>
                <a:lnTo>
                  <a:pt x="2182" y="1454"/>
                </a:lnTo>
                <a:lnTo>
                  <a:pt x="2140" y="1488"/>
                </a:lnTo>
                <a:lnTo>
                  <a:pt x="2095" y="1518"/>
                </a:lnTo>
                <a:lnTo>
                  <a:pt x="2046" y="1542"/>
                </a:lnTo>
                <a:lnTo>
                  <a:pt x="1995" y="1563"/>
                </a:lnTo>
                <a:lnTo>
                  <a:pt x="1942" y="1577"/>
                </a:lnTo>
                <a:lnTo>
                  <a:pt x="1886" y="1586"/>
                </a:lnTo>
                <a:lnTo>
                  <a:pt x="1828" y="1589"/>
                </a:lnTo>
                <a:lnTo>
                  <a:pt x="1771" y="1586"/>
                </a:lnTo>
                <a:lnTo>
                  <a:pt x="1715" y="1577"/>
                </a:lnTo>
                <a:lnTo>
                  <a:pt x="1661" y="1563"/>
                </a:lnTo>
                <a:lnTo>
                  <a:pt x="1610" y="1542"/>
                </a:lnTo>
                <a:lnTo>
                  <a:pt x="1561" y="1518"/>
                </a:lnTo>
                <a:lnTo>
                  <a:pt x="1516" y="1488"/>
                </a:lnTo>
                <a:lnTo>
                  <a:pt x="1474" y="1454"/>
                </a:lnTo>
                <a:lnTo>
                  <a:pt x="1436" y="1416"/>
                </a:lnTo>
                <a:lnTo>
                  <a:pt x="1402" y="1375"/>
                </a:lnTo>
                <a:lnTo>
                  <a:pt x="1372" y="1330"/>
                </a:lnTo>
                <a:lnTo>
                  <a:pt x="1346" y="1282"/>
                </a:lnTo>
                <a:lnTo>
                  <a:pt x="1327" y="1231"/>
                </a:lnTo>
                <a:lnTo>
                  <a:pt x="1312" y="1177"/>
                </a:lnTo>
                <a:lnTo>
                  <a:pt x="1303" y="1123"/>
                </a:lnTo>
                <a:lnTo>
                  <a:pt x="1300" y="1065"/>
                </a:lnTo>
                <a:lnTo>
                  <a:pt x="1303" y="1008"/>
                </a:lnTo>
                <a:lnTo>
                  <a:pt x="1312" y="952"/>
                </a:lnTo>
                <a:lnTo>
                  <a:pt x="1327" y="900"/>
                </a:lnTo>
                <a:lnTo>
                  <a:pt x="1346" y="849"/>
                </a:lnTo>
                <a:lnTo>
                  <a:pt x="1372" y="801"/>
                </a:lnTo>
                <a:lnTo>
                  <a:pt x="1402" y="756"/>
                </a:lnTo>
                <a:lnTo>
                  <a:pt x="1436" y="714"/>
                </a:lnTo>
                <a:lnTo>
                  <a:pt x="1474" y="676"/>
                </a:lnTo>
                <a:lnTo>
                  <a:pt x="1516" y="642"/>
                </a:lnTo>
                <a:lnTo>
                  <a:pt x="1561" y="613"/>
                </a:lnTo>
                <a:lnTo>
                  <a:pt x="1610" y="588"/>
                </a:lnTo>
                <a:lnTo>
                  <a:pt x="1661" y="568"/>
                </a:lnTo>
                <a:lnTo>
                  <a:pt x="1715" y="553"/>
                </a:lnTo>
                <a:lnTo>
                  <a:pt x="1771" y="544"/>
                </a:lnTo>
                <a:lnTo>
                  <a:pt x="1828" y="541"/>
                </a:lnTo>
                <a:close/>
                <a:moveTo>
                  <a:pt x="2703" y="0"/>
                </a:moveTo>
                <a:lnTo>
                  <a:pt x="2760" y="2"/>
                </a:lnTo>
                <a:lnTo>
                  <a:pt x="2816" y="12"/>
                </a:lnTo>
                <a:lnTo>
                  <a:pt x="2870" y="27"/>
                </a:lnTo>
                <a:lnTo>
                  <a:pt x="2921" y="46"/>
                </a:lnTo>
                <a:lnTo>
                  <a:pt x="2970" y="72"/>
                </a:lnTo>
                <a:lnTo>
                  <a:pt x="3015" y="101"/>
                </a:lnTo>
                <a:lnTo>
                  <a:pt x="3057" y="135"/>
                </a:lnTo>
                <a:lnTo>
                  <a:pt x="3095" y="173"/>
                </a:lnTo>
                <a:lnTo>
                  <a:pt x="3129" y="214"/>
                </a:lnTo>
                <a:lnTo>
                  <a:pt x="3159" y="259"/>
                </a:lnTo>
                <a:lnTo>
                  <a:pt x="3185" y="308"/>
                </a:lnTo>
                <a:lnTo>
                  <a:pt x="3204" y="358"/>
                </a:lnTo>
                <a:lnTo>
                  <a:pt x="3219" y="411"/>
                </a:lnTo>
                <a:lnTo>
                  <a:pt x="3228" y="467"/>
                </a:lnTo>
                <a:lnTo>
                  <a:pt x="3231" y="524"/>
                </a:lnTo>
                <a:lnTo>
                  <a:pt x="3228" y="581"/>
                </a:lnTo>
                <a:lnTo>
                  <a:pt x="3219" y="636"/>
                </a:lnTo>
                <a:lnTo>
                  <a:pt x="3204" y="690"/>
                </a:lnTo>
                <a:lnTo>
                  <a:pt x="3185" y="740"/>
                </a:lnTo>
                <a:lnTo>
                  <a:pt x="3159" y="789"/>
                </a:lnTo>
                <a:lnTo>
                  <a:pt x="3129" y="834"/>
                </a:lnTo>
                <a:lnTo>
                  <a:pt x="3095" y="876"/>
                </a:lnTo>
                <a:lnTo>
                  <a:pt x="3057" y="913"/>
                </a:lnTo>
                <a:lnTo>
                  <a:pt x="3015" y="947"/>
                </a:lnTo>
                <a:lnTo>
                  <a:pt x="2970" y="977"/>
                </a:lnTo>
                <a:lnTo>
                  <a:pt x="2921" y="1002"/>
                </a:lnTo>
                <a:lnTo>
                  <a:pt x="2870" y="1022"/>
                </a:lnTo>
                <a:lnTo>
                  <a:pt x="2816" y="1036"/>
                </a:lnTo>
                <a:lnTo>
                  <a:pt x="2760" y="1045"/>
                </a:lnTo>
                <a:lnTo>
                  <a:pt x="2703" y="1048"/>
                </a:lnTo>
                <a:lnTo>
                  <a:pt x="2644" y="1045"/>
                </a:lnTo>
                <a:lnTo>
                  <a:pt x="2587" y="1035"/>
                </a:lnTo>
                <a:lnTo>
                  <a:pt x="2531" y="1019"/>
                </a:lnTo>
                <a:lnTo>
                  <a:pt x="2479" y="999"/>
                </a:lnTo>
                <a:lnTo>
                  <a:pt x="2470" y="938"/>
                </a:lnTo>
                <a:lnTo>
                  <a:pt x="2456" y="880"/>
                </a:lnTo>
                <a:lnTo>
                  <a:pt x="2436" y="824"/>
                </a:lnTo>
                <a:lnTo>
                  <a:pt x="2411" y="770"/>
                </a:lnTo>
                <a:lnTo>
                  <a:pt x="2382" y="720"/>
                </a:lnTo>
                <a:lnTo>
                  <a:pt x="2347" y="672"/>
                </a:lnTo>
                <a:lnTo>
                  <a:pt x="2310" y="627"/>
                </a:lnTo>
                <a:lnTo>
                  <a:pt x="2269" y="587"/>
                </a:lnTo>
                <a:lnTo>
                  <a:pt x="2223" y="549"/>
                </a:lnTo>
                <a:lnTo>
                  <a:pt x="2175" y="516"/>
                </a:lnTo>
                <a:lnTo>
                  <a:pt x="2179" y="456"/>
                </a:lnTo>
                <a:lnTo>
                  <a:pt x="2190" y="398"/>
                </a:lnTo>
                <a:lnTo>
                  <a:pt x="2208" y="342"/>
                </a:lnTo>
                <a:lnTo>
                  <a:pt x="2231" y="289"/>
                </a:lnTo>
                <a:lnTo>
                  <a:pt x="2260" y="239"/>
                </a:lnTo>
                <a:lnTo>
                  <a:pt x="2293" y="192"/>
                </a:lnTo>
                <a:lnTo>
                  <a:pt x="2332" y="151"/>
                </a:lnTo>
                <a:lnTo>
                  <a:pt x="2375" y="113"/>
                </a:lnTo>
                <a:lnTo>
                  <a:pt x="2422" y="80"/>
                </a:lnTo>
                <a:lnTo>
                  <a:pt x="2473" y="52"/>
                </a:lnTo>
                <a:lnTo>
                  <a:pt x="2526" y="30"/>
                </a:lnTo>
                <a:lnTo>
                  <a:pt x="2582" y="13"/>
                </a:lnTo>
                <a:lnTo>
                  <a:pt x="2642" y="4"/>
                </a:lnTo>
                <a:lnTo>
                  <a:pt x="2703" y="0"/>
                </a:lnTo>
                <a:close/>
                <a:moveTo>
                  <a:pt x="901" y="0"/>
                </a:moveTo>
                <a:lnTo>
                  <a:pt x="959" y="2"/>
                </a:lnTo>
                <a:lnTo>
                  <a:pt x="1014" y="12"/>
                </a:lnTo>
                <a:lnTo>
                  <a:pt x="1069" y="27"/>
                </a:lnTo>
                <a:lnTo>
                  <a:pt x="1119" y="46"/>
                </a:lnTo>
                <a:lnTo>
                  <a:pt x="1168" y="72"/>
                </a:lnTo>
                <a:lnTo>
                  <a:pt x="1214" y="101"/>
                </a:lnTo>
                <a:lnTo>
                  <a:pt x="1256" y="135"/>
                </a:lnTo>
                <a:lnTo>
                  <a:pt x="1293" y="173"/>
                </a:lnTo>
                <a:lnTo>
                  <a:pt x="1328" y="214"/>
                </a:lnTo>
                <a:lnTo>
                  <a:pt x="1358" y="259"/>
                </a:lnTo>
                <a:lnTo>
                  <a:pt x="1383" y="308"/>
                </a:lnTo>
                <a:lnTo>
                  <a:pt x="1403" y="358"/>
                </a:lnTo>
                <a:lnTo>
                  <a:pt x="1417" y="412"/>
                </a:lnTo>
                <a:lnTo>
                  <a:pt x="1426" y="467"/>
                </a:lnTo>
                <a:lnTo>
                  <a:pt x="1429" y="524"/>
                </a:lnTo>
                <a:lnTo>
                  <a:pt x="1429" y="538"/>
                </a:lnTo>
                <a:lnTo>
                  <a:pt x="1428" y="554"/>
                </a:lnTo>
                <a:lnTo>
                  <a:pt x="1382" y="593"/>
                </a:lnTo>
                <a:lnTo>
                  <a:pt x="1339" y="636"/>
                </a:lnTo>
                <a:lnTo>
                  <a:pt x="1300" y="684"/>
                </a:lnTo>
                <a:lnTo>
                  <a:pt x="1267" y="735"/>
                </a:lnTo>
                <a:lnTo>
                  <a:pt x="1237" y="789"/>
                </a:lnTo>
                <a:lnTo>
                  <a:pt x="1214" y="846"/>
                </a:lnTo>
                <a:lnTo>
                  <a:pt x="1195" y="905"/>
                </a:lnTo>
                <a:lnTo>
                  <a:pt x="1183" y="967"/>
                </a:lnTo>
                <a:lnTo>
                  <a:pt x="1140" y="991"/>
                </a:lnTo>
                <a:lnTo>
                  <a:pt x="1096" y="1011"/>
                </a:lnTo>
                <a:lnTo>
                  <a:pt x="1050" y="1027"/>
                </a:lnTo>
                <a:lnTo>
                  <a:pt x="1002" y="1038"/>
                </a:lnTo>
                <a:lnTo>
                  <a:pt x="952" y="1046"/>
                </a:lnTo>
                <a:lnTo>
                  <a:pt x="901" y="1048"/>
                </a:lnTo>
                <a:lnTo>
                  <a:pt x="844" y="1045"/>
                </a:lnTo>
                <a:lnTo>
                  <a:pt x="787" y="1036"/>
                </a:lnTo>
                <a:lnTo>
                  <a:pt x="734" y="1022"/>
                </a:lnTo>
                <a:lnTo>
                  <a:pt x="683" y="1002"/>
                </a:lnTo>
                <a:lnTo>
                  <a:pt x="634" y="977"/>
                </a:lnTo>
                <a:lnTo>
                  <a:pt x="589" y="947"/>
                </a:lnTo>
                <a:lnTo>
                  <a:pt x="547" y="913"/>
                </a:lnTo>
                <a:lnTo>
                  <a:pt x="508" y="876"/>
                </a:lnTo>
                <a:lnTo>
                  <a:pt x="474" y="834"/>
                </a:lnTo>
                <a:lnTo>
                  <a:pt x="445" y="789"/>
                </a:lnTo>
                <a:lnTo>
                  <a:pt x="420" y="740"/>
                </a:lnTo>
                <a:lnTo>
                  <a:pt x="400" y="690"/>
                </a:lnTo>
                <a:lnTo>
                  <a:pt x="384" y="636"/>
                </a:lnTo>
                <a:lnTo>
                  <a:pt x="375" y="581"/>
                </a:lnTo>
                <a:lnTo>
                  <a:pt x="372" y="524"/>
                </a:lnTo>
                <a:lnTo>
                  <a:pt x="375" y="467"/>
                </a:lnTo>
                <a:lnTo>
                  <a:pt x="384" y="412"/>
                </a:lnTo>
                <a:lnTo>
                  <a:pt x="400" y="358"/>
                </a:lnTo>
                <a:lnTo>
                  <a:pt x="420" y="308"/>
                </a:lnTo>
                <a:lnTo>
                  <a:pt x="445" y="259"/>
                </a:lnTo>
                <a:lnTo>
                  <a:pt x="474" y="214"/>
                </a:lnTo>
                <a:lnTo>
                  <a:pt x="508" y="173"/>
                </a:lnTo>
                <a:lnTo>
                  <a:pt x="547" y="135"/>
                </a:lnTo>
                <a:lnTo>
                  <a:pt x="589" y="101"/>
                </a:lnTo>
                <a:lnTo>
                  <a:pt x="634" y="72"/>
                </a:lnTo>
                <a:lnTo>
                  <a:pt x="683" y="46"/>
                </a:lnTo>
                <a:lnTo>
                  <a:pt x="734" y="27"/>
                </a:lnTo>
                <a:lnTo>
                  <a:pt x="787" y="12"/>
                </a:lnTo>
                <a:lnTo>
                  <a:pt x="844" y="2"/>
                </a:lnTo>
                <a:lnTo>
                  <a:pt x="901"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a:endParaRPr>
          </a:p>
        </p:txBody>
      </p:sp>
      <p:grpSp>
        <p:nvGrpSpPr>
          <p:cNvPr id="30" name="Group 29">
            <a:extLst>
              <a:ext uri="{FF2B5EF4-FFF2-40B4-BE49-F238E27FC236}">
                <a16:creationId xmlns:a16="http://schemas.microsoft.com/office/drawing/2014/main" id="{3ED6D158-1061-4EAB-8CD4-816C42C46D96}"/>
              </a:ext>
            </a:extLst>
          </p:cNvPr>
          <p:cNvGrpSpPr/>
          <p:nvPr/>
        </p:nvGrpSpPr>
        <p:grpSpPr>
          <a:xfrm>
            <a:off x="5248359" y="2422893"/>
            <a:ext cx="386131" cy="486239"/>
            <a:chOff x="-1829697" y="-2709496"/>
            <a:chExt cx="1914049" cy="2359271"/>
          </a:xfrm>
          <a:solidFill>
            <a:sysClr val="window" lastClr="FFFFFF"/>
          </a:solidFill>
        </p:grpSpPr>
        <p:sp>
          <p:nvSpPr>
            <p:cNvPr id="31" name="Rounded Rectangle 73">
              <a:extLst>
                <a:ext uri="{FF2B5EF4-FFF2-40B4-BE49-F238E27FC236}">
                  <a16:creationId xmlns:a16="http://schemas.microsoft.com/office/drawing/2014/main" id="{604FF5B4-413F-4F9E-B0A1-CA9F3AA3D376}"/>
                </a:ext>
              </a:extLst>
            </p:cNvPr>
            <p:cNvSpPr/>
            <p:nvPr/>
          </p:nvSpPr>
          <p:spPr>
            <a:xfrm>
              <a:off x="-1798703" y="-1500355"/>
              <a:ext cx="315363" cy="822660"/>
            </a:xfrm>
            <a:prstGeom prst="roundRect">
              <a:avLst>
                <a:gd name="adj" fmla="val 4735"/>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Rounded Rectangle 74">
              <a:extLst>
                <a:ext uri="{FF2B5EF4-FFF2-40B4-BE49-F238E27FC236}">
                  <a16:creationId xmlns:a16="http://schemas.microsoft.com/office/drawing/2014/main" id="{33814895-BA09-4807-BA02-23D43013DFBC}"/>
                </a:ext>
              </a:extLst>
            </p:cNvPr>
            <p:cNvSpPr/>
            <p:nvPr/>
          </p:nvSpPr>
          <p:spPr>
            <a:xfrm>
              <a:off x="-1290703" y="-1720850"/>
              <a:ext cx="315363" cy="1043155"/>
            </a:xfrm>
            <a:prstGeom prst="roundRect">
              <a:avLst>
                <a:gd name="adj" fmla="val 4735"/>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Rounded Rectangle 75">
              <a:extLst>
                <a:ext uri="{FF2B5EF4-FFF2-40B4-BE49-F238E27FC236}">
                  <a16:creationId xmlns:a16="http://schemas.microsoft.com/office/drawing/2014/main" id="{CEEF535E-CF42-47F9-848B-2380B834D6D6}"/>
                </a:ext>
              </a:extLst>
            </p:cNvPr>
            <p:cNvSpPr/>
            <p:nvPr/>
          </p:nvSpPr>
          <p:spPr>
            <a:xfrm>
              <a:off x="-782703" y="-2170210"/>
              <a:ext cx="315363" cy="1492515"/>
            </a:xfrm>
            <a:prstGeom prst="roundRect">
              <a:avLst>
                <a:gd name="adj" fmla="val 4735"/>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Rounded Rectangle 76">
              <a:extLst>
                <a:ext uri="{FF2B5EF4-FFF2-40B4-BE49-F238E27FC236}">
                  <a16:creationId xmlns:a16="http://schemas.microsoft.com/office/drawing/2014/main" id="{425BB5C7-7D1B-45CC-95AC-566731B613D6}"/>
                </a:ext>
              </a:extLst>
            </p:cNvPr>
            <p:cNvSpPr/>
            <p:nvPr/>
          </p:nvSpPr>
          <p:spPr>
            <a:xfrm>
              <a:off x="-274703" y="-2709496"/>
              <a:ext cx="315363" cy="2031801"/>
            </a:xfrm>
            <a:prstGeom prst="roundRect">
              <a:avLst>
                <a:gd name="adj" fmla="val 4735"/>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Rounded Rectangle 77">
              <a:extLst>
                <a:ext uri="{FF2B5EF4-FFF2-40B4-BE49-F238E27FC236}">
                  <a16:creationId xmlns:a16="http://schemas.microsoft.com/office/drawing/2014/main" id="{A94F3671-0DEA-4CE7-B718-4DA9003D07DD}"/>
                </a:ext>
              </a:extLst>
            </p:cNvPr>
            <p:cNvSpPr/>
            <p:nvPr/>
          </p:nvSpPr>
          <p:spPr>
            <a:xfrm rot="5400000">
              <a:off x="-1003192" y="-1437770"/>
              <a:ext cx="261040" cy="1914049"/>
            </a:xfrm>
            <a:prstGeom prst="roundRect">
              <a:avLst>
                <a:gd name="adj" fmla="val 4735"/>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6" name="Group 35">
            <a:extLst>
              <a:ext uri="{FF2B5EF4-FFF2-40B4-BE49-F238E27FC236}">
                <a16:creationId xmlns:a16="http://schemas.microsoft.com/office/drawing/2014/main" id="{319C8AEC-1AB0-450A-A768-EDB304767A86}"/>
              </a:ext>
            </a:extLst>
          </p:cNvPr>
          <p:cNvGrpSpPr/>
          <p:nvPr/>
        </p:nvGrpSpPr>
        <p:grpSpPr>
          <a:xfrm>
            <a:off x="4984806" y="4855056"/>
            <a:ext cx="453571" cy="454291"/>
            <a:chOff x="8112125" y="1039812"/>
            <a:chExt cx="1376363" cy="1349376"/>
          </a:xfrm>
          <a:solidFill>
            <a:sysClr val="window" lastClr="FFFFFF"/>
          </a:solidFill>
        </p:grpSpPr>
        <p:sp>
          <p:nvSpPr>
            <p:cNvPr id="37" name="Freeform 5">
              <a:extLst>
                <a:ext uri="{FF2B5EF4-FFF2-40B4-BE49-F238E27FC236}">
                  <a16:creationId xmlns:a16="http://schemas.microsoft.com/office/drawing/2014/main" id="{5FFC6B87-BC2C-44C3-A258-D50CCE8D279B}"/>
                </a:ext>
              </a:extLst>
            </p:cNvPr>
            <p:cNvSpPr>
              <a:spLocks noEditPoints="1"/>
            </p:cNvSpPr>
            <p:nvPr/>
          </p:nvSpPr>
          <p:spPr bwMode="auto">
            <a:xfrm>
              <a:off x="8475663" y="1039812"/>
              <a:ext cx="1012825" cy="931863"/>
            </a:xfrm>
            <a:custGeom>
              <a:avLst/>
              <a:gdLst>
                <a:gd name="T0" fmla="*/ 5390 w 12583"/>
                <a:gd name="T1" fmla="*/ 1416 h 11576"/>
                <a:gd name="T2" fmla="*/ 4649 w 12583"/>
                <a:gd name="T3" fmla="*/ 1592 h 11576"/>
                <a:gd name="T4" fmla="*/ 3803 w 12583"/>
                <a:gd name="T5" fmla="*/ 639 h 11576"/>
                <a:gd name="T6" fmla="*/ 2914 w 12583"/>
                <a:gd name="T7" fmla="*/ 1127 h 11576"/>
                <a:gd name="T8" fmla="*/ 2961 w 12583"/>
                <a:gd name="T9" fmla="*/ 2222 h 11576"/>
                <a:gd name="T10" fmla="*/ 3062 w 12583"/>
                <a:gd name="T11" fmla="*/ 2509 h 11576"/>
                <a:gd name="T12" fmla="*/ 2788 w 12583"/>
                <a:gd name="T13" fmla="*/ 2765 h 11576"/>
                <a:gd name="T14" fmla="*/ 1953 w 12583"/>
                <a:gd name="T15" fmla="*/ 2842 h 11576"/>
                <a:gd name="T16" fmla="*/ 979 w 12583"/>
                <a:gd name="T17" fmla="*/ 3178 h 11576"/>
                <a:gd name="T18" fmla="*/ 811 w 12583"/>
                <a:gd name="T19" fmla="*/ 3468 h 11576"/>
                <a:gd name="T20" fmla="*/ 663 w 12583"/>
                <a:gd name="T21" fmla="*/ 3779 h 11576"/>
                <a:gd name="T22" fmla="*/ 1615 w 12583"/>
                <a:gd name="T23" fmla="*/ 4626 h 11576"/>
                <a:gd name="T24" fmla="*/ 1439 w 12583"/>
                <a:gd name="T25" fmla="*/ 5367 h 11576"/>
                <a:gd name="T26" fmla="*/ 742 w 12583"/>
                <a:gd name="T27" fmla="*/ 5482 h 11576"/>
                <a:gd name="T28" fmla="*/ 134 w 12583"/>
                <a:gd name="T29" fmla="*/ 6813 h 11576"/>
                <a:gd name="T30" fmla="*/ 713 w 12583"/>
                <a:gd name="T31" fmla="*/ 7045 h 11576"/>
                <a:gd name="T32" fmla="*/ 1439 w 12583"/>
                <a:gd name="T33" fmla="*/ 7166 h 11576"/>
                <a:gd name="T34" fmla="*/ 1615 w 12583"/>
                <a:gd name="T35" fmla="*/ 7907 h 11576"/>
                <a:gd name="T36" fmla="*/ 895 w 12583"/>
                <a:gd name="T37" fmla="*/ 8527 h 11576"/>
                <a:gd name="T38" fmla="*/ 663 w 12583"/>
                <a:gd name="T39" fmla="*/ 8753 h 11576"/>
                <a:gd name="T40" fmla="*/ 945 w 12583"/>
                <a:gd name="T41" fmla="*/ 9318 h 11576"/>
                <a:gd name="T42" fmla="*/ 3266 w 12583"/>
                <a:gd name="T43" fmla="*/ 9643 h 11576"/>
                <a:gd name="T44" fmla="*/ 5711 w 12583"/>
                <a:gd name="T45" fmla="*/ 10479 h 11576"/>
                <a:gd name="T46" fmla="*/ 7498 w 12583"/>
                <a:gd name="T47" fmla="*/ 10702 h 11576"/>
                <a:gd name="T48" fmla="*/ 9306 w 12583"/>
                <a:gd name="T49" fmla="*/ 11576 h 11576"/>
                <a:gd name="T50" fmla="*/ 9906 w 12583"/>
                <a:gd name="T51" fmla="*/ 11223 h 11576"/>
                <a:gd name="T52" fmla="*/ 9518 w 12583"/>
                <a:gd name="T53" fmla="*/ 10023 h 11576"/>
                <a:gd name="T54" fmla="*/ 10047 w 12583"/>
                <a:gd name="T55" fmla="*/ 9494 h 11576"/>
                <a:gd name="T56" fmla="*/ 11211 w 12583"/>
                <a:gd name="T57" fmla="*/ 9882 h 11576"/>
                <a:gd name="T58" fmla="*/ 11412 w 12583"/>
                <a:gd name="T59" fmla="*/ 9660 h 11576"/>
                <a:gd name="T60" fmla="*/ 11881 w 12583"/>
                <a:gd name="T61" fmla="*/ 8753 h 11576"/>
                <a:gd name="T62" fmla="*/ 11798 w 12583"/>
                <a:gd name="T63" fmla="*/ 8625 h 11576"/>
                <a:gd name="T64" fmla="*/ 11056 w 12583"/>
                <a:gd name="T65" fmla="*/ 7540 h 11576"/>
                <a:gd name="T66" fmla="*/ 11140 w 12583"/>
                <a:gd name="T67" fmla="*/ 7166 h 11576"/>
                <a:gd name="T68" fmla="*/ 11473 w 12583"/>
                <a:gd name="T69" fmla="*/ 7110 h 11576"/>
                <a:gd name="T70" fmla="*/ 11806 w 12583"/>
                <a:gd name="T71" fmla="*/ 7055 h 11576"/>
                <a:gd name="T72" fmla="*/ 12410 w 12583"/>
                <a:gd name="T73" fmla="*/ 5684 h 11576"/>
                <a:gd name="T74" fmla="*/ 11836 w 12583"/>
                <a:gd name="T75" fmla="*/ 5483 h 11576"/>
                <a:gd name="T76" fmla="*/ 11140 w 12583"/>
                <a:gd name="T77" fmla="*/ 5367 h 11576"/>
                <a:gd name="T78" fmla="*/ 11058 w 12583"/>
                <a:gd name="T79" fmla="*/ 4990 h 11576"/>
                <a:gd name="T80" fmla="*/ 11430 w 12583"/>
                <a:gd name="T81" fmla="*/ 4210 h 11576"/>
                <a:gd name="T82" fmla="*/ 11593 w 12583"/>
                <a:gd name="T83" fmla="*/ 3186 h 11576"/>
                <a:gd name="T84" fmla="*/ 10651 w 12583"/>
                <a:gd name="T85" fmla="*/ 2831 h 11576"/>
                <a:gd name="T86" fmla="*/ 10047 w 12583"/>
                <a:gd name="T87" fmla="*/ 3038 h 11576"/>
                <a:gd name="T88" fmla="*/ 9518 w 12583"/>
                <a:gd name="T89" fmla="*/ 2509 h 11576"/>
                <a:gd name="T90" fmla="*/ 9707 w 12583"/>
                <a:gd name="T91" fmla="*/ 1922 h 11576"/>
                <a:gd name="T92" fmla="*/ 9101 w 12583"/>
                <a:gd name="T93" fmla="*/ 809 h 11576"/>
                <a:gd name="T94" fmla="*/ 8812 w 12583"/>
                <a:gd name="T95" fmla="*/ 639 h 11576"/>
                <a:gd name="T96" fmla="*/ 7930 w 12583"/>
                <a:gd name="T97" fmla="*/ 1592 h 11576"/>
                <a:gd name="T98" fmla="*/ 7189 w 12583"/>
                <a:gd name="T99" fmla="*/ 1416 h 11576"/>
                <a:gd name="T100" fmla="*/ 6999 w 12583"/>
                <a:gd name="T101" fmla="*/ 336 h 11576"/>
                <a:gd name="T102" fmla="*/ 5813 w 12583"/>
                <a:gd name="T103" fmla="*/ 110 h 11576"/>
                <a:gd name="T104" fmla="*/ 5511 w 12583"/>
                <a:gd name="T105" fmla="*/ 654 h 11576"/>
                <a:gd name="T106" fmla="*/ 5390 w 12583"/>
                <a:gd name="T107" fmla="*/ 1416 h 11576"/>
                <a:gd name="T108" fmla="*/ 6360 w 12583"/>
                <a:gd name="T109" fmla="*/ 3125 h 11576"/>
                <a:gd name="T110" fmla="*/ 9260 w 12583"/>
                <a:gd name="T111" fmla="*/ 6025 h 11576"/>
                <a:gd name="T112" fmla="*/ 6360 w 12583"/>
                <a:gd name="T113" fmla="*/ 8925 h 11576"/>
                <a:gd name="T114" fmla="*/ 3460 w 12583"/>
                <a:gd name="T115" fmla="*/ 6025 h 11576"/>
                <a:gd name="T116" fmla="*/ 6360 w 12583"/>
                <a:gd name="T117" fmla="*/ 3125 h 1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83" h="11576">
                  <a:moveTo>
                    <a:pt x="5390" y="1416"/>
                  </a:moveTo>
                  <a:cubicBezTo>
                    <a:pt x="5168" y="1420"/>
                    <a:pt x="4852" y="1545"/>
                    <a:pt x="4649" y="1592"/>
                  </a:cubicBezTo>
                  <a:cubicBezTo>
                    <a:pt x="4490" y="1485"/>
                    <a:pt x="4035" y="841"/>
                    <a:pt x="3803" y="639"/>
                  </a:cubicBezTo>
                  <a:cubicBezTo>
                    <a:pt x="3657" y="673"/>
                    <a:pt x="3080" y="1029"/>
                    <a:pt x="2914" y="1127"/>
                  </a:cubicBezTo>
                  <a:cubicBezTo>
                    <a:pt x="2569" y="1330"/>
                    <a:pt x="2605" y="1275"/>
                    <a:pt x="2961" y="2222"/>
                  </a:cubicBezTo>
                  <a:cubicBezTo>
                    <a:pt x="2998" y="2321"/>
                    <a:pt x="3033" y="2385"/>
                    <a:pt x="3062" y="2509"/>
                  </a:cubicBezTo>
                  <a:cubicBezTo>
                    <a:pt x="3020" y="2566"/>
                    <a:pt x="2863" y="2690"/>
                    <a:pt x="2788" y="2765"/>
                  </a:cubicBezTo>
                  <a:cubicBezTo>
                    <a:pt x="2452" y="3101"/>
                    <a:pt x="2679" y="3122"/>
                    <a:pt x="1953" y="2842"/>
                  </a:cubicBezTo>
                  <a:cubicBezTo>
                    <a:pt x="1211" y="2555"/>
                    <a:pt x="1336" y="2557"/>
                    <a:pt x="979" y="3178"/>
                  </a:cubicBezTo>
                  <a:cubicBezTo>
                    <a:pt x="926" y="3269"/>
                    <a:pt x="870" y="3370"/>
                    <a:pt x="811" y="3468"/>
                  </a:cubicBezTo>
                  <a:cubicBezTo>
                    <a:pt x="748" y="3572"/>
                    <a:pt x="693" y="3652"/>
                    <a:pt x="663" y="3779"/>
                  </a:cubicBezTo>
                  <a:cubicBezTo>
                    <a:pt x="808" y="3996"/>
                    <a:pt x="1493" y="4458"/>
                    <a:pt x="1615" y="4626"/>
                  </a:cubicBezTo>
                  <a:cubicBezTo>
                    <a:pt x="1563" y="4852"/>
                    <a:pt x="1439" y="5095"/>
                    <a:pt x="1439" y="5367"/>
                  </a:cubicBezTo>
                  <a:cubicBezTo>
                    <a:pt x="1254" y="5371"/>
                    <a:pt x="934" y="5444"/>
                    <a:pt x="742" y="5482"/>
                  </a:cubicBezTo>
                  <a:cubicBezTo>
                    <a:pt x="0" y="5627"/>
                    <a:pt x="134" y="5374"/>
                    <a:pt x="134" y="6813"/>
                  </a:cubicBezTo>
                  <a:cubicBezTo>
                    <a:pt x="134" y="7007"/>
                    <a:pt x="511" y="7011"/>
                    <a:pt x="713" y="7045"/>
                  </a:cubicBezTo>
                  <a:cubicBezTo>
                    <a:pt x="942" y="7083"/>
                    <a:pt x="1229" y="7161"/>
                    <a:pt x="1439" y="7166"/>
                  </a:cubicBezTo>
                  <a:cubicBezTo>
                    <a:pt x="1439" y="7437"/>
                    <a:pt x="1563" y="7680"/>
                    <a:pt x="1615" y="7907"/>
                  </a:cubicBezTo>
                  <a:lnTo>
                    <a:pt x="895" y="8527"/>
                  </a:lnTo>
                  <a:cubicBezTo>
                    <a:pt x="785" y="8612"/>
                    <a:pt x="736" y="8644"/>
                    <a:pt x="663" y="8753"/>
                  </a:cubicBezTo>
                  <a:cubicBezTo>
                    <a:pt x="693" y="8883"/>
                    <a:pt x="864" y="9165"/>
                    <a:pt x="945" y="9318"/>
                  </a:cubicBezTo>
                  <a:cubicBezTo>
                    <a:pt x="2140" y="9318"/>
                    <a:pt x="2195" y="9349"/>
                    <a:pt x="3266" y="9643"/>
                  </a:cubicBezTo>
                  <a:cubicBezTo>
                    <a:pt x="4193" y="9897"/>
                    <a:pt x="4293" y="10363"/>
                    <a:pt x="5711" y="10479"/>
                  </a:cubicBezTo>
                  <a:cubicBezTo>
                    <a:pt x="6404" y="10536"/>
                    <a:pt x="6804" y="10563"/>
                    <a:pt x="7498" y="10702"/>
                  </a:cubicBezTo>
                  <a:cubicBezTo>
                    <a:pt x="7945" y="10792"/>
                    <a:pt x="9168" y="11058"/>
                    <a:pt x="9306" y="11576"/>
                  </a:cubicBezTo>
                  <a:cubicBezTo>
                    <a:pt x="9409" y="11552"/>
                    <a:pt x="9906" y="11297"/>
                    <a:pt x="9906" y="11223"/>
                  </a:cubicBezTo>
                  <a:cubicBezTo>
                    <a:pt x="9906" y="11025"/>
                    <a:pt x="9518" y="10220"/>
                    <a:pt x="9518" y="10023"/>
                  </a:cubicBezTo>
                  <a:cubicBezTo>
                    <a:pt x="9518" y="9983"/>
                    <a:pt x="9986" y="9535"/>
                    <a:pt x="10047" y="9494"/>
                  </a:cubicBezTo>
                  <a:cubicBezTo>
                    <a:pt x="10325" y="9559"/>
                    <a:pt x="11051" y="9882"/>
                    <a:pt x="11211" y="9882"/>
                  </a:cubicBezTo>
                  <a:cubicBezTo>
                    <a:pt x="11332" y="9882"/>
                    <a:pt x="11361" y="9754"/>
                    <a:pt x="11412" y="9660"/>
                  </a:cubicBezTo>
                  <a:cubicBezTo>
                    <a:pt x="11526" y="9449"/>
                    <a:pt x="11881" y="8907"/>
                    <a:pt x="11881" y="8753"/>
                  </a:cubicBezTo>
                  <a:cubicBezTo>
                    <a:pt x="11881" y="8666"/>
                    <a:pt x="11850" y="8672"/>
                    <a:pt x="11798" y="8625"/>
                  </a:cubicBezTo>
                  <a:cubicBezTo>
                    <a:pt x="10850" y="7786"/>
                    <a:pt x="10911" y="8119"/>
                    <a:pt x="11056" y="7540"/>
                  </a:cubicBezTo>
                  <a:cubicBezTo>
                    <a:pt x="11089" y="7409"/>
                    <a:pt x="11130" y="7290"/>
                    <a:pt x="11140" y="7166"/>
                  </a:cubicBezTo>
                  <a:cubicBezTo>
                    <a:pt x="11264" y="7163"/>
                    <a:pt x="11348" y="7133"/>
                    <a:pt x="11473" y="7110"/>
                  </a:cubicBezTo>
                  <a:cubicBezTo>
                    <a:pt x="11608" y="7086"/>
                    <a:pt x="11678" y="7076"/>
                    <a:pt x="11806" y="7055"/>
                  </a:cubicBezTo>
                  <a:cubicBezTo>
                    <a:pt x="12583" y="6926"/>
                    <a:pt x="12410" y="7160"/>
                    <a:pt x="12410" y="5684"/>
                  </a:cubicBezTo>
                  <a:cubicBezTo>
                    <a:pt x="12410" y="5530"/>
                    <a:pt x="12065" y="5520"/>
                    <a:pt x="11836" y="5483"/>
                  </a:cubicBezTo>
                  <a:cubicBezTo>
                    <a:pt x="11617" y="5447"/>
                    <a:pt x="11345" y="5371"/>
                    <a:pt x="11140" y="5367"/>
                  </a:cubicBezTo>
                  <a:cubicBezTo>
                    <a:pt x="11130" y="5242"/>
                    <a:pt x="11092" y="5109"/>
                    <a:pt x="11058" y="4990"/>
                  </a:cubicBezTo>
                  <a:cubicBezTo>
                    <a:pt x="10916" y="4501"/>
                    <a:pt x="10872" y="4697"/>
                    <a:pt x="11430" y="4210"/>
                  </a:cubicBezTo>
                  <a:cubicBezTo>
                    <a:pt x="11961" y="3748"/>
                    <a:pt x="12038" y="3922"/>
                    <a:pt x="11593" y="3186"/>
                  </a:cubicBezTo>
                  <a:cubicBezTo>
                    <a:pt x="11168" y="2485"/>
                    <a:pt x="11423" y="2577"/>
                    <a:pt x="10651" y="2831"/>
                  </a:cubicBezTo>
                  <a:cubicBezTo>
                    <a:pt x="10455" y="2896"/>
                    <a:pt x="10253" y="2990"/>
                    <a:pt x="10047" y="3038"/>
                  </a:cubicBezTo>
                  <a:cubicBezTo>
                    <a:pt x="9986" y="2997"/>
                    <a:pt x="9518" y="2549"/>
                    <a:pt x="9518" y="2509"/>
                  </a:cubicBezTo>
                  <a:cubicBezTo>
                    <a:pt x="9518" y="2384"/>
                    <a:pt x="9659" y="2065"/>
                    <a:pt x="9707" y="1922"/>
                  </a:cubicBezTo>
                  <a:cubicBezTo>
                    <a:pt x="9988" y="1089"/>
                    <a:pt x="10108" y="1419"/>
                    <a:pt x="9101" y="809"/>
                  </a:cubicBezTo>
                  <a:cubicBezTo>
                    <a:pt x="8998" y="747"/>
                    <a:pt x="8913" y="693"/>
                    <a:pt x="8812" y="639"/>
                  </a:cubicBezTo>
                  <a:cubicBezTo>
                    <a:pt x="8548" y="779"/>
                    <a:pt x="7996" y="1592"/>
                    <a:pt x="7930" y="1592"/>
                  </a:cubicBezTo>
                  <a:cubicBezTo>
                    <a:pt x="7749" y="1592"/>
                    <a:pt x="7454" y="1421"/>
                    <a:pt x="7189" y="1416"/>
                  </a:cubicBezTo>
                  <a:lnTo>
                    <a:pt x="6999" y="336"/>
                  </a:lnTo>
                  <a:cubicBezTo>
                    <a:pt x="6927" y="0"/>
                    <a:pt x="6683" y="110"/>
                    <a:pt x="5813" y="110"/>
                  </a:cubicBezTo>
                  <a:cubicBezTo>
                    <a:pt x="5526" y="110"/>
                    <a:pt x="5558" y="404"/>
                    <a:pt x="5511" y="654"/>
                  </a:cubicBezTo>
                  <a:cubicBezTo>
                    <a:pt x="5470" y="873"/>
                    <a:pt x="5390" y="1199"/>
                    <a:pt x="5390" y="1416"/>
                  </a:cubicBezTo>
                  <a:close/>
                  <a:moveTo>
                    <a:pt x="6360" y="3125"/>
                  </a:moveTo>
                  <a:cubicBezTo>
                    <a:pt x="7962" y="3125"/>
                    <a:pt x="9260" y="4423"/>
                    <a:pt x="9260" y="6025"/>
                  </a:cubicBezTo>
                  <a:cubicBezTo>
                    <a:pt x="9260" y="7626"/>
                    <a:pt x="7962" y="8925"/>
                    <a:pt x="6360" y="8925"/>
                  </a:cubicBezTo>
                  <a:cubicBezTo>
                    <a:pt x="4759" y="8925"/>
                    <a:pt x="3460" y="7626"/>
                    <a:pt x="3460" y="6025"/>
                  </a:cubicBezTo>
                  <a:cubicBezTo>
                    <a:pt x="3460" y="4423"/>
                    <a:pt x="4759" y="3125"/>
                    <a:pt x="6360" y="3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a:endParaRPr>
            </a:p>
          </p:txBody>
        </p:sp>
        <p:sp>
          <p:nvSpPr>
            <p:cNvPr id="38" name="Freeform 6">
              <a:extLst>
                <a:ext uri="{FF2B5EF4-FFF2-40B4-BE49-F238E27FC236}">
                  <a16:creationId xmlns:a16="http://schemas.microsoft.com/office/drawing/2014/main" id="{83712060-B514-4511-B1ED-59F36BA7AEBF}"/>
                </a:ext>
              </a:extLst>
            </p:cNvPr>
            <p:cNvSpPr>
              <a:spLocks/>
            </p:cNvSpPr>
            <p:nvPr/>
          </p:nvSpPr>
          <p:spPr bwMode="auto">
            <a:xfrm>
              <a:off x="8302625" y="1814513"/>
              <a:ext cx="1150938" cy="574675"/>
            </a:xfrm>
            <a:custGeom>
              <a:avLst/>
              <a:gdLst>
                <a:gd name="T0" fmla="*/ 0 w 14318"/>
                <a:gd name="T1" fmla="*/ 898 h 7128"/>
                <a:gd name="T2" fmla="*/ 0 w 14318"/>
                <a:gd name="T3" fmla="*/ 4179 h 7128"/>
                <a:gd name="T4" fmla="*/ 787 w 14318"/>
                <a:gd name="T5" fmla="*/ 4662 h 7128"/>
                <a:gd name="T6" fmla="*/ 1753 w 14318"/>
                <a:gd name="T7" fmla="*/ 5001 h 7128"/>
                <a:gd name="T8" fmla="*/ 2645 w 14318"/>
                <a:gd name="T9" fmla="*/ 5414 h 7128"/>
                <a:gd name="T10" fmla="*/ 3069 w 14318"/>
                <a:gd name="T11" fmla="*/ 5626 h 7128"/>
                <a:gd name="T12" fmla="*/ 5730 w 14318"/>
                <a:gd name="T13" fmla="*/ 6845 h 7128"/>
                <a:gd name="T14" fmla="*/ 7405 w 14318"/>
                <a:gd name="T15" fmla="*/ 6998 h 7128"/>
                <a:gd name="T16" fmla="*/ 9635 w 14318"/>
                <a:gd name="T17" fmla="*/ 6653 h 7128"/>
                <a:gd name="T18" fmla="*/ 11719 w 14318"/>
                <a:gd name="T19" fmla="*/ 6127 h 7128"/>
                <a:gd name="T20" fmla="*/ 12473 w 14318"/>
                <a:gd name="T21" fmla="*/ 5611 h 7128"/>
                <a:gd name="T22" fmla="*/ 13960 w 14318"/>
                <a:gd name="T23" fmla="*/ 4487 h 7128"/>
                <a:gd name="T24" fmla="*/ 14158 w 14318"/>
                <a:gd name="T25" fmla="*/ 4047 h 7128"/>
                <a:gd name="T26" fmla="*/ 13899 w 14318"/>
                <a:gd name="T27" fmla="*/ 3685 h 7128"/>
                <a:gd name="T28" fmla="*/ 14118 w 14318"/>
                <a:gd name="T29" fmla="*/ 2973 h 7128"/>
                <a:gd name="T30" fmla="*/ 11809 w 14318"/>
                <a:gd name="T31" fmla="*/ 3289 h 7128"/>
                <a:gd name="T32" fmla="*/ 8572 w 14318"/>
                <a:gd name="T33" fmla="*/ 4073 h 7128"/>
                <a:gd name="T34" fmla="*/ 6504 w 14318"/>
                <a:gd name="T35" fmla="*/ 3496 h 7128"/>
                <a:gd name="T36" fmla="*/ 6385 w 14318"/>
                <a:gd name="T37" fmla="*/ 3438 h 7128"/>
                <a:gd name="T38" fmla="*/ 6602 w 14318"/>
                <a:gd name="T39" fmla="*/ 3408 h 7128"/>
                <a:gd name="T40" fmla="*/ 8855 w 14318"/>
                <a:gd name="T41" fmla="*/ 3473 h 7128"/>
                <a:gd name="T42" fmla="*/ 11160 w 14318"/>
                <a:gd name="T43" fmla="*/ 2957 h 7128"/>
                <a:gd name="T44" fmla="*/ 7175 w 14318"/>
                <a:gd name="T45" fmla="*/ 1166 h 7128"/>
                <a:gd name="T46" fmla="*/ 4536 w 14318"/>
                <a:gd name="T47" fmla="*/ 172 h 7128"/>
                <a:gd name="T48" fmla="*/ 3714 w 14318"/>
                <a:gd name="T49" fmla="*/ 77 h 7128"/>
                <a:gd name="T50" fmla="*/ 1249 w 14318"/>
                <a:gd name="T51" fmla="*/ 313 h 7128"/>
                <a:gd name="T52" fmla="*/ 0 w 14318"/>
                <a:gd name="T53" fmla="*/ 898 h 7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18" h="7128">
                  <a:moveTo>
                    <a:pt x="0" y="898"/>
                  </a:moveTo>
                  <a:lnTo>
                    <a:pt x="0" y="4179"/>
                  </a:lnTo>
                  <a:cubicBezTo>
                    <a:pt x="0" y="4652"/>
                    <a:pt x="402" y="4609"/>
                    <a:pt x="787" y="4662"/>
                  </a:cubicBezTo>
                  <a:cubicBezTo>
                    <a:pt x="1192" y="4718"/>
                    <a:pt x="1432" y="4862"/>
                    <a:pt x="1753" y="5001"/>
                  </a:cubicBezTo>
                  <a:lnTo>
                    <a:pt x="2645" y="5414"/>
                  </a:lnTo>
                  <a:cubicBezTo>
                    <a:pt x="2787" y="5484"/>
                    <a:pt x="2928" y="5554"/>
                    <a:pt x="3069" y="5626"/>
                  </a:cubicBezTo>
                  <a:cubicBezTo>
                    <a:pt x="3797" y="5993"/>
                    <a:pt x="4972" y="6542"/>
                    <a:pt x="5730" y="6845"/>
                  </a:cubicBezTo>
                  <a:cubicBezTo>
                    <a:pt x="6436" y="7128"/>
                    <a:pt x="6569" y="7076"/>
                    <a:pt x="7405" y="6998"/>
                  </a:cubicBezTo>
                  <a:cubicBezTo>
                    <a:pt x="7893" y="6953"/>
                    <a:pt x="9113" y="6741"/>
                    <a:pt x="9635" y="6653"/>
                  </a:cubicBezTo>
                  <a:cubicBezTo>
                    <a:pt x="10538" y="6501"/>
                    <a:pt x="10969" y="6592"/>
                    <a:pt x="11719" y="6127"/>
                  </a:cubicBezTo>
                  <a:cubicBezTo>
                    <a:pt x="11989" y="5959"/>
                    <a:pt x="12189" y="5784"/>
                    <a:pt x="12473" y="5611"/>
                  </a:cubicBezTo>
                  <a:cubicBezTo>
                    <a:pt x="12844" y="5385"/>
                    <a:pt x="13693" y="4800"/>
                    <a:pt x="13960" y="4487"/>
                  </a:cubicBezTo>
                  <a:cubicBezTo>
                    <a:pt x="14065" y="4364"/>
                    <a:pt x="14127" y="4246"/>
                    <a:pt x="14158" y="4047"/>
                  </a:cubicBezTo>
                  <a:cubicBezTo>
                    <a:pt x="14197" y="3798"/>
                    <a:pt x="14090" y="3786"/>
                    <a:pt x="13899" y="3685"/>
                  </a:cubicBezTo>
                  <a:cubicBezTo>
                    <a:pt x="13951" y="3491"/>
                    <a:pt x="14318" y="3376"/>
                    <a:pt x="14118" y="2973"/>
                  </a:cubicBezTo>
                  <a:cubicBezTo>
                    <a:pt x="13767" y="2267"/>
                    <a:pt x="12476" y="2620"/>
                    <a:pt x="11809" y="3289"/>
                  </a:cubicBezTo>
                  <a:cubicBezTo>
                    <a:pt x="11065" y="4036"/>
                    <a:pt x="9603" y="4073"/>
                    <a:pt x="8572" y="4073"/>
                  </a:cubicBezTo>
                  <a:cubicBezTo>
                    <a:pt x="7722" y="4073"/>
                    <a:pt x="7218" y="3782"/>
                    <a:pt x="6504" y="3496"/>
                  </a:cubicBezTo>
                  <a:lnTo>
                    <a:pt x="6385" y="3438"/>
                  </a:lnTo>
                  <a:cubicBezTo>
                    <a:pt x="6502" y="3436"/>
                    <a:pt x="6510" y="3418"/>
                    <a:pt x="6602" y="3408"/>
                  </a:cubicBezTo>
                  <a:cubicBezTo>
                    <a:pt x="7233" y="3343"/>
                    <a:pt x="8268" y="3477"/>
                    <a:pt x="8855" y="3473"/>
                  </a:cubicBezTo>
                  <a:cubicBezTo>
                    <a:pt x="9863" y="3466"/>
                    <a:pt x="10682" y="3939"/>
                    <a:pt x="11160" y="2957"/>
                  </a:cubicBezTo>
                  <a:cubicBezTo>
                    <a:pt x="11975" y="1282"/>
                    <a:pt x="8206" y="1325"/>
                    <a:pt x="7175" y="1166"/>
                  </a:cubicBezTo>
                  <a:cubicBezTo>
                    <a:pt x="6541" y="1069"/>
                    <a:pt x="6009" y="506"/>
                    <a:pt x="4536" y="172"/>
                  </a:cubicBezTo>
                  <a:cubicBezTo>
                    <a:pt x="4238" y="105"/>
                    <a:pt x="4032" y="119"/>
                    <a:pt x="3714" y="77"/>
                  </a:cubicBezTo>
                  <a:cubicBezTo>
                    <a:pt x="3133" y="0"/>
                    <a:pt x="1857" y="178"/>
                    <a:pt x="1249" y="313"/>
                  </a:cubicBezTo>
                  <a:cubicBezTo>
                    <a:pt x="809" y="411"/>
                    <a:pt x="0" y="525"/>
                    <a:pt x="0" y="8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a:endParaRPr>
            </a:p>
          </p:txBody>
        </p:sp>
        <p:sp>
          <p:nvSpPr>
            <p:cNvPr id="39" name="Freeform 7">
              <a:extLst>
                <a:ext uri="{FF2B5EF4-FFF2-40B4-BE49-F238E27FC236}">
                  <a16:creationId xmlns:a16="http://schemas.microsoft.com/office/drawing/2014/main" id="{B5551326-13F6-47AB-98F9-F61B9D94386E}"/>
                </a:ext>
              </a:extLst>
            </p:cNvPr>
            <p:cNvSpPr>
              <a:spLocks/>
            </p:cNvSpPr>
            <p:nvPr/>
          </p:nvSpPr>
          <p:spPr bwMode="auto">
            <a:xfrm>
              <a:off x="8112125" y="1795463"/>
              <a:ext cx="153988" cy="452438"/>
            </a:xfrm>
            <a:custGeom>
              <a:avLst/>
              <a:gdLst>
                <a:gd name="T0" fmla="*/ 0 w 1905"/>
                <a:gd name="T1" fmla="*/ 318 h 5609"/>
                <a:gd name="T2" fmla="*/ 0 w 1905"/>
                <a:gd name="T3" fmla="*/ 5292 h 5609"/>
                <a:gd name="T4" fmla="*/ 318 w 1905"/>
                <a:gd name="T5" fmla="*/ 5609 h 5609"/>
                <a:gd name="T6" fmla="*/ 1588 w 1905"/>
                <a:gd name="T7" fmla="*/ 5609 h 5609"/>
                <a:gd name="T8" fmla="*/ 1905 w 1905"/>
                <a:gd name="T9" fmla="*/ 5257 h 5609"/>
                <a:gd name="T10" fmla="*/ 1905 w 1905"/>
                <a:gd name="T11" fmla="*/ 283 h 5609"/>
                <a:gd name="T12" fmla="*/ 1552 w 1905"/>
                <a:gd name="T13" fmla="*/ 0 h 5609"/>
                <a:gd name="T14" fmla="*/ 318 w 1905"/>
                <a:gd name="T15" fmla="*/ 0 h 5609"/>
                <a:gd name="T16" fmla="*/ 0 w 1905"/>
                <a:gd name="T17" fmla="*/ 318 h 5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5" h="5609">
                  <a:moveTo>
                    <a:pt x="0" y="318"/>
                  </a:moveTo>
                  <a:lnTo>
                    <a:pt x="0" y="5292"/>
                  </a:lnTo>
                  <a:cubicBezTo>
                    <a:pt x="0" y="5466"/>
                    <a:pt x="143" y="5609"/>
                    <a:pt x="318" y="5609"/>
                  </a:cubicBezTo>
                  <a:lnTo>
                    <a:pt x="1588" y="5609"/>
                  </a:lnTo>
                  <a:cubicBezTo>
                    <a:pt x="1778" y="5609"/>
                    <a:pt x="1905" y="5435"/>
                    <a:pt x="1905" y="5257"/>
                  </a:cubicBezTo>
                  <a:lnTo>
                    <a:pt x="1905" y="283"/>
                  </a:lnTo>
                  <a:cubicBezTo>
                    <a:pt x="1905" y="175"/>
                    <a:pt x="1743" y="0"/>
                    <a:pt x="1552" y="0"/>
                  </a:cubicBezTo>
                  <a:lnTo>
                    <a:pt x="318" y="0"/>
                  </a:lnTo>
                  <a:cubicBezTo>
                    <a:pt x="143" y="0"/>
                    <a:pt x="0" y="143"/>
                    <a:pt x="0" y="3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a:endParaRPr>
            </a:p>
          </p:txBody>
        </p:sp>
      </p:grpSp>
      <p:grpSp>
        <p:nvGrpSpPr>
          <p:cNvPr id="40" name="Group 39">
            <a:extLst>
              <a:ext uri="{FF2B5EF4-FFF2-40B4-BE49-F238E27FC236}">
                <a16:creationId xmlns:a16="http://schemas.microsoft.com/office/drawing/2014/main" id="{4DDF3315-D0F0-493A-9F4D-6FC66A857EAC}"/>
              </a:ext>
            </a:extLst>
          </p:cNvPr>
          <p:cNvGrpSpPr/>
          <p:nvPr/>
        </p:nvGrpSpPr>
        <p:grpSpPr>
          <a:xfrm>
            <a:off x="6570526" y="2607146"/>
            <a:ext cx="503786" cy="470816"/>
            <a:chOff x="2951040" y="5196556"/>
            <a:chExt cx="844682" cy="772695"/>
          </a:xfrm>
          <a:solidFill>
            <a:sysClr val="window" lastClr="FFFFFF"/>
          </a:solidFill>
        </p:grpSpPr>
        <p:sp>
          <p:nvSpPr>
            <p:cNvPr id="41" name="Freeform 79">
              <a:extLst>
                <a:ext uri="{FF2B5EF4-FFF2-40B4-BE49-F238E27FC236}">
                  <a16:creationId xmlns:a16="http://schemas.microsoft.com/office/drawing/2014/main" id="{A335E7A7-16BD-4EE5-AC50-8AFFBE670E92}"/>
                </a:ext>
              </a:extLst>
            </p:cNvPr>
            <p:cNvSpPr/>
            <p:nvPr/>
          </p:nvSpPr>
          <p:spPr>
            <a:xfrm>
              <a:off x="3468130" y="5196556"/>
              <a:ext cx="327592" cy="327863"/>
            </a:xfrm>
            <a:custGeom>
              <a:avLst/>
              <a:gdLst>
                <a:gd name="connsiteX0" fmla="*/ 736125 w 1129812"/>
                <a:gd name="connsiteY0" fmla="*/ 457096 h 1130747"/>
                <a:gd name="connsiteX1" fmla="*/ 471744 w 1129812"/>
                <a:gd name="connsiteY1" fmla="*/ 394661 h 1130747"/>
                <a:gd name="connsiteX2" fmla="*/ 409309 w 1129812"/>
                <a:gd name="connsiteY2" fmla="*/ 659042 h 1130747"/>
                <a:gd name="connsiteX3" fmla="*/ 673690 w 1129812"/>
                <a:gd name="connsiteY3" fmla="*/ 721477 h 1130747"/>
                <a:gd name="connsiteX4" fmla="*/ 736125 w 1129812"/>
                <a:gd name="connsiteY4" fmla="*/ 457096 h 1130747"/>
                <a:gd name="connsiteX5" fmla="*/ 1129663 w 1129812"/>
                <a:gd name="connsiteY5" fmla="*/ 419205 h 1130747"/>
                <a:gd name="connsiteX6" fmla="*/ 1129812 w 1129812"/>
                <a:gd name="connsiteY6" fmla="*/ 647258 h 1130747"/>
                <a:gd name="connsiteX7" fmla="*/ 918347 w 1129812"/>
                <a:gd name="connsiteY7" fmla="*/ 695682 h 1130747"/>
                <a:gd name="connsiteX8" fmla="*/ 877931 w 1129812"/>
                <a:gd name="connsiteY8" fmla="*/ 774861 h 1130747"/>
                <a:gd name="connsiteX9" fmla="*/ 874176 w 1129812"/>
                <a:gd name="connsiteY9" fmla="*/ 779174 h 1130747"/>
                <a:gd name="connsiteX10" fmla="*/ 959896 w 1129812"/>
                <a:gd name="connsiteY10" fmla="*/ 992123 h 1130747"/>
                <a:gd name="connsiteX11" fmla="*/ 758310 w 1129812"/>
                <a:gd name="connsiteY11" fmla="*/ 1098757 h 1130747"/>
                <a:gd name="connsiteX12" fmla="*/ 612125 w 1129812"/>
                <a:gd name="connsiteY12" fmla="*/ 929033 h 1130747"/>
                <a:gd name="connsiteX13" fmla="*/ 557840 w 1129812"/>
                <a:gd name="connsiteY13" fmla="*/ 932087 h 1130747"/>
                <a:gd name="connsiteX14" fmla="*/ 539372 w 1129812"/>
                <a:gd name="connsiteY14" fmla="*/ 929553 h 1130747"/>
                <a:gd name="connsiteX15" fmla="*/ 395690 w 1129812"/>
                <a:gd name="connsiteY15" fmla="*/ 1130747 h 1130747"/>
                <a:gd name="connsiteX16" fmla="*/ 197362 w 1129812"/>
                <a:gd name="connsiteY16" fmla="*/ 1018167 h 1130747"/>
                <a:gd name="connsiteX17" fmla="*/ 270238 w 1129812"/>
                <a:gd name="connsiteY17" fmla="*/ 775579 h 1130747"/>
                <a:gd name="connsiteX18" fmla="*/ 254320 w 1129812"/>
                <a:gd name="connsiteY18" fmla="*/ 754811 h 1130747"/>
                <a:gd name="connsiteX19" fmla="*/ 236466 w 1129812"/>
                <a:gd name="connsiteY19" fmla="*/ 718133 h 1130747"/>
                <a:gd name="connsiteX20" fmla="*/ 0 w 1129812"/>
                <a:gd name="connsiteY20" fmla="*/ 689393 h 1130747"/>
                <a:gd name="connsiteX21" fmla="*/ 3895 w 1129812"/>
                <a:gd name="connsiteY21" fmla="*/ 461374 h 1130747"/>
                <a:gd name="connsiteX22" fmla="*/ 228108 w 1129812"/>
                <a:gd name="connsiteY22" fmla="*/ 414199 h 1130747"/>
                <a:gd name="connsiteX23" fmla="*/ 231556 w 1129812"/>
                <a:gd name="connsiteY23" fmla="*/ 404051 h 1130747"/>
                <a:gd name="connsiteX24" fmla="*/ 257608 w 1129812"/>
                <a:gd name="connsiteY24" fmla="*/ 358550 h 1130747"/>
                <a:gd name="connsiteX25" fmla="*/ 160597 w 1129812"/>
                <a:gd name="connsiteY25" fmla="*/ 127259 h 1130747"/>
                <a:gd name="connsiteX26" fmla="*/ 360621 w 1129812"/>
                <a:gd name="connsiteY26" fmla="*/ 17722 h 1130747"/>
                <a:gd name="connsiteX27" fmla="*/ 512401 w 1129812"/>
                <a:gd name="connsiteY27" fmla="*/ 188878 h 1130747"/>
                <a:gd name="connsiteX28" fmla="*/ 515367 w 1129812"/>
                <a:gd name="connsiteY28" fmla="*/ 188113 h 1130747"/>
                <a:gd name="connsiteX29" fmla="*/ 600600 w 1129812"/>
                <a:gd name="connsiteY29" fmla="*/ 187418 h 1130747"/>
                <a:gd name="connsiteX30" fmla="*/ 734444 w 1129812"/>
                <a:gd name="connsiteY30" fmla="*/ 0 h 1130747"/>
                <a:gd name="connsiteX31" fmla="*/ 932771 w 1129812"/>
                <a:gd name="connsiteY31" fmla="*/ 112580 h 1130747"/>
                <a:gd name="connsiteX32" fmla="*/ 867708 w 1129812"/>
                <a:gd name="connsiteY32" fmla="*/ 329161 h 1130747"/>
                <a:gd name="connsiteX33" fmla="*/ 891111 w 1129812"/>
                <a:gd name="connsiteY33" fmla="*/ 361325 h 1130747"/>
                <a:gd name="connsiteX34" fmla="*/ 909269 w 1129812"/>
                <a:gd name="connsiteY34" fmla="*/ 396377 h 1130747"/>
                <a:gd name="connsiteX0" fmla="*/ 736125 w 1129812"/>
                <a:gd name="connsiteY0" fmla="*/ 457096 h 1130747"/>
                <a:gd name="connsiteX1" fmla="*/ 471744 w 1129812"/>
                <a:gd name="connsiteY1" fmla="*/ 394661 h 1130747"/>
                <a:gd name="connsiteX2" fmla="*/ 409309 w 1129812"/>
                <a:gd name="connsiteY2" fmla="*/ 659042 h 1130747"/>
                <a:gd name="connsiteX3" fmla="*/ 673690 w 1129812"/>
                <a:gd name="connsiteY3" fmla="*/ 721477 h 1130747"/>
                <a:gd name="connsiteX4" fmla="*/ 736125 w 1129812"/>
                <a:gd name="connsiteY4" fmla="*/ 457096 h 1130747"/>
                <a:gd name="connsiteX5" fmla="*/ 1129663 w 1129812"/>
                <a:gd name="connsiteY5" fmla="*/ 419205 h 1130747"/>
                <a:gd name="connsiteX6" fmla="*/ 1129812 w 1129812"/>
                <a:gd name="connsiteY6" fmla="*/ 647258 h 1130747"/>
                <a:gd name="connsiteX7" fmla="*/ 918347 w 1129812"/>
                <a:gd name="connsiteY7" fmla="*/ 695682 h 1130747"/>
                <a:gd name="connsiteX8" fmla="*/ 877931 w 1129812"/>
                <a:gd name="connsiteY8" fmla="*/ 774861 h 1130747"/>
                <a:gd name="connsiteX9" fmla="*/ 874176 w 1129812"/>
                <a:gd name="connsiteY9" fmla="*/ 779174 h 1130747"/>
                <a:gd name="connsiteX10" fmla="*/ 959896 w 1129812"/>
                <a:gd name="connsiteY10" fmla="*/ 992123 h 1130747"/>
                <a:gd name="connsiteX11" fmla="*/ 758310 w 1129812"/>
                <a:gd name="connsiteY11" fmla="*/ 1098757 h 1130747"/>
                <a:gd name="connsiteX12" fmla="*/ 612125 w 1129812"/>
                <a:gd name="connsiteY12" fmla="*/ 929033 h 1130747"/>
                <a:gd name="connsiteX13" fmla="*/ 557840 w 1129812"/>
                <a:gd name="connsiteY13" fmla="*/ 932087 h 1130747"/>
                <a:gd name="connsiteX14" fmla="*/ 539372 w 1129812"/>
                <a:gd name="connsiteY14" fmla="*/ 929553 h 1130747"/>
                <a:gd name="connsiteX15" fmla="*/ 395690 w 1129812"/>
                <a:gd name="connsiteY15" fmla="*/ 1130747 h 1130747"/>
                <a:gd name="connsiteX16" fmla="*/ 197362 w 1129812"/>
                <a:gd name="connsiteY16" fmla="*/ 1018167 h 1130747"/>
                <a:gd name="connsiteX17" fmla="*/ 270238 w 1129812"/>
                <a:gd name="connsiteY17" fmla="*/ 775579 h 1130747"/>
                <a:gd name="connsiteX18" fmla="*/ 254320 w 1129812"/>
                <a:gd name="connsiteY18" fmla="*/ 754811 h 1130747"/>
                <a:gd name="connsiteX19" fmla="*/ 236466 w 1129812"/>
                <a:gd name="connsiteY19" fmla="*/ 718133 h 1130747"/>
                <a:gd name="connsiteX20" fmla="*/ 0 w 1129812"/>
                <a:gd name="connsiteY20" fmla="*/ 689393 h 1130747"/>
                <a:gd name="connsiteX21" fmla="*/ 3895 w 1129812"/>
                <a:gd name="connsiteY21" fmla="*/ 461374 h 1130747"/>
                <a:gd name="connsiteX22" fmla="*/ 228108 w 1129812"/>
                <a:gd name="connsiteY22" fmla="*/ 414199 h 1130747"/>
                <a:gd name="connsiteX23" fmla="*/ 231556 w 1129812"/>
                <a:gd name="connsiteY23" fmla="*/ 404051 h 1130747"/>
                <a:gd name="connsiteX24" fmla="*/ 257608 w 1129812"/>
                <a:gd name="connsiteY24" fmla="*/ 358550 h 1130747"/>
                <a:gd name="connsiteX25" fmla="*/ 160597 w 1129812"/>
                <a:gd name="connsiteY25" fmla="*/ 127259 h 1130747"/>
                <a:gd name="connsiteX26" fmla="*/ 360621 w 1129812"/>
                <a:gd name="connsiteY26" fmla="*/ 17722 h 1130747"/>
                <a:gd name="connsiteX27" fmla="*/ 512401 w 1129812"/>
                <a:gd name="connsiteY27" fmla="*/ 188878 h 1130747"/>
                <a:gd name="connsiteX28" fmla="*/ 515367 w 1129812"/>
                <a:gd name="connsiteY28" fmla="*/ 188113 h 1130747"/>
                <a:gd name="connsiteX29" fmla="*/ 600600 w 1129812"/>
                <a:gd name="connsiteY29" fmla="*/ 187418 h 1130747"/>
                <a:gd name="connsiteX30" fmla="*/ 734444 w 1129812"/>
                <a:gd name="connsiteY30" fmla="*/ 0 h 1130747"/>
                <a:gd name="connsiteX31" fmla="*/ 932771 w 1129812"/>
                <a:gd name="connsiteY31" fmla="*/ 112580 h 1130747"/>
                <a:gd name="connsiteX32" fmla="*/ 867708 w 1129812"/>
                <a:gd name="connsiteY32" fmla="*/ 329161 h 1130747"/>
                <a:gd name="connsiteX33" fmla="*/ 909269 w 1129812"/>
                <a:gd name="connsiteY33" fmla="*/ 396377 h 1130747"/>
                <a:gd name="connsiteX34" fmla="*/ 1129663 w 1129812"/>
                <a:gd name="connsiteY34" fmla="*/ 419205 h 1130747"/>
                <a:gd name="connsiteX0" fmla="*/ 736125 w 1129812"/>
                <a:gd name="connsiteY0" fmla="*/ 457096 h 1130747"/>
                <a:gd name="connsiteX1" fmla="*/ 471744 w 1129812"/>
                <a:gd name="connsiteY1" fmla="*/ 394661 h 1130747"/>
                <a:gd name="connsiteX2" fmla="*/ 409309 w 1129812"/>
                <a:gd name="connsiteY2" fmla="*/ 659042 h 1130747"/>
                <a:gd name="connsiteX3" fmla="*/ 673690 w 1129812"/>
                <a:gd name="connsiteY3" fmla="*/ 721477 h 1130747"/>
                <a:gd name="connsiteX4" fmla="*/ 736125 w 1129812"/>
                <a:gd name="connsiteY4" fmla="*/ 457096 h 1130747"/>
                <a:gd name="connsiteX5" fmla="*/ 1129663 w 1129812"/>
                <a:gd name="connsiteY5" fmla="*/ 419205 h 1130747"/>
                <a:gd name="connsiteX6" fmla="*/ 1129812 w 1129812"/>
                <a:gd name="connsiteY6" fmla="*/ 647258 h 1130747"/>
                <a:gd name="connsiteX7" fmla="*/ 918347 w 1129812"/>
                <a:gd name="connsiteY7" fmla="*/ 695682 h 1130747"/>
                <a:gd name="connsiteX8" fmla="*/ 877931 w 1129812"/>
                <a:gd name="connsiteY8" fmla="*/ 774861 h 1130747"/>
                <a:gd name="connsiteX9" fmla="*/ 874176 w 1129812"/>
                <a:gd name="connsiteY9" fmla="*/ 779174 h 1130747"/>
                <a:gd name="connsiteX10" fmla="*/ 959896 w 1129812"/>
                <a:gd name="connsiteY10" fmla="*/ 992123 h 1130747"/>
                <a:gd name="connsiteX11" fmla="*/ 758310 w 1129812"/>
                <a:gd name="connsiteY11" fmla="*/ 1098757 h 1130747"/>
                <a:gd name="connsiteX12" fmla="*/ 612125 w 1129812"/>
                <a:gd name="connsiteY12" fmla="*/ 929033 h 1130747"/>
                <a:gd name="connsiteX13" fmla="*/ 557840 w 1129812"/>
                <a:gd name="connsiteY13" fmla="*/ 932087 h 1130747"/>
                <a:gd name="connsiteX14" fmla="*/ 539372 w 1129812"/>
                <a:gd name="connsiteY14" fmla="*/ 929553 h 1130747"/>
                <a:gd name="connsiteX15" fmla="*/ 395690 w 1129812"/>
                <a:gd name="connsiteY15" fmla="*/ 1130747 h 1130747"/>
                <a:gd name="connsiteX16" fmla="*/ 197362 w 1129812"/>
                <a:gd name="connsiteY16" fmla="*/ 1018167 h 1130747"/>
                <a:gd name="connsiteX17" fmla="*/ 270238 w 1129812"/>
                <a:gd name="connsiteY17" fmla="*/ 775579 h 1130747"/>
                <a:gd name="connsiteX18" fmla="*/ 254320 w 1129812"/>
                <a:gd name="connsiteY18" fmla="*/ 754811 h 1130747"/>
                <a:gd name="connsiteX19" fmla="*/ 236466 w 1129812"/>
                <a:gd name="connsiteY19" fmla="*/ 718133 h 1130747"/>
                <a:gd name="connsiteX20" fmla="*/ 0 w 1129812"/>
                <a:gd name="connsiteY20" fmla="*/ 689393 h 1130747"/>
                <a:gd name="connsiteX21" fmla="*/ 3895 w 1129812"/>
                <a:gd name="connsiteY21" fmla="*/ 461374 h 1130747"/>
                <a:gd name="connsiteX22" fmla="*/ 228108 w 1129812"/>
                <a:gd name="connsiteY22" fmla="*/ 414199 h 1130747"/>
                <a:gd name="connsiteX23" fmla="*/ 257608 w 1129812"/>
                <a:gd name="connsiteY23" fmla="*/ 358550 h 1130747"/>
                <a:gd name="connsiteX24" fmla="*/ 160597 w 1129812"/>
                <a:gd name="connsiteY24" fmla="*/ 127259 h 1130747"/>
                <a:gd name="connsiteX25" fmla="*/ 360621 w 1129812"/>
                <a:gd name="connsiteY25" fmla="*/ 17722 h 1130747"/>
                <a:gd name="connsiteX26" fmla="*/ 512401 w 1129812"/>
                <a:gd name="connsiteY26" fmla="*/ 188878 h 1130747"/>
                <a:gd name="connsiteX27" fmla="*/ 515367 w 1129812"/>
                <a:gd name="connsiteY27" fmla="*/ 188113 h 1130747"/>
                <a:gd name="connsiteX28" fmla="*/ 600600 w 1129812"/>
                <a:gd name="connsiteY28" fmla="*/ 187418 h 1130747"/>
                <a:gd name="connsiteX29" fmla="*/ 734444 w 1129812"/>
                <a:gd name="connsiteY29" fmla="*/ 0 h 1130747"/>
                <a:gd name="connsiteX30" fmla="*/ 932771 w 1129812"/>
                <a:gd name="connsiteY30" fmla="*/ 112580 h 1130747"/>
                <a:gd name="connsiteX31" fmla="*/ 867708 w 1129812"/>
                <a:gd name="connsiteY31" fmla="*/ 329161 h 1130747"/>
                <a:gd name="connsiteX32" fmla="*/ 909269 w 1129812"/>
                <a:gd name="connsiteY32" fmla="*/ 396377 h 1130747"/>
                <a:gd name="connsiteX33" fmla="*/ 1129663 w 1129812"/>
                <a:gd name="connsiteY33" fmla="*/ 419205 h 1130747"/>
                <a:gd name="connsiteX0" fmla="*/ 736125 w 1129812"/>
                <a:gd name="connsiteY0" fmla="*/ 457096 h 1130747"/>
                <a:gd name="connsiteX1" fmla="*/ 471744 w 1129812"/>
                <a:gd name="connsiteY1" fmla="*/ 394661 h 1130747"/>
                <a:gd name="connsiteX2" fmla="*/ 409309 w 1129812"/>
                <a:gd name="connsiteY2" fmla="*/ 659042 h 1130747"/>
                <a:gd name="connsiteX3" fmla="*/ 673690 w 1129812"/>
                <a:gd name="connsiteY3" fmla="*/ 721477 h 1130747"/>
                <a:gd name="connsiteX4" fmla="*/ 736125 w 1129812"/>
                <a:gd name="connsiteY4" fmla="*/ 457096 h 1130747"/>
                <a:gd name="connsiteX5" fmla="*/ 1129663 w 1129812"/>
                <a:gd name="connsiteY5" fmla="*/ 419205 h 1130747"/>
                <a:gd name="connsiteX6" fmla="*/ 1129812 w 1129812"/>
                <a:gd name="connsiteY6" fmla="*/ 647258 h 1130747"/>
                <a:gd name="connsiteX7" fmla="*/ 918347 w 1129812"/>
                <a:gd name="connsiteY7" fmla="*/ 695682 h 1130747"/>
                <a:gd name="connsiteX8" fmla="*/ 877931 w 1129812"/>
                <a:gd name="connsiteY8" fmla="*/ 774861 h 1130747"/>
                <a:gd name="connsiteX9" fmla="*/ 874176 w 1129812"/>
                <a:gd name="connsiteY9" fmla="*/ 779174 h 1130747"/>
                <a:gd name="connsiteX10" fmla="*/ 959896 w 1129812"/>
                <a:gd name="connsiteY10" fmla="*/ 992123 h 1130747"/>
                <a:gd name="connsiteX11" fmla="*/ 758310 w 1129812"/>
                <a:gd name="connsiteY11" fmla="*/ 1098757 h 1130747"/>
                <a:gd name="connsiteX12" fmla="*/ 612125 w 1129812"/>
                <a:gd name="connsiteY12" fmla="*/ 929033 h 1130747"/>
                <a:gd name="connsiteX13" fmla="*/ 539372 w 1129812"/>
                <a:gd name="connsiteY13" fmla="*/ 929553 h 1130747"/>
                <a:gd name="connsiteX14" fmla="*/ 395690 w 1129812"/>
                <a:gd name="connsiteY14" fmla="*/ 1130747 h 1130747"/>
                <a:gd name="connsiteX15" fmla="*/ 197362 w 1129812"/>
                <a:gd name="connsiteY15" fmla="*/ 1018167 h 1130747"/>
                <a:gd name="connsiteX16" fmla="*/ 270238 w 1129812"/>
                <a:gd name="connsiteY16" fmla="*/ 775579 h 1130747"/>
                <a:gd name="connsiteX17" fmla="*/ 254320 w 1129812"/>
                <a:gd name="connsiteY17" fmla="*/ 754811 h 1130747"/>
                <a:gd name="connsiteX18" fmla="*/ 236466 w 1129812"/>
                <a:gd name="connsiteY18" fmla="*/ 718133 h 1130747"/>
                <a:gd name="connsiteX19" fmla="*/ 0 w 1129812"/>
                <a:gd name="connsiteY19" fmla="*/ 689393 h 1130747"/>
                <a:gd name="connsiteX20" fmla="*/ 3895 w 1129812"/>
                <a:gd name="connsiteY20" fmla="*/ 461374 h 1130747"/>
                <a:gd name="connsiteX21" fmla="*/ 228108 w 1129812"/>
                <a:gd name="connsiteY21" fmla="*/ 414199 h 1130747"/>
                <a:gd name="connsiteX22" fmla="*/ 257608 w 1129812"/>
                <a:gd name="connsiteY22" fmla="*/ 358550 h 1130747"/>
                <a:gd name="connsiteX23" fmla="*/ 160597 w 1129812"/>
                <a:gd name="connsiteY23" fmla="*/ 127259 h 1130747"/>
                <a:gd name="connsiteX24" fmla="*/ 360621 w 1129812"/>
                <a:gd name="connsiteY24" fmla="*/ 17722 h 1130747"/>
                <a:gd name="connsiteX25" fmla="*/ 512401 w 1129812"/>
                <a:gd name="connsiteY25" fmla="*/ 188878 h 1130747"/>
                <a:gd name="connsiteX26" fmla="*/ 515367 w 1129812"/>
                <a:gd name="connsiteY26" fmla="*/ 188113 h 1130747"/>
                <a:gd name="connsiteX27" fmla="*/ 600600 w 1129812"/>
                <a:gd name="connsiteY27" fmla="*/ 187418 h 1130747"/>
                <a:gd name="connsiteX28" fmla="*/ 734444 w 1129812"/>
                <a:gd name="connsiteY28" fmla="*/ 0 h 1130747"/>
                <a:gd name="connsiteX29" fmla="*/ 932771 w 1129812"/>
                <a:gd name="connsiteY29" fmla="*/ 112580 h 1130747"/>
                <a:gd name="connsiteX30" fmla="*/ 867708 w 1129812"/>
                <a:gd name="connsiteY30" fmla="*/ 329161 h 1130747"/>
                <a:gd name="connsiteX31" fmla="*/ 909269 w 1129812"/>
                <a:gd name="connsiteY31" fmla="*/ 396377 h 1130747"/>
                <a:gd name="connsiteX32" fmla="*/ 1129663 w 1129812"/>
                <a:gd name="connsiteY32" fmla="*/ 419205 h 1130747"/>
                <a:gd name="connsiteX0" fmla="*/ 736125 w 1129812"/>
                <a:gd name="connsiteY0" fmla="*/ 457096 h 1130747"/>
                <a:gd name="connsiteX1" fmla="*/ 471744 w 1129812"/>
                <a:gd name="connsiteY1" fmla="*/ 394661 h 1130747"/>
                <a:gd name="connsiteX2" fmla="*/ 409309 w 1129812"/>
                <a:gd name="connsiteY2" fmla="*/ 659042 h 1130747"/>
                <a:gd name="connsiteX3" fmla="*/ 673690 w 1129812"/>
                <a:gd name="connsiteY3" fmla="*/ 721477 h 1130747"/>
                <a:gd name="connsiteX4" fmla="*/ 736125 w 1129812"/>
                <a:gd name="connsiteY4" fmla="*/ 457096 h 1130747"/>
                <a:gd name="connsiteX5" fmla="*/ 1129663 w 1129812"/>
                <a:gd name="connsiteY5" fmla="*/ 419205 h 1130747"/>
                <a:gd name="connsiteX6" fmla="*/ 1129812 w 1129812"/>
                <a:gd name="connsiteY6" fmla="*/ 647258 h 1130747"/>
                <a:gd name="connsiteX7" fmla="*/ 918347 w 1129812"/>
                <a:gd name="connsiteY7" fmla="*/ 695682 h 1130747"/>
                <a:gd name="connsiteX8" fmla="*/ 877931 w 1129812"/>
                <a:gd name="connsiteY8" fmla="*/ 774861 h 1130747"/>
                <a:gd name="connsiteX9" fmla="*/ 874176 w 1129812"/>
                <a:gd name="connsiteY9" fmla="*/ 779174 h 1130747"/>
                <a:gd name="connsiteX10" fmla="*/ 959896 w 1129812"/>
                <a:gd name="connsiteY10" fmla="*/ 992123 h 1130747"/>
                <a:gd name="connsiteX11" fmla="*/ 758310 w 1129812"/>
                <a:gd name="connsiteY11" fmla="*/ 1098757 h 1130747"/>
                <a:gd name="connsiteX12" fmla="*/ 612125 w 1129812"/>
                <a:gd name="connsiteY12" fmla="*/ 929033 h 1130747"/>
                <a:gd name="connsiteX13" fmla="*/ 539372 w 1129812"/>
                <a:gd name="connsiteY13" fmla="*/ 929553 h 1130747"/>
                <a:gd name="connsiteX14" fmla="*/ 395690 w 1129812"/>
                <a:gd name="connsiteY14" fmla="*/ 1130747 h 1130747"/>
                <a:gd name="connsiteX15" fmla="*/ 197362 w 1129812"/>
                <a:gd name="connsiteY15" fmla="*/ 1018167 h 1130747"/>
                <a:gd name="connsiteX16" fmla="*/ 270238 w 1129812"/>
                <a:gd name="connsiteY16" fmla="*/ 775579 h 1130747"/>
                <a:gd name="connsiteX17" fmla="*/ 236466 w 1129812"/>
                <a:gd name="connsiteY17" fmla="*/ 718133 h 1130747"/>
                <a:gd name="connsiteX18" fmla="*/ 0 w 1129812"/>
                <a:gd name="connsiteY18" fmla="*/ 689393 h 1130747"/>
                <a:gd name="connsiteX19" fmla="*/ 3895 w 1129812"/>
                <a:gd name="connsiteY19" fmla="*/ 461374 h 1130747"/>
                <a:gd name="connsiteX20" fmla="*/ 228108 w 1129812"/>
                <a:gd name="connsiteY20" fmla="*/ 414199 h 1130747"/>
                <a:gd name="connsiteX21" fmla="*/ 257608 w 1129812"/>
                <a:gd name="connsiteY21" fmla="*/ 358550 h 1130747"/>
                <a:gd name="connsiteX22" fmla="*/ 160597 w 1129812"/>
                <a:gd name="connsiteY22" fmla="*/ 127259 h 1130747"/>
                <a:gd name="connsiteX23" fmla="*/ 360621 w 1129812"/>
                <a:gd name="connsiteY23" fmla="*/ 17722 h 1130747"/>
                <a:gd name="connsiteX24" fmla="*/ 512401 w 1129812"/>
                <a:gd name="connsiteY24" fmla="*/ 188878 h 1130747"/>
                <a:gd name="connsiteX25" fmla="*/ 515367 w 1129812"/>
                <a:gd name="connsiteY25" fmla="*/ 188113 h 1130747"/>
                <a:gd name="connsiteX26" fmla="*/ 600600 w 1129812"/>
                <a:gd name="connsiteY26" fmla="*/ 187418 h 1130747"/>
                <a:gd name="connsiteX27" fmla="*/ 734444 w 1129812"/>
                <a:gd name="connsiteY27" fmla="*/ 0 h 1130747"/>
                <a:gd name="connsiteX28" fmla="*/ 932771 w 1129812"/>
                <a:gd name="connsiteY28" fmla="*/ 112580 h 1130747"/>
                <a:gd name="connsiteX29" fmla="*/ 867708 w 1129812"/>
                <a:gd name="connsiteY29" fmla="*/ 329161 h 1130747"/>
                <a:gd name="connsiteX30" fmla="*/ 909269 w 1129812"/>
                <a:gd name="connsiteY30" fmla="*/ 396377 h 1130747"/>
                <a:gd name="connsiteX31" fmla="*/ 1129663 w 1129812"/>
                <a:gd name="connsiteY31" fmla="*/ 419205 h 1130747"/>
                <a:gd name="connsiteX0" fmla="*/ 736125 w 1129812"/>
                <a:gd name="connsiteY0" fmla="*/ 457096 h 1130747"/>
                <a:gd name="connsiteX1" fmla="*/ 471744 w 1129812"/>
                <a:gd name="connsiteY1" fmla="*/ 394661 h 1130747"/>
                <a:gd name="connsiteX2" fmla="*/ 409309 w 1129812"/>
                <a:gd name="connsiteY2" fmla="*/ 659042 h 1130747"/>
                <a:gd name="connsiteX3" fmla="*/ 673690 w 1129812"/>
                <a:gd name="connsiteY3" fmla="*/ 721477 h 1130747"/>
                <a:gd name="connsiteX4" fmla="*/ 736125 w 1129812"/>
                <a:gd name="connsiteY4" fmla="*/ 457096 h 1130747"/>
                <a:gd name="connsiteX5" fmla="*/ 1129663 w 1129812"/>
                <a:gd name="connsiteY5" fmla="*/ 419205 h 1130747"/>
                <a:gd name="connsiteX6" fmla="*/ 1129812 w 1129812"/>
                <a:gd name="connsiteY6" fmla="*/ 647258 h 1130747"/>
                <a:gd name="connsiteX7" fmla="*/ 918347 w 1129812"/>
                <a:gd name="connsiteY7" fmla="*/ 695682 h 1130747"/>
                <a:gd name="connsiteX8" fmla="*/ 874176 w 1129812"/>
                <a:gd name="connsiteY8" fmla="*/ 779174 h 1130747"/>
                <a:gd name="connsiteX9" fmla="*/ 959896 w 1129812"/>
                <a:gd name="connsiteY9" fmla="*/ 992123 h 1130747"/>
                <a:gd name="connsiteX10" fmla="*/ 758310 w 1129812"/>
                <a:gd name="connsiteY10" fmla="*/ 1098757 h 1130747"/>
                <a:gd name="connsiteX11" fmla="*/ 612125 w 1129812"/>
                <a:gd name="connsiteY11" fmla="*/ 929033 h 1130747"/>
                <a:gd name="connsiteX12" fmla="*/ 539372 w 1129812"/>
                <a:gd name="connsiteY12" fmla="*/ 929553 h 1130747"/>
                <a:gd name="connsiteX13" fmla="*/ 395690 w 1129812"/>
                <a:gd name="connsiteY13" fmla="*/ 1130747 h 1130747"/>
                <a:gd name="connsiteX14" fmla="*/ 197362 w 1129812"/>
                <a:gd name="connsiteY14" fmla="*/ 1018167 h 1130747"/>
                <a:gd name="connsiteX15" fmla="*/ 270238 w 1129812"/>
                <a:gd name="connsiteY15" fmla="*/ 775579 h 1130747"/>
                <a:gd name="connsiteX16" fmla="*/ 236466 w 1129812"/>
                <a:gd name="connsiteY16" fmla="*/ 718133 h 1130747"/>
                <a:gd name="connsiteX17" fmla="*/ 0 w 1129812"/>
                <a:gd name="connsiteY17" fmla="*/ 689393 h 1130747"/>
                <a:gd name="connsiteX18" fmla="*/ 3895 w 1129812"/>
                <a:gd name="connsiteY18" fmla="*/ 461374 h 1130747"/>
                <a:gd name="connsiteX19" fmla="*/ 228108 w 1129812"/>
                <a:gd name="connsiteY19" fmla="*/ 414199 h 1130747"/>
                <a:gd name="connsiteX20" fmla="*/ 257608 w 1129812"/>
                <a:gd name="connsiteY20" fmla="*/ 358550 h 1130747"/>
                <a:gd name="connsiteX21" fmla="*/ 160597 w 1129812"/>
                <a:gd name="connsiteY21" fmla="*/ 127259 h 1130747"/>
                <a:gd name="connsiteX22" fmla="*/ 360621 w 1129812"/>
                <a:gd name="connsiteY22" fmla="*/ 17722 h 1130747"/>
                <a:gd name="connsiteX23" fmla="*/ 512401 w 1129812"/>
                <a:gd name="connsiteY23" fmla="*/ 188878 h 1130747"/>
                <a:gd name="connsiteX24" fmla="*/ 515367 w 1129812"/>
                <a:gd name="connsiteY24" fmla="*/ 188113 h 1130747"/>
                <a:gd name="connsiteX25" fmla="*/ 600600 w 1129812"/>
                <a:gd name="connsiteY25" fmla="*/ 187418 h 1130747"/>
                <a:gd name="connsiteX26" fmla="*/ 734444 w 1129812"/>
                <a:gd name="connsiteY26" fmla="*/ 0 h 1130747"/>
                <a:gd name="connsiteX27" fmla="*/ 932771 w 1129812"/>
                <a:gd name="connsiteY27" fmla="*/ 112580 h 1130747"/>
                <a:gd name="connsiteX28" fmla="*/ 867708 w 1129812"/>
                <a:gd name="connsiteY28" fmla="*/ 329161 h 1130747"/>
                <a:gd name="connsiteX29" fmla="*/ 909269 w 1129812"/>
                <a:gd name="connsiteY29" fmla="*/ 396377 h 1130747"/>
                <a:gd name="connsiteX30" fmla="*/ 1129663 w 1129812"/>
                <a:gd name="connsiteY30" fmla="*/ 419205 h 113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29812" h="1130747">
                  <a:moveTo>
                    <a:pt x="736125" y="457096"/>
                  </a:moveTo>
                  <a:cubicBezTo>
                    <a:pt x="680359" y="366848"/>
                    <a:pt x="561991" y="338895"/>
                    <a:pt x="471744" y="394661"/>
                  </a:cubicBezTo>
                  <a:cubicBezTo>
                    <a:pt x="381496" y="450427"/>
                    <a:pt x="353543" y="568795"/>
                    <a:pt x="409309" y="659042"/>
                  </a:cubicBezTo>
                  <a:cubicBezTo>
                    <a:pt x="465075" y="749290"/>
                    <a:pt x="583443" y="777243"/>
                    <a:pt x="673690" y="721477"/>
                  </a:cubicBezTo>
                  <a:cubicBezTo>
                    <a:pt x="763938" y="665711"/>
                    <a:pt x="791891" y="547343"/>
                    <a:pt x="736125" y="457096"/>
                  </a:cubicBezTo>
                  <a:close/>
                  <a:moveTo>
                    <a:pt x="1129663" y="419205"/>
                  </a:moveTo>
                  <a:cubicBezTo>
                    <a:pt x="1129713" y="495223"/>
                    <a:pt x="1129762" y="571240"/>
                    <a:pt x="1129812" y="647258"/>
                  </a:cubicBezTo>
                  <a:lnTo>
                    <a:pt x="918347" y="695682"/>
                  </a:lnTo>
                  <a:lnTo>
                    <a:pt x="874176" y="779174"/>
                  </a:lnTo>
                  <a:lnTo>
                    <a:pt x="959896" y="992123"/>
                  </a:lnTo>
                  <a:lnTo>
                    <a:pt x="758310" y="1098757"/>
                  </a:lnTo>
                  <a:lnTo>
                    <a:pt x="612125" y="929033"/>
                  </a:lnTo>
                  <a:lnTo>
                    <a:pt x="539372" y="929553"/>
                  </a:lnTo>
                  <a:lnTo>
                    <a:pt x="395690" y="1130747"/>
                  </a:lnTo>
                  <a:lnTo>
                    <a:pt x="197362" y="1018167"/>
                  </a:lnTo>
                  <a:lnTo>
                    <a:pt x="270238" y="775579"/>
                  </a:lnTo>
                  <a:lnTo>
                    <a:pt x="236466" y="718133"/>
                  </a:lnTo>
                  <a:lnTo>
                    <a:pt x="0" y="689393"/>
                  </a:lnTo>
                  <a:cubicBezTo>
                    <a:pt x="1298" y="613387"/>
                    <a:pt x="2597" y="537380"/>
                    <a:pt x="3895" y="461374"/>
                  </a:cubicBezTo>
                  <a:lnTo>
                    <a:pt x="228108" y="414199"/>
                  </a:lnTo>
                  <a:lnTo>
                    <a:pt x="257608" y="358550"/>
                  </a:lnTo>
                  <a:lnTo>
                    <a:pt x="160597" y="127259"/>
                  </a:lnTo>
                  <a:lnTo>
                    <a:pt x="360621" y="17722"/>
                  </a:lnTo>
                  <a:lnTo>
                    <a:pt x="512401" y="188878"/>
                  </a:lnTo>
                  <a:lnTo>
                    <a:pt x="515367" y="188113"/>
                  </a:lnTo>
                  <a:lnTo>
                    <a:pt x="600600" y="187418"/>
                  </a:lnTo>
                  <a:lnTo>
                    <a:pt x="734444" y="0"/>
                  </a:lnTo>
                  <a:lnTo>
                    <a:pt x="932771" y="112580"/>
                  </a:lnTo>
                  <a:lnTo>
                    <a:pt x="867708" y="329161"/>
                  </a:lnTo>
                  <a:lnTo>
                    <a:pt x="909269" y="396377"/>
                  </a:lnTo>
                  <a:lnTo>
                    <a:pt x="1129663" y="419205"/>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80">
              <a:extLst>
                <a:ext uri="{FF2B5EF4-FFF2-40B4-BE49-F238E27FC236}">
                  <a16:creationId xmlns:a16="http://schemas.microsoft.com/office/drawing/2014/main" id="{05B431CD-A8EE-4D24-938C-A9B481DAE3AC}"/>
                </a:ext>
              </a:extLst>
            </p:cNvPr>
            <p:cNvSpPr/>
            <p:nvPr/>
          </p:nvSpPr>
          <p:spPr>
            <a:xfrm>
              <a:off x="2951040" y="5304741"/>
              <a:ext cx="554877" cy="550131"/>
            </a:xfrm>
            <a:custGeom>
              <a:avLst/>
              <a:gdLst>
                <a:gd name="connsiteX0" fmla="*/ 662680 w 1913678"/>
                <a:gd name="connsiteY0" fmla="*/ 686595 h 1897314"/>
                <a:gd name="connsiteX1" fmla="*/ 709643 w 1913678"/>
                <a:gd name="connsiteY1" fmla="*/ 1241387 h 1897314"/>
                <a:gd name="connsiteX2" fmla="*/ 1264435 w 1913678"/>
                <a:gd name="connsiteY2" fmla="*/ 1194423 h 1897314"/>
                <a:gd name="connsiteX3" fmla="*/ 1217471 w 1913678"/>
                <a:gd name="connsiteY3" fmla="*/ 639632 h 1897314"/>
                <a:gd name="connsiteX4" fmla="*/ 662680 w 1913678"/>
                <a:gd name="connsiteY4" fmla="*/ 686595 h 1897314"/>
                <a:gd name="connsiteX5" fmla="*/ 314274 w 1913678"/>
                <a:gd name="connsiteY5" fmla="*/ 230546 h 1897314"/>
                <a:gd name="connsiteX6" fmla="*/ 382638 w 1913678"/>
                <a:gd name="connsiteY6" fmla="*/ 219691 h 1897314"/>
                <a:gd name="connsiteX7" fmla="*/ 582678 w 1913678"/>
                <a:gd name="connsiteY7" fmla="*/ 336280 h 1897314"/>
                <a:gd name="connsiteX8" fmla="*/ 638412 w 1913678"/>
                <a:gd name="connsiteY8" fmla="*/ 300646 h 1897314"/>
                <a:gd name="connsiteX9" fmla="*/ 674607 w 1913678"/>
                <a:gd name="connsiteY9" fmla="*/ 286501 h 1897314"/>
                <a:gd name="connsiteX10" fmla="*/ 703310 w 1913678"/>
                <a:gd name="connsiteY10" fmla="*/ 47813 h 1897314"/>
                <a:gd name="connsiteX11" fmla="*/ 716407 w 1913678"/>
                <a:gd name="connsiteY11" fmla="*/ 14475 h 1897314"/>
                <a:gd name="connsiteX12" fmla="*/ 758079 w 1913678"/>
                <a:gd name="connsiteY12" fmla="*/ 2570 h 1897314"/>
                <a:gd name="connsiteX13" fmla="*/ 1020016 w 1913678"/>
                <a:gd name="connsiteY13" fmla="*/ 188 h 1897314"/>
                <a:gd name="connsiteX14" fmla="*/ 1072403 w 1913678"/>
                <a:gd name="connsiteY14" fmla="*/ 45433 h 1897314"/>
                <a:gd name="connsiteX15" fmla="*/ 1106566 w 1913678"/>
                <a:gd name="connsiteY15" fmla="*/ 240648 h 1897314"/>
                <a:gd name="connsiteX16" fmla="*/ 1176517 w 1913678"/>
                <a:gd name="connsiteY16" fmla="*/ 255095 h 1897314"/>
                <a:gd name="connsiteX17" fmla="*/ 1251039 w 1913678"/>
                <a:gd name="connsiteY17" fmla="*/ 286599 h 1897314"/>
                <a:gd name="connsiteX18" fmla="*/ 1414114 w 1913678"/>
                <a:gd name="connsiteY18" fmla="*/ 134627 h 1897314"/>
                <a:gd name="connsiteX19" fmla="*/ 1485150 w 1913678"/>
                <a:gd name="connsiteY19" fmla="*/ 135374 h 1897314"/>
                <a:gd name="connsiteX20" fmla="*/ 1686866 w 1913678"/>
                <a:gd name="connsiteY20" fmla="*/ 302488 h 1897314"/>
                <a:gd name="connsiteX21" fmla="*/ 1697721 w 1913678"/>
                <a:gd name="connsiteY21" fmla="*/ 370852 h 1897314"/>
                <a:gd name="connsiteX22" fmla="*/ 1579849 w 1913678"/>
                <a:gd name="connsiteY22" fmla="*/ 573093 h 1897314"/>
                <a:gd name="connsiteX23" fmla="*/ 1582402 w 1913678"/>
                <a:gd name="connsiteY23" fmla="*/ 576930 h 1897314"/>
                <a:gd name="connsiteX24" fmla="*/ 1618444 w 1913678"/>
                <a:gd name="connsiteY24" fmla="*/ 646845 h 1897314"/>
                <a:gd name="connsiteX25" fmla="*/ 1629941 w 1913678"/>
                <a:gd name="connsiteY25" fmla="*/ 678521 h 1897314"/>
                <a:gd name="connsiteX26" fmla="*/ 1845348 w 1913678"/>
                <a:gd name="connsiteY26" fmla="*/ 690669 h 1897314"/>
                <a:gd name="connsiteX27" fmla="*/ 1893967 w 1913678"/>
                <a:gd name="connsiteY27" fmla="*/ 742464 h 1897314"/>
                <a:gd name="connsiteX28" fmla="*/ 1912925 w 1913678"/>
                <a:gd name="connsiteY28" fmla="*/ 1003725 h 1897314"/>
                <a:gd name="connsiteX29" fmla="*/ 1871086 w 1913678"/>
                <a:gd name="connsiteY29" fmla="*/ 1058871 h 1897314"/>
                <a:gd name="connsiteX30" fmla="*/ 1659050 w 1913678"/>
                <a:gd name="connsiteY30" fmla="*/ 1109995 h 1897314"/>
                <a:gd name="connsiteX31" fmla="*/ 1648972 w 1913678"/>
                <a:gd name="connsiteY31" fmla="*/ 1153469 h 1897314"/>
                <a:gd name="connsiteX32" fmla="*/ 1620493 w 1913678"/>
                <a:gd name="connsiteY32" fmla="*/ 1220834 h 1897314"/>
                <a:gd name="connsiteX33" fmla="*/ 1774046 w 1913678"/>
                <a:gd name="connsiteY33" fmla="*/ 1385607 h 1897314"/>
                <a:gd name="connsiteX34" fmla="*/ 1773299 w 1913678"/>
                <a:gd name="connsiteY34" fmla="*/ 1456642 h 1897314"/>
                <a:gd name="connsiteX35" fmla="*/ 1606185 w 1913678"/>
                <a:gd name="connsiteY35" fmla="*/ 1658359 h 1897314"/>
                <a:gd name="connsiteX36" fmla="*/ 1537821 w 1913678"/>
                <a:gd name="connsiteY36" fmla="*/ 1669214 h 1897314"/>
                <a:gd name="connsiteX37" fmla="*/ 1337499 w 1913678"/>
                <a:gd name="connsiteY37" fmla="*/ 1552460 h 1897314"/>
                <a:gd name="connsiteX38" fmla="*/ 1327137 w 1913678"/>
                <a:gd name="connsiteY38" fmla="*/ 1559354 h 1897314"/>
                <a:gd name="connsiteX39" fmla="*/ 1257222 w 1913678"/>
                <a:gd name="connsiteY39" fmla="*/ 1595396 h 1897314"/>
                <a:gd name="connsiteX40" fmla="*/ 1239843 w 1913678"/>
                <a:gd name="connsiteY40" fmla="*/ 1601704 h 1897314"/>
                <a:gd name="connsiteX41" fmla="*/ 1227974 w 1913678"/>
                <a:gd name="connsiteY41" fmla="*/ 1827727 h 1897314"/>
                <a:gd name="connsiteX42" fmla="*/ 1176368 w 1913678"/>
                <a:gd name="connsiteY42" fmla="*/ 1876546 h 1897314"/>
                <a:gd name="connsiteX43" fmla="*/ 915182 w 1913678"/>
                <a:gd name="connsiteY43" fmla="*/ 1896516 h 1897314"/>
                <a:gd name="connsiteX44" fmla="*/ 859874 w 1913678"/>
                <a:gd name="connsiteY44" fmla="*/ 1854891 h 1897314"/>
                <a:gd name="connsiteX45" fmla="*/ 806932 w 1913678"/>
                <a:gd name="connsiteY45" fmla="*/ 1638983 h 1897314"/>
                <a:gd name="connsiteX46" fmla="*/ 750598 w 1913678"/>
                <a:gd name="connsiteY46" fmla="*/ 1625923 h 1897314"/>
                <a:gd name="connsiteX47" fmla="*/ 695955 w 1913678"/>
                <a:gd name="connsiteY47" fmla="*/ 1602824 h 1897314"/>
                <a:gd name="connsiteX48" fmla="*/ 528165 w 1913678"/>
                <a:gd name="connsiteY48" fmla="*/ 1759189 h 1897314"/>
                <a:gd name="connsiteX49" fmla="*/ 457129 w 1913678"/>
                <a:gd name="connsiteY49" fmla="*/ 1758442 h 1897314"/>
                <a:gd name="connsiteX50" fmla="*/ 255413 w 1913678"/>
                <a:gd name="connsiteY50" fmla="*/ 1591328 h 1897314"/>
                <a:gd name="connsiteX51" fmla="*/ 244558 w 1913678"/>
                <a:gd name="connsiteY51" fmla="*/ 1522964 h 1897314"/>
                <a:gd name="connsiteX52" fmla="*/ 359325 w 1913678"/>
                <a:gd name="connsiteY52" fmla="*/ 1326051 h 1897314"/>
                <a:gd name="connsiteX53" fmla="*/ 344713 w 1913678"/>
                <a:gd name="connsiteY53" fmla="*/ 1304089 h 1897314"/>
                <a:gd name="connsiteX54" fmla="*/ 308671 w 1913678"/>
                <a:gd name="connsiteY54" fmla="*/ 1234174 h 1897314"/>
                <a:gd name="connsiteX55" fmla="*/ 304722 w 1913678"/>
                <a:gd name="connsiteY55" fmla="*/ 1223295 h 1897314"/>
                <a:gd name="connsiteX56" fmla="*/ 64791 w 1913678"/>
                <a:gd name="connsiteY56" fmla="*/ 1207138 h 1897314"/>
                <a:gd name="connsiteX57" fmla="*/ 16740 w 1913678"/>
                <a:gd name="connsiteY57" fmla="*/ 1154816 h 1897314"/>
                <a:gd name="connsiteX58" fmla="*/ 632 w 1913678"/>
                <a:gd name="connsiteY58" fmla="*/ 893364 h 1897314"/>
                <a:gd name="connsiteX59" fmla="*/ 43068 w 1913678"/>
                <a:gd name="connsiteY59" fmla="*/ 838677 h 1897314"/>
                <a:gd name="connsiteX60" fmla="*/ 264148 w 1913678"/>
                <a:gd name="connsiteY60" fmla="*/ 787917 h 1897314"/>
                <a:gd name="connsiteX61" fmla="*/ 278143 w 1913678"/>
                <a:gd name="connsiteY61" fmla="*/ 727550 h 1897314"/>
                <a:gd name="connsiteX62" fmla="*/ 302251 w 1913678"/>
                <a:gd name="connsiteY62" fmla="*/ 670522 h 1897314"/>
                <a:gd name="connsiteX63" fmla="*/ 146413 w 1913678"/>
                <a:gd name="connsiteY63" fmla="*/ 503298 h 1897314"/>
                <a:gd name="connsiteX64" fmla="*/ 147160 w 1913678"/>
                <a:gd name="connsiteY64" fmla="*/ 432263 h 1897314"/>
                <a:gd name="connsiteX0" fmla="*/ 662680 w 1913678"/>
                <a:gd name="connsiteY0" fmla="*/ 686595 h 1897314"/>
                <a:gd name="connsiteX1" fmla="*/ 709643 w 1913678"/>
                <a:gd name="connsiteY1" fmla="*/ 1241387 h 1897314"/>
                <a:gd name="connsiteX2" fmla="*/ 1264435 w 1913678"/>
                <a:gd name="connsiteY2" fmla="*/ 1194423 h 1897314"/>
                <a:gd name="connsiteX3" fmla="*/ 1217471 w 1913678"/>
                <a:gd name="connsiteY3" fmla="*/ 639632 h 1897314"/>
                <a:gd name="connsiteX4" fmla="*/ 662680 w 1913678"/>
                <a:gd name="connsiteY4" fmla="*/ 686595 h 1897314"/>
                <a:gd name="connsiteX5" fmla="*/ 314274 w 1913678"/>
                <a:gd name="connsiteY5" fmla="*/ 230546 h 1897314"/>
                <a:gd name="connsiteX6" fmla="*/ 382638 w 1913678"/>
                <a:gd name="connsiteY6" fmla="*/ 219691 h 1897314"/>
                <a:gd name="connsiteX7" fmla="*/ 582678 w 1913678"/>
                <a:gd name="connsiteY7" fmla="*/ 336280 h 1897314"/>
                <a:gd name="connsiteX8" fmla="*/ 638412 w 1913678"/>
                <a:gd name="connsiteY8" fmla="*/ 300646 h 1897314"/>
                <a:gd name="connsiteX9" fmla="*/ 674607 w 1913678"/>
                <a:gd name="connsiteY9" fmla="*/ 286501 h 1897314"/>
                <a:gd name="connsiteX10" fmla="*/ 703310 w 1913678"/>
                <a:gd name="connsiteY10" fmla="*/ 47813 h 1897314"/>
                <a:gd name="connsiteX11" fmla="*/ 716407 w 1913678"/>
                <a:gd name="connsiteY11" fmla="*/ 14475 h 1897314"/>
                <a:gd name="connsiteX12" fmla="*/ 758079 w 1913678"/>
                <a:gd name="connsiteY12" fmla="*/ 2570 h 1897314"/>
                <a:gd name="connsiteX13" fmla="*/ 1020016 w 1913678"/>
                <a:gd name="connsiteY13" fmla="*/ 188 h 1897314"/>
                <a:gd name="connsiteX14" fmla="*/ 1072403 w 1913678"/>
                <a:gd name="connsiteY14" fmla="*/ 45433 h 1897314"/>
                <a:gd name="connsiteX15" fmla="*/ 1106566 w 1913678"/>
                <a:gd name="connsiteY15" fmla="*/ 240648 h 1897314"/>
                <a:gd name="connsiteX16" fmla="*/ 1251039 w 1913678"/>
                <a:gd name="connsiteY16" fmla="*/ 286599 h 1897314"/>
                <a:gd name="connsiteX17" fmla="*/ 1414114 w 1913678"/>
                <a:gd name="connsiteY17" fmla="*/ 134627 h 1897314"/>
                <a:gd name="connsiteX18" fmla="*/ 1485150 w 1913678"/>
                <a:gd name="connsiteY18" fmla="*/ 135374 h 1897314"/>
                <a:gd name="connsiteX19" fmla="*/ 1686866 w 1913678"/>
                <a:gd name="connsiteY19" fmla="*/ 302488 h 1897314"/>
                <a:gd name="connsiteX20" fmla="*/ 1697721 w 1913678"/>
                <a:gd name="connsiteY20" fmla="*/ 370852 h 1897314"/>
                <a:gd name="connsiteX21" fmla="*/ 1579849 w 1913678"/>
                <a:gd name="connsiteY21" fmla="*/ 573093 h 1897314"/>
                <a:gd name="connsiteX22" fmla="*/ 1582402 w 1913678"/>
                <a:gd name="connsiteY22" fmla="*/ 576930 h 1897314"/>
                <a:gd name="connsiteX23" fmla="*/ 1618444 w 1913678"/>
                <a:gd name="connsiteY23" fmla="*/ 646845 h 1897314"/>
                <a:gd name="connsiteX24" fmla="*/ 1629941 w 1913678"/>
                <a:gd name="connsiteY24" fmla="*/ 678521 h 1897314"/>
                <a:gd name="connsiteX25" fmla="*/ 1845348 w 1913678"/>
                <a:gd name="connsiteY25" fmla="*/ 690669 h 1897314"/>
                <a:gd name="connsiteX26" fmla="*/ 1893967 w 1913678"/>
                <a:gd name="connsiteY26" fmla="*/ 742464 h 1897314"/>
                <a:gd name="connsiteX27" fmla="*/ 1912925 w 1913678"/>
                <a:gd name="connsiteY27" fmla="*/ 1003725 h 1897314"/>
                <a:gd name="connsiteX28" fmla="*/ 1871086 w 1913678"/>
                <a:gd name="connsiteY28" fmla="*/ 1058871 h 1897314"/>
                <a:gd name="connsiteX29" fmla="*/ 1659050 w 1913678"/>
                <a:gd name="connsiteY29" fmla="*/ 1109995 h 1897314"/>
                <a:gd name="connsiteX30" fmla="*/ 1648972 w 1913678"/>
                <a:gd name="connsiteY30" fmla="*/ 1153469 h 1897314"/>
                <a:gd name="connsiteX31" fmla="*/ 1620493 w 1913678"/>
                <a:gd name="connsiteY31" fmla="*/ 1220834 h 1897314"/>
                <a:gd name="connsiteX32" fmla="*/ 1774046 w 1913678"/>
                <a:gd name="connsiteY32" fmla="*/ 1385607 h 1897314"/>
                <a:gd name="connsiteX33" fmla="*/ 1773299 w 1913678"/>
                <a:gd name="connsiteY33" fmla="*/ 1456642 h 1897314"/>
                <a:gd name="connsiteX34" fmla="*/ 1606185 w 1913678"/>
                <a:gd name="connsiteY34" fmla="*/ 1658359 h 1897314"/>
                <a:gd name="connsiteX35" fmla="*/ 1537821 w 1913678"/>
                <a:gd name="connsiteY35" fmla="*/ 1669214 h 1897314"/>
                <a:gd name="connsiteX36" fmla="*/ 1337499 w 1913678"/>
                <a:gd name="connsiteY36" fmla="*/ 1552460 h 1897314"/>
                <a:gd name="connsiteX37" fmla="*/ 1327137 w 1913678"/>
                <a:gd name="connsiteY37" fmla="*/ 1559354 h 1897314"/>
                <a:gd name="connsiteX38" fmla="*/ 1257222 w 1913678"/>
                <a:gd name="connsiteY38" fmla="*/ 1595396 h 1897314"/>
                <a:gd name="connsiteX39" fmla="*/ 1239843 w 1913678"/>
                <a:gd name="connsiteY39" fmla="*/ 1601704 h 1897314"/>
                <a:gd name="connsiteX40" fmla="*/ 1227974 w 1913678"/>
                <a:gd name="connsiteY40" fmla="*/ 1827727 h 1897314"/>
                <a:gd name="connsiteX41" fmla="*/ 1176368 w 1913678"/>
                <a:gd name="connsiteY41" fmla="*/ 1876546 h 1897314"/>
                <a:gd name="connsiteX42" fmla="*/ 915182 w 1913678"/>
                <a:gd name="connsiteY42" fmla="*/ 1896516 h 1897314"/>
                <a:gd name="connsiteX43" fmla="*/ 859874 w 1913678"/>
                <a:gd name="connsiteY43" fmla="*/ 1854891 h 1897314"/>
                <a:gd name="connsiteX44" fmla="*/ 806932 w 1913678"/>
                <a:gd name="connsiteY44" fmla="*/ 1638983 h 1897314"/>
                <a:gd name="connsiteX45" fmla="*/ 750598 w 1913678"/>
                <a:gd name="connsiteY45" fmla="*/ 1625923 h 1897314"/>
                <a:gd name="connsiteX46" fmla="*/ 695955 w 1913678"/>
                <a:gd name="connsiteY46" fmla="*/ 1602824 h 1897314"/>
                <a:gd name="connsiteX47" fmla="*/ 528165 w 1913678"/>
                <a:gd name="connsiteY47" fmla="*/ 1759189 h 1897314"/>
                <a:gd name="connsiteX48" fmla="*/ 457129 w 1913678"/>
                <a:gd name="connsiteY48" fmla="*/ 1758442 h 1897314"/>
                <a:gd name="connsiteX49" fmla="*/ 255413 w 1913678"/>
                <a:gd name="connsiteY49" fmla="*/ 1591328 h 1897314"/>
                <a:gd name="connsiteX50" fmla="*/ 244558 w 1913678"/>
                <a:gd name="connsiteY50" fmla="*/ 1522964 h 1897314"/>
                <a:gd name="connsiteX51" fmla="*/ 359325 w 1913678"/>
                <a:gd name="connsiteY51" fmla="*/ 1326051 h 1897314"/>
                <a:gd name="connsiteX52" fmla="*/ 344713 w 1913678"/>
                <a:gd name="connsiteY52" fmla="*/ 1304089 h 1897314"/>
                <a:gd name="connsiteX53" fmla="*/ 308671 w 1913678"/>
                <a:gd name="connsiteY53" fmla="*/ 1234174 h 1897314"/>
                <a:gd name="connsiteX54" fmla="*/ 304722 w 1913678"/>
                <a:gd name="connsiteY54" fmla="*/ 1223295 h 1897314"/>
                <a:gd name="connsiteX55" fmla="*/ 64791 w 1913678"/>
                <a:gd name="connsiteY55" fmla="*/ 1207138 h 1897314"/>
                <a:gd name="connsiteX56" fmla="*/ 16740 w 1913678"/>
                <a:gd name="connsiteY56" fmla="*/ 1154816 h 1897314"/>
                <a:gd name="connsiteX57" fmla="*/ 632 w 1913678"/>
                <a:gd name="connsiteY57" fmla="*/ 893364 h 1897314"/>
                <a:gd name="connsiteX58" fmla="*/ 43068 w 1913678"/>
                <a:gd name="connsiteY58" fmla="*/ 838677 h 1897314"/>
                <a:gd name="connsiteX59" fmla="*/ 264148 w 1913678"/>
                <a:gd name="connsiteY59" fmla="*/ 787917 h 1897314"/>
                <a:gd name="connsiteX60" fmla="*/ 278143 w 1913678"/>
                <a:gd name="connsiteY60" fmla="*/ 727550 h 1897314"/>
                <a:gd name="connsiteX61" fmla="*/ 302251 w 1913678"/>
                <a:gd name="connsiteY61" fmla="*/ 670522 h 1897314"/>
                <a:gd name="connsiteX62" fmla="*/ 146413 w 1913678"/>
                <a:gd name="connsiteY62" fmla="*/ 503298 h 1897314"/>
                <a:gd name="connsiteX63" fmla="*/ 147160 w 1913678"/>
                <a:gd name="connsiteY63" fmla="*/ 432263 h 1897314"/>
                <a:gd name="connsiteX64" fmla="*/ 314274 w 1913678"/>
                <a:gd name="connsiteY64" fmla="*/ 230546 h 189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13678" h="1897314">
                  <a:moveTo>
                    <a:pt x="662680" y="686595"/>
                  </a:moveTo>
                  <a:cubicBezTo>
                    <a:pt x="522446" y="852766"/>
                    <a:pt x="543473" y="1101154"/>
                    <a:pt x="709643" y="1241387"/>
                  </a:cubicBezTo>
                  <a:cubicBezTo>
                    <a:pt x="875814" y="1381620"/>
                    <a:pt x="1124202" y="1360594"/>
                    <a:pt x="1264435" y="1194423"/>
                  </a:cubicBezTo>
                  <a:cubicBezTo>
                    <a:pt x="1404668" y="1028253"/>
                    <a:pt x="1383642" y="779865"/>
                    <a:pt x="1217471" y="639632"/>
                  </a:cubicBezTo>
                  <a:cubicBezTo>
                    <a:pt x="1051301" y="499399"/>
                    <a:pt x="802913" y="520425"/>
                    <a:pt x="662680" y="686595"/>
                  </a:cubicBezTo>
                  <a:close/>
                  <a:moveTo>
                    <a:pt x="314274" y="230546"/>
                  </a:moveTo>
                  <a:cubicBezTo>
                    <a:pt x="330466" y="208898"/>
                    <a:pt x="352403" y="195212"/>
                    <a:pt x="382638" y="219691"/>
                  </a:cubicBezTo>
                  <a:lnTo>
                    <a:pt x="582678" y="336280"/>
                  </a:lnTo>
                  <a:lnTo>
                    <a:pt x="638412" y="300646"/>
                  </a:lnTo>
                  <a:lnTo>
                    <a:pt x="674607" y="286501"/>
                  </a:lnTo>
                  <a:lnTo>
                    <a:pt x="703310" y="47813"/>
                  </a:lnTo>
                  <a:cubicBezTo>
                    <a:pt x="705692" y="31144"/>
                    <a:pt x="708668" y="21024"/>
                    <a:pt x="716407" y="14475"/>
                  </a:cubicBezTo>
                  <a:cubicBezTo>
                    <a:pt x="724146" y="7927"/>
                    <a:pt x="736648" y="4951"/>
                    <a:pt x="758079" y="2570"/>
                  </a:cubicBezTo>
                  <a:lnTo>
                    <a:pt x="1020016" y="188"/>
                  </a:lnTo>
                  <a:cubicBezTo>
                    <a:pt x="1047003" y="-1399"/>
                    <a:pt x="1071610" y="6539"/>
                    <a:pt x="1072403" y="45433"/>
                  </a:cubicBezTo>
                  <a:lnTo>
                    <a:pt x="1106566" y="240648"/>
                  </a:lnTo>
                  <a:lnTo>
                    <a:pt x="1251039" y="286599"/>
                  </a:lnTo>
                  <a:lnTo>
                    <a:pt x="1414114" y="134627"/>
                  </a:lnTo>
                  <a:cubicBezTo>
                    <a:pt x="1439255" y="112221"/>
                    <a:pt x="1449322" y="111370"/>
                    <a:pt x="1485150" y="135374"/>
                  </a:cubicBezTo>
                  <a:lnTo>
                    <a:pt x="1686866" y="302488"/>
                  </a:lnTo>
                  <a:cubicBezTo>
                    <a:pt x="1708514" y="318680"/>
                    <a:pt x="1722200" y="340617"/>
                    <a:pt x="1697721" y="370852"/>
                  </a:cubicBezTo>
                  <a:lnTo>
                    <a:pt x="1579849" y="573093"/>
                  </a:lnTo>
                  <a:lnTo>
                    <a:pt x="1582402" y="576930"/>
                  </a:lnTo>
                  <a:cubicBezTo>
                    <a:pt x="1595758" y="599662"/>
                    <a:pt x="1607775" y="623008"/>
                    <a:pt x="1618444" y="646845"/>
                  </a:cubicBezTo>
                  <a:lnTo>
                    <a:pt x="1629941" y="678521"/>
                  </a:lnTo>
                  <a:lnTo>
                    <a:pt x="1845348" y="690669"/>
                  </a:lnTo>
                  <a:cubicBezTo>
                    <a:pt x="1878920" y="693312"/>
                    <a:pt x="1886501" y="699989"/>
                    <a:pt x="1893967" y="742464"/>
                  </a:cubicBezTo>
                  <a:lnTo>
                    <a:pt x="1912925" y="1003725"/>
                  </a:lnTo>
                  <a:cubicBezTo>
                    <a:pt x="1916217" y="1030557"/>
                    <a:pt x="1909852" y="1055618"/>
                    <a:pt x="1871086" y="1058871"/>
                  </a:cubicBezTo>
                  <a:lnTo>
                    <a:pt x="1659050" y="1109995"/>
                  </a:lnTo>
                  <a:lnTo>
                    <a:pt x="1648972" y="1153469"/>
                  </a:lnTo>
                  <a:lnTo>
                    <a:pt x="1620493" y="1220834"/>
                  </a:lnTo>
                  <a:lnTo>
                    <a:pt x="1774046" y="1385607"/>
                  </a:lnTo>
                  <a:cubicBezTo>
                    <a:pt x="1796452" y="1410748"/>
                    <a:pt x="1797304" y="1420814"/>
                    <a:pt x="1773299" y="1456642"/>
                  </a:cubicBezTo>
                  <a:lnTo>
                    <a:pt x="1606185" y="1658359"/>
                  </a:lnTo>
                  <a:cubicBezTo>
                    <a:pt x="1589993" y="1680007"/>
                    <a:pt x="1568056" y="1693692"/>
                    <a:pt x="1537821" y="1669214"/>
                  </a:cubicBezTo>
                  <a:lnTo>
                    <a:pt x="1337499" y="1552460"/>
                  </a:lnTo>
                  <a:lnTo>
                    <a:pt x="1327137" y="1559354"/>
                  </a:lnTo>
                  <a:cubicBezTo>
                    <a:pt x="1304404" y="1572710"/>
                    <a:pt x="1281059" y="1584727"/>
                    <a:pt x="1257222" y="1595396"/>
                  </a:cubicBezTo>
                  <a:lnTo>
                    <a:pt x="1239843" y="1601704"/>
                  </a:lnTo>
                  <a:lnTo>
                    <a:pt x="1227974" y="1827727"/>
                  </a:lnTo>
                  <a:cubicBezTo>
                    <a:pt x="1225461" y="1861309"/>
                    <a:pt x="1218813" y="1868916"/>
                    <a:pt x="1176368" y="1876546"/>
                  </a:cubicBezTo>
                  <a:lnTo>
                    <a:pt x="915182" y="1896516"/>
                  </a:lnTo>
                  <a:cubicBezTo>
                    <a:pt x="888362" y="1899911"/>
                    <a:pt x="863278" y="1893644"/>
                    <a:pt x="859874" y="1854891"/>
                  </a:cubicBezTo>
                  <a:lnTo>
                    <a:pt x="806932" y="1638983"/>
                  </a:lnTo>
                  <a:lnTo>
                    <a:pt x="750598" y="1625923"/>
                  </a:lnTo>
                  <a:lnTo>
                    <a:pt x="695955" y="1602824"/>
                  </a:lnTo>
                  <a:lnTo>
                    <a:pt x="528165" y="1759189"/>
                  </a:lnTo>
                  <a:cubicBezTo>
                    <a:pt x="503024" y="1781595"/>
                    <a:pt x="492957" y="1782447"/>
                    <a:pt x="457129" y="1758442"/>
                  </a:cubicBezTo>
                  <a:lnTo>
                    <a:pt x="255413" y="1591328"/>
                  </a:lnTo>
                  <a:cubicBezTo>
                    <a:pt x="233765" y="1575136"/>
                    <a:pt x="220079" y="1553200"/>
                    <a:pt x="244558" y="1522964"/>
                  </a:cubicBezTo>
                  <a:lnTo>
                    <a:pt x="359325" y="1326051"/>
                  </a:lnTo>
                  <a:lnTo>
                    <a:pt x="344713" y="1304089"/>
                  </a:lnTo>
                  <a:cubicBezTo>
                    <a:pt x="331357" y="1281357"/>
                    <a:pt x="319340" y="1258011"/>
                    <a:pt x="308671" y="1234174"/>
                  </a:cubicBezTo>
                  <a:lnTo>
                    <a:pt x="304722" y="1223295"/>
                  </a:lnTo>
                  <a:lnTo>
                    <a:pt x="64791" y="1207138"/>
                  </a:lnTo>
                  <a:cubicBezTo>
                    <a:pt x="31250" y="1204129"/>
                    <a:pt x="23742" y="1197369"/>
                    <a:pt x="16740" y="1154816"/>
                  </a:cubicBezTo>
                  <a:lnTo>
                    <a:pt x="632" y="893364"/>
                  </a:lnTo>
                  <a:cubicBezTo>
                    <a:pt x="-2368" y="866497"/>
                    <a:pt x="4269" y="841508"/>
                    <a:pt x="43068" y="838677"/>
                  </a:cubicBezTo>
                  <a:lnTo>
                    <a:pt x="264148" y="787917"/>
                  </a:lnTo>
                  <a:lnTo>
                    <a:pt x="278143" y="727550"/>
                  </a:lnTo>
                  <a:lnTo>
                    <a:pt x="302251" y="670522"/>
                  </a:lnTo>
                  <a:lnTo>
                    <a:pt x="146413" y="503298"/>
                  </a:lnTo>
                  <a:cubicBezTo>
                    <a:pt x="124007" y="478157"/>
                    <a:pt x="123156" y="468090"/>
                    <a:pt x="147160" y="432263"/>
                  </a:cubicBezTo>
                  <a:lnTo>
                    <a:pt x="314274" y="230546"/>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81">
              <a:extLst>
                <a:ext uri="{FF2B5EF4-FFF2-40B4-BE49-F238E27FC236}">
                  <a16:creationId xmlns:a16="http://schemas.microsoft.com/office/drawing/2014/main" id="{F4FD95F9-EEBB-4A89-90A3-FEA959C7AC3C}"/>
                </a:ext>
              </a:extLst>
            </p:cNvPr>
            <p:cNvSpPr/>
            <p:nvPr/>
          </p:nvSpPr>
          <p:spPr>
            <a:xfrm>
              <a:off x="3467519" y="5641388"/>
              <a:ext cx="327592" cy="327863"/>
            </a:xfrm>
            <a:custGeom>
              <a:avLst/>
              <a:gdLst>
                <a:gd name="connsiteX0" fmla="*/ 736125 w 1129812"/>
                <a:gd name="connsiteY0" fmla="*/ 457096 h 1130747"/>
                <a:gd name="connsiteX1" fmla="*/ 471744 w 1129812"/>
                <a:gd name="connsiteY1" fmla="*/ 394661 h 1130747"/>
                <a:gd name="connsiteX2" fmla="*/ 409309 w 1129812"/>
                <a:gd name="connsiteY2" fmla="*/ 659042 h 1130747"/>
                <a:gd name="connsiteX3" fmla="*/ 673690 w 1129812"/>
                <a:gd name="connsiteY3" fmla="*/ 721477 h 1130747"/>
                <a:gd name="connsiteX4" fmla="*/ 736125 w 1129812"/>
                <a:gd name="connsiteY4" fmla="*/ 457096 h 1130747"/>
                <a:gd name="connsiteX5" fmla="*/ 1129663 w 1129812"/>
                <a:gd name="connsiteY5" fmla="*/ 419205 h 1130747"/>
                <a:gd name="connsiteX6" fmla="*/ 1129812 w 1129812"/>
                <a:gd name="connsiteY6" fmla="*/ 647258 h 1130747"/>
                <a:gd name="connsiteX7" fmla="*/ 918347 w 1129812"/>
                <a:gd name="connsiteY7" fmla="*/ 695682 h 1130747"/>
                <a:gd name="connsiteX8" fmla="*/ 877931 w 1129812"/>
                <a:gd name="connsiteY8" fmla="*/ 774861 h 1130747"/>
                <a:gd name="connsiteX9" fmla="*/ 874176 w 1129812"/>
                <a:gd name="connsiteY9" fmla="*/ 779174 h 1130747"/>
                <a:gd name="connsiteX10" fmla="*/ 959896 w 1129812"/>
                <a:gd name="connsiteY10" fmla="*/ 992123 h 1130747"/>
                <a:gd name="connsiteX11" fmla="*/ 758310 w 1129812"/>
                <a:gd name="connsiteY11" fmla="*/ 1098757 h 1130747"/>
                <a:gd name="connsiteX12" fmla="*/ 612125 w 1129812"/>
                <a:gd name="connsiteY12" fmla="*/ 929033 h 1130747"/>
                <a:gd name="connsiteX13" fmla="*/ 557840 w 1129812"/>
                <a:gd name="connsiteY13" fmla="*/ 932087 h 1130747"/>
                <a:gd name="connsiteX14" fmla="*/ 539372 w 1129812"/>
                <a:gd name="connsiteY14" fmla="*/ 929553 h 1130747"/>
                <a:gd name="connsiteX15" fmla="*/ 395690 w 1129812"/>
                <a:gd name="connsiteY15" fmla="*/ 1130747 h 1130747"/>
                <a:gd name="connsiteX16" fmla="*/ 197362 w 1129812"/>
                <a:gd name="connsiteY16" fmla="*/ 1018167 h 1130747"/>
                <a:gd name="connsiteX17" fmla="*/ 270238 w 1129812"/>
                <a:gd name="connsiteY17" fmla="*/ 775579 h 1130747"/>
                <a:gd name="connsiteX18" fmla="*/ 254320 w 1129812"/>
                <a:gd name="connsiteY18" fmla="*/ 754811 h 1130747"/>
                <a:gd name="connsiteX19" fmla="*/ 236466 w 1129812"/>
                <a:gd name="connsiteY19" fmla="*/ 718133 h 1130747"/>
                <a:gd name="connsiteX20" fmla="*/ 0 w 1129812"/>
                <a:gd name="connsiteY20" fmla="*/ 689393 h 1130747"/>
                <a:gd name="connsiteX21" fmla="*/ 3895 w 1129812"/>
                <a:gd name="connsiteY21" fmla="*/ 461374 h 1130747"/>
                <a:gd name="connsiteX22" fmla="*/ 228108 w 1129812"/>
                <a:gd name="connsiteY22" fmla="*/ 414199 h 1130747"/>
                <a:gd name="connsiteX23" fmla="*/ 231556 w 1129812"/>
                <a:gd name="connsiteY23" fmla="*/ 404051 h 1130747"/>
                <a:gd name="connsiteX24" fmla="*/ 257608 w 1129812"/>
                <a:gd name="connsiteY24" fmla="*/ 358550 h 1130747"/>
                <a:gd name="connsiteX25" fmla="*/ 160597 w 1129812"/>
                <a:gd name="connsiteY25" fmla="*/ 127259 h 1130747"/>
                <a:gd name="connsiteX26" fmla="*/ 360621 w 1129812"/>
                <a:gd name="connsiteY26" fmla="*/ 17722 h 1130747"/>
                <a:gd name="connsiteX27" fmla="*/ 512401 w 1129812"/>
                <a:gd name="connsiteY27" fmla="*/ 188878 h 1130747"/>
                <a:gd name="connsiteX28" fmla="*/ 515367 w 1129812"/>
                <a:gd name="connsiteY28" fmla="*/ 188113 h 1130747"/>
                <a:gd name="connsiteX29" fmla="*/ 600600 w 1129812"/>
                <a:gd name="connsiteY29" fmla="*/ 187418 h 1130747"/>
                <a:gd name="connsiteX30" fmla="*/ 734444 w 1129812"/>
                <a:gd name="connsiteY30" fmla="*/ 0 h 1130747"/>
                <a:gd name="connsiteX31" fmla="*/ 932771 w 1129812"/>
                <a:gd name="connsiteY31" fmla="*/ 112580 h 1130747"/>
                <a:gd name="connsiteX32" fmla="*/ 867708 w 1129812"/>
                <a:gd name="connsiteY32" fmla="*/ 329161 h 1130747"/>
                <a:gd name="connsiteX33" fmla="*/ 891111 w 1129812"/>
                <a:gd name="connsiteY33" fmla="*/ 361325 h 1130747"/>
                <a:gd name="connsiteX34" fmla="*/ 909269 w 1129812"/>
                <a:gd name="connsiteY34" fmla="*/ 396377 h 1130747"/>
                <a:gd name="connsiteX0" fmla="*/ 736125 w 1129812"/>
                <a:gd name="connsiteY0" fmla="*/ 457096 h 1130747"/>
                <a:gd name="connsiteX1" fmla="*/ 471744 w 1129812"/>
                <a:gd name="connsiteY1" fmla="*/ 394661 h 1130747"/>
                <a:gd name="connsiteX2" fmla="*/ 409309 w 1129812"/>
                <a:gd name="connsiteY2" fmla="*/ 659042 h 1130747"/>
                <a:gd name="connsiteX3" fmla="*/ 673690 w 1129812"/>
                <a:gd name="connsiteY3" fmla="*/ 721477 h 1130747"/>
                <a:gd name="connsiteX4" fmla="*/ 736125 w 1129812"/>
                <a:gd name="connsiteY4" fmla="*/ 457096 h 1130747"/>
                <a:gd name="connsiteX5" fmla="*/ 1129663 w 1129812"/>
                <a:gd name="connsiteY5" fmla="*/ 419205 h 1130747"/>
                <a:gd name="connsiteX6" fmla="*/ 1129812 w 1129812"/>
                <a:gd name="connsiteY6" fmla="*/ 647258 h 1130747"/>
                <a:gd name="connsiteX7" fmla="*/ 918347 w 1129812"/>
                <a:gd name="connsiteY7" fmla="*/ 695682 h 1130747"/>
                <a:gd name="connsiteX8" fmla="*/ 877931 w 1129812"/>
                <a:gd name="connsiteY8" fmla="*/ 774861 h 1130747"/>
                <a:gd name="connsiteX9" fmla="*/ 874176 w 1129812"/>
                <a:gd name="connsiteY9" fmla="*/ 779174 h 1130747"/>
                <a:gd name="connsiteX10" fmla="*/ 959896 w 1129812"/>
                <a:gd name="connsiteY10" fmla="*/ 992123 h 1130747"/>
                <a:gd name="connsiteX11" fmla="*/ 758310 w 1129812"/>
                <a:gd name="connsiteY11" fmla="*/ 1098757 h 1130747"/>
                <a:gd name="connsiteX12" fmla="*/ 612125 w 1129812"/>
                <a:gd name="connsiteY12" fmla="*/ 929033 h 1130747"/>
                <a:gd name="connsiteX13" fmla="*/ 557840 w 1129812"/>
                <a:gd name="connsiteY13" fmla="*/ 932087 h 1130747"/>
                <a:gd name="connsiteX14" fmla="*/ 539372 w 1129812"/>
                <a:gd name="connsiteY14" fmla="*/ 929553 h 1130747"/>
                <a:gd name="connsiteX15" fmla="*/ 395690 w 1129812"/>
                <a:gd name="connsiteY15" fmla="*/ 1130747 h 1130747"/>
                <a:gd name="connsiteX16" fmla="*/ 197362 w 1129812"/>
                <a:gd name="connsiteY16" fmla="*/ 1018167 h 1130747"/>
                <a:gd name="connsiteX17" fmla="*/ 270238 w 1129812"/>
                <a:gd name="connsiteY17" fmla="*/ 775579 h 1130747"/>
                <a:gd name="connsiteX18" fmla="*/ 254320 w 1129812"/>
                <a:gd name="connsiteY18" fmla="*/ 754811 h 1130747"/>
                <a:gd name="connsiteX19" fmla="*/ 236466 w 1129812"/>
                <a:gd name="connsiteY19" fmla="*/ 718133 h 1130747"/>
                <a:gd name="connsiteX20" fmla="*/ 0 w 1129812"/>
                <a:gd name="connsiteY20" fmla="*/ 689393 h 1130747"/>
                <a:gd name="connsiteX21" fmla="*/ 3895 w 1129812"/>
                <a:gd name="connsiteY21" fmla="*/ 461374 h 1130747"/>
                <a:gd name="connsiteX22" fmla="*/ 228108 w 1129812"/>
                <a:gd name="connsiteY22" fmla="*/ 414199 h 1130747"/>
                <a:gd name="connsiteX23" fmla="*/ 231556 w 1129812"/>
                <a:gd name="connsiteY23" fmla="*/ 404051 h 1130747"/>
                <a:gd name="connsiteX24" fmla="*/ 257608 w 1129812"/>
                <a:gd name="connsiteY24" fmla="*/ 358550 h 1130747"/>
                <a:gd name="connsiteX25" fmla="*/ 160597 w 1129812"/>
                <a:gd name="connsiteY25" fmla="*/ 127259 h 1130747"/>
                <a:gd name="connsiteX26" fmla="*/ 360621 w 1129812"/>
                <a:gd name="connsiteY26" fmla="*/ 17722 h 1130747"/>
                <a:gd name="connsiteX27" fmla="*/ 512401 w 1129812"/>
                <a:gd name="connsiteY27" fmla="*/ 188878 h 1130747"/>
                <a:gd name="connsiteX28" fmla="*/ 515367 w 1129812"/>
                <a:gd name="connsiteY28" fmla="*/ 188113 h 1130747"/>
                <a:gd name="connsiteX29" fmla="*/ 600600 w 1129812"/>
                <a:gd name="connsiteY29" fmla="*/ 187418 h 1130747"/>
                <a:gd name="connsiteX30" fmla="*/ 734444 w 1129812"/>
                <a:gd name="connsiteY30" fmla="*/ 0 h 1130747"/>
                <a:gd name="connsiteX31" fmla="*/ 932771 w 1129812"/>
                <a:gd name="connsiteY31" fmla="*/ 112580 h 1130747"/>
                <a:gd name="connsiteX32" fmla="*/ 867708 w 1129812"/>
                <a:gd name="connsiteY32" fmla="*/ 329161 h 1130747"/>
                <a:gd name="connsiteX33" fmla="*/ 909269 w 1129812"/>
                <a:gd name="connsiteY33" fmla="*/ 396377 h 1130747"/>
                <a:gd name="connsiteX34" fmla="*/ 1129663 w 1129812"/>
                <a:gd name="connsiteY34" fmla="*/ 419205 h 1130747"/>
                <a:gd name="connsiteX0" fmla="*/ 736125 w 1129812"/>
                <a:gd name="connsiteY0" fmla="*/ 457096 h 1130747"/>
                <a:gd name="connsiteX1" fmla="*/ 471744 w 1129812"/>
                <a:gd name="connsiteY1" fmla="*/ 394661 h 1130747"/>
                <a:gd name="connsiteX2" fmla="*/ 409309 w 1129812"/>
                <a:gd name="connsiteY2" fmla="*/ 659042 h 1130747"/>
                <a:gd name="connsiteX3" fmla="*/ 673690 w 1129812"/>
                <a:gd name="connsiteY3" fmla="*/ 721477 h 1130747"/>
                <a:gd name="connsiteX4" fmla="*/ 736125 w 1129812"/>
                <a:gd name="connsiteY4" fmla="*/ 457096 h 1130747"/>
                <a:gd name="connsiteX5" fmla="*/ 1129663 w 1129812"/>
                <a:gd name="connsiteY5" fmla="*/ 419205 h 1130747"/>
                <a:gd name="connsiteX6" fmla="*/ 1129812 w 1129812"/>
                <a:gd name="connsiteY6" fmla="*/ 647258 h 1130747"/>
                <a:gd name="connsiteX7" fmla="*/ 918347 w 1129812"/>
                <a:gd name="connsiteY7" fmla="*/ 695682 h 1130747"/>
                <a:gd name="connsiteX8" fmla="*/ 877931 w 1129812"/>
                <a:gd name="connsiteY8" fmla="*/ 774861 h 1130747"/>
                <a:gd name="connsiteX9" fmla="*/ 874176 w 1129812"/>
                <a:gd name="connsiteY9" fmla="*/ 779174 h 1130747"/>
                <a:gd name="connsiteX10" fmla="*/ 959896 w 1129812"/>
                <a:gd name="connsiteY10" fmla="*/ 992123 h 1130747"/>
                <a:gd name="connsiteX11" fmla="*/ 758310 w 1129812"/>
                <a:gd name="connsiteY11" fmla="*/ 1098757 h 1130747"/>
                <a:gd name="connsiteX12" fmla="*/ 612125 w 1129812"/>
                <a:gd name="connsiteY12" fmla="*/ 929033 h 1130747"/>
                <a:gd name="connsiteX13" fmla="*/ 557840 w 1129812"/>
                <a:gd name="connsiteY13" fmla="*/ 932087 h 1130747"/>
                <a:gd name="connsiteX14" fmla="*/ 539372 w 1129812"/>
                <a:gd name="connsiteY14" fmla="*/ 929553 h 1130747"/>
                <a:gd name="connsiteX15" fmla="*/ 395690 w 1129812"/>
                <a:gd name="connsiteY15" fmla="*/ 1130747 h 1130747"/>
                <a:gd name="connsiteX16" fmla="*/ 197362 w 1129812"/>
                <a:gd name="connsiteY16" fmla="*/ 1018167 h 1130747"/>
                <a:gd name="connsiteX17" fmla="*/ 270238 w 1129812"/>
                <a:gd name="connsiteY17" fmla="*/ 775579 h 1130747"/>
                <a:gd name="connsiteX18" fmla="*/ 254320 w 1129812"/>
                <a:gd name="connsiteY18" fmla="*/ 754811 h 1130747"/>
                <a:gd name="connsiteX19" fmla="*/ 236466 w 1129812"/>
                <a:gd name="connsiteY19" fmla="*/ 718133 h 1130747"/>
                <a:gd name="connsiteX20" fmla="*/ 0 w 1129812"/>
                <a:gd name="connsiteY20" fmla="*/ 689393 h 1130747"/>
                <a:gd name="connsiteX21" fmla="*/ 3895 w 1129812"/>
                <a:gd name="connsiteY21" fmla="*/ 461374 h 1130747"/>
                <a:gd name="connsiteX22" fmla="*/ 228108 w 1129812"/>
                <a:gd name="connsiteY22" fmla="*/ 414199 h 1130747"/>
                <a:gd name="connsiteX23" fmla="*/ 257608 w 1129812"/>
                <a:gd name="connsiteY23" fmla="*/ 358550 h 1130747"/>
                <a:gd name="connsiteX24" fmla="*/ 160597 w 1129812"/>
                <a:gd name="connsiteY24" fmla="*/ 127259 h 1130747"/>
                <a:gd name="connsiteX25" fmla="*/ 360621 w 1129812"/>
                <a:gd name="connsiteY25" fmla="*/ 17722 h 1130747"/>
                <a:gd name="connsiteX26" fmla="*/ 512401 w 1129812"/>
                <a:gd name="connsiteY26" fmla="*/ 188878 h 1130747"/>
                <a:gd name="connsiteX27" fmla="*/ 515367 w 1129812"/>
                <a:gd name="connsiteY27" fmla="*/ 188113 h 1130747"/>
                <a:gd name="connsiteX28" fmla="*/ 600600 w 1129812"/>
                <a:gd name="connsiteY28" fmla="*/ 187418 h 1130747"/>
                <a:gd name="connsiteX29" fmla="*/ 734444 w 1129812"/>
                <a:gd name="connsiteY29" fmla="*/ 0 h 1130747"/>
                <a:gd name="connsiteX30" fmla="*/ 932771 w 1129812"/>
                <a:gd name="connsiteY30" fmla="*/ 112580 h 1130747"/>
                <a:gd name="connsiteX31" fmla="*/ 867708 w 1129812"/>
                <a:gd name="connsiteY31" fmla="*/ 329161 h 1130747"/>
                <a:gd name="connsiteX32" fmla="*/ 909269 w 1129812"/>
                <a:gd name="connsiteY32" fmla="*/ 396377 h 1130747"/>
                <a:gd name="connsiteX33" fmla="*/ 1129663 w 1129812"/>
                <a:gd name="connsiteY33" fmla="*/ 419205 h 1130747"/>
                <a:gd name="connsiteX0" fmla="*/ 736125 w 1129812"/>
                <a:gd name="connsiteY0" fmla="*/ 457096 h 1130747"/>
                <a:gd name="connsiteX1" fmla="*/ 471744 w 1129812"/>
                <a:gd name="connsiteY1" fmla="*/ 394661 h 1130747"/>
                <a:gd name="connsiteX2" fmla="*/ 409309 w 1129812"/>
                <a:gd name="connsiteY2" fmla="*/ 659042 h 1130747"/>
                <a:gd name="connsiteX3" fmla="*/ 673690 w 1129812"/>
                <a:gd name="connsiteY3" fmla="*/ 721477 h 1130747"/>
                <a:gd name="connsiteX4" fmla="*/ 736125 w 1129812"/>
                <a:gd name="connsiteY4" fmla="*/ 457096 h 1130747"/>
                <a:gd name="connsiteX5" fmla="*/ 1129663 w 1129812"/>
                <a:gd name="connsiteY5" fmla="*/ 419205 h 1130747"/>
                <a:gd name="connsiteX6" fmla="*/ 1129812 w 1129812"/>
                <a:gd name="connsiteY6" fmla="*/ 647258 h 1130747"/>
                <a:gd name="connsiteX7" fmla="*/ 918347 w 1129812"/>
                <a:gd name="connsiteY7" fmla="*/ 695682 h 1130747"/>
                <a:gd name="connsiteX8" fmla="*/ 877931 w 1129812"/>
                <a:gd name="connsiteY8" fmla="*/ 774861 h 1130747"/>
                <a:gd name="connsiteX9" fmla="*/ 874176 w 1129812"/>
                <a:gd name="connsiteY9" fmla="*/ 779174 h 1130747"/>
                <a:gd name="connsiteX10" fmla="*/ 959896 w 1129812"/>
                <a:gd name="connsiteY10" fmla="*/ 992123 h 1130747"/>
                <a:gd name="connsiteX11" fmla="*/ 758310 w 1129812"/>
                <a:gd name="connsiteY11" fmla="*/ 1098757 h 1130747"/>
                <a:gd name="connsiteX12" fmla="*/ 612125 w 1129812"/>
                <a:gd name="connsiteY12" fmla="*/ 929033 h 1130747"/>
                <a:gd name="connsiteX13" fmla="*/ 539372 w 1129812"/>
                <a:gd name="connsiteY13" fmla="*/ 929553 h 1130747"/>
                <a:gd name="connsiteX14" fmla="*/ 395690 w 1129812"/>
                <a:gd name="connsiteY14" fmla="*/ 1130747 h 1130747"/>
                <a:gd name="connsiteX15" fmla="*/ 197362 w 1129812"/>
                <a:gd name="connsiteY15" fmla="*/ 1018167 h 1130747"/>
                <a:gd name="connsiteX16" fmla="*/ 270238 w 1129812"/>
                <a:gd name="connsiteY16" fmla="*/ 775579 h 1130747"/>
                <a:gd name="connsiteX17" fmla="*/ 254320 w 1129812"/>
                <a:gd name="connsiteY17" fmla="*/ 754811 h 1130747"/>
                <a:gd name="connsiteX18" fmla="*/ 236466 w 1129812"/>
                <a:gd name="connsiteY18" fmla="*/ 718133 h 1130747"/>
                <a:gd name="connsiteX19" fmla="*/ 0 w 1129812"/>
                <a:gd name="connsiteY19" fmla="*/ 689393 h 1130747"/>
                <a:gd name="connsiteX20" fmla="*/ 3895 w 1129812"/>
                <a:gd name="connsiteY20" fmla="*/ 461374 h 1130747"/>
                <a:gd name="connsiteX21" fmla="*/ 228108 w 1129812"/>
                <a:gd name="connsiteY21" fmla="*/ 414199 h 1130747"/>
                <a:gd name="connsiteX22" fmla="*/ 257608 w 1129812"/>
                <a:gd name="connsiteY22" fmla="*/ 358550 h 1130747"/>
                <a:gd name="connsiteX23" fmla="*/ 160597 w 1129812"/>
                <a:gd name="connsiteY23" fmla="*/ 127259 h 1130747"/>
                <a:gd name="connsiteX24" fmla="*/ 360621 w 1129812"/>
                <a:gd name="connsiteY24" fmla="*/ 17722 h 1130747"/>
                <a:gd name="connsiteX25" fmla="*/ 512401 w 1129812"/>
                <a:gd name="connsiteY25" fmla="*/ 188878 h 1130747"/>
                <a:gd name="connsiteX26" fmla="*/ 515367 w 1129812"/>
                <a:gd name="connsiteY26" fmla="*/ 188113 h 1130747"/>
                <a:gd name="connsiteX27" fmla="*/ 600600 w 1129812"/>
                <a:gd name="connsiteY27" fmla="*/ 187418 h 1130747"/>
                <a:gd name="connsiteX28" fmla="*/ 734444 w 1129812"/>
                <a:gd name="connsiteY28" fmla="*/ 0 h 1130747"/>
                <a:gd name="connsiteX29" fmla="*/ 932771 w 1129812"/>
                <a:gd name="connsiteY29" fmla="*/ 112580 h 1130747"/>
                <a:gd name="connsiteX30" fmla="*/ 867708 w 1129812"/>
                <a:gd name="connsiteY30" fmla="*/ 329161 h 1130747"/>
                <a:gd name="connsiteX31" fmla="*/ 909269 w 1129812"/>
                <a:gd name="connsiteY31" fmla="*/ 396377 h 1130747"/>
                <a:gd name="connsiteX32" fmla="*/ 1129663 w 1129812"/>
                <a:gd name="connsiteY32" fmla="*/ 419205 h 1130747"/>
                <a:gd name="connsiteX0" fmla="*/ 736125 w 1129812"/>
                <a:gd name="connsiteY0" fmla="*/ 457096 h 1130747"/>
                <a:gd name="connsiteX1" fmla="*/ 471744 w 1129812"/>
                <a:gd name="connsiteY1" fmla="*/ 394661 h 1130747"/>
                <a:gd name="connsiteX2" fmla="*/ 409309 w 1129812"/>
                <a:gd name="connsiteY2" fmla="*/ 659042 h 1130747"/>
                <a:gd name="connsiteX3" fmla="*/ 673690 w 1129812"/>
                <a:gd name="connsiteY3" fmla="*/ 721477 h 1130747"/>
                <a:gd name="connsiteX4" fmla="*/ 736125 w 1129812"/>
                <a:gd name="connsiteY4" fmla="*/ 457096 h 1130747"/>
                <a:gd name="connsiteX5" fmla="*/ 1129663 w 1129812"/>
                <a:gd name="connsiteY5" fmla="*/ 419205 h 1130747"/>
                <a:gd name="connsiteX6" fmla="*/ 1129812 w 1129812"/>
                <a:gd name="connsiteY6" fmla="*/ 647258 h 1130747"/>
                <a:gd name="connsiteX7" fmla="*/ 918347 w 1129812"/>
                <a:gd name="connsiteY7" fmla="*/ 695682 h 1130747"/>
                <a:gd name="connsiteX8" fmla="*/ 877931 w 1129812"/>
                <a:gd name="connsiteY8" fmla="*/ 774861 h 1130747"/>
                <a:gd name="connsiteX9" fmla="*/ 874176 w 1129812"/>
                <a:gd name="connsiteY9" fmla="*/ 779174 h 1130747"/>
                <a:gd name="connsiteX10" fmla="*/ 959896 w 1129812"/>
                <a:gd name="connsiteY10" fmla="*/ 992123 h 1130747"/>
                <a:gd name="connsiteX11" fmla="*/ 758310 w 1129812"/>
                <a:gd name="connsiteY11" fmla="*/ 1098757 h 1130747"/>
                <a:gd name="connsiteX12" fmla="*/ 612125 w 1129812"/>
                <a:gd name="connsiteY12" fmla="*/ 929033 h 1130747"/>
                <a:gd name="connsiteX13" fmla="*/ 539372 w 1129812"/>
                <a:gd name="connsiteY13" fmla="*/ 929553 h 1130747"/>
                <a:gd name="connsiteX14" fmla="*/ 395690 w 1129812"/>
                <a:gd name="connsiteY14" fmla="*/ 1130747 h 1130747"/>
                <a:gd name="connsiteX15" fmla="*/ 197362 w 1129812"/>
                <a:gd name="connsiteY15" fmla="*/ 1018167 h 1130747"/>
                <a:gd name="connsiteX16" fmla="*/ 270238 w 1129812"/>
                <a:gd name="connsiteY16" fmla="*/ 775579 h 1130747"/>
                <a:gd name="connsiteX17" fmla="*/ 236466 w 1129812"/>
                <a:gd name="connsiteY17" fmla="*/ 718133 h 1130747"/>
                <a:gd name="connsiteX18" fmla="*/ 0 w 1129812"/>
                <a:gd name="connsiteY18" fmla="*/ 689393 h 1130747"/>
                <a:gd name="connsiteX19" fmla="*/ 3895 w 1129812"/>
                <a:gd name="connsiteY19" fmla="*/ 461374 h 1130747"/>
                <a:gd name="connsiteX20" fmla="*/ 228108 w 1129812"/>
                <a:gd name="connsiteY20" fmla="*/ 414199 h 1130747"/>
                <a:gd name="connsiteX21" fmla="*/ 257608 w 1129812"/>
                <a:gd name="connsiteY21" fmla="*/ 358550 h 1130747"/>
                <a:gd name="connsiteX22" fmla="*/ 160597 w 1129812"/>
                <a:gd name="connsiteY22" fmla="*/ 127259 h 1130747"/>
                <a:gd name="connsiteX23" fmla="*/ 360621 w 1129812"/>
                <a:gd name="connsiteY23" fmla="*/ 17722 h 1130747"/>
                <a:gd name="connsiteX24" fmla="*/ 512401 w 1129812"/>
                <a:gd name="connsiteY24" fmla="*/ 188878 h 1130747"/>
                <a:gd name="connsiteX25" fmla="*/ 515367 w 1129812"/>
                <a:gd name="connsiteY25" fmla="*/ 188113 h 1130747"/>
                <a:gd name="connsiteX26" fmla="*/ 600600 w 1129812"/>
                <a:gd name="connsiteY26" fmla="*/ 187418 h 1130747"/>
                <a:gd name="connsiteX27" fmla="*/ 734444 w 1129812"/>
                <a:gd name="connsiteY27" fmla="*/ 0 h 1130747"/>
                <a:gd name="connsiteX28" fmla="*/ 932771 w 1129812"/>
                <a:gd name="connsiteY28" fmla="*/ 112580 h 1130747"/>
                <a:gd name="connsiteX29" fmla="*/ 867708 w 1129812"/>
                <a:gd name="connsiteY29" fmla="*/ 329161 h 1130747"/>
                <a:gd name="connsiteX30" fmla="*/ 909269 w 1129812"/>
                <a:gd name="connsiteY30" fmla="*/ 396377 h 1130747"/>
                <a:gd name="connsiteX31" fmla="*/ 1129663 w 1129812"/>
                <a:gd name="connsiteY31" fmla="*/ 419205 h 1130747"/>
                <a:gd name="connsiteX0" fmla="*/ 736125 w 1129812"/>
                <a:gd name="connsiteY0" fmla="*/ 457096 h 1130747"/>
                <a:gd name="connsiteX1" fmla="*/ 471744 w 1129812"/>
                <a:gd name="connsiteY1" fmla="*/ 394661 h 1130747"/>
                <a:gd name="connsiteX2" fmla="*/ 409309 w 1129812"/>
                <a:gd name="connsiteY2" fmla="*/ 659042 h 1130747"/>
                <a:gd name="connsiteX3" fmla="*/ 673690 w 1129812"/>
                <a:gd name="connsiteY3" fmla="*/ 721477 h 1130747"/>
                <a:gd name="connsiteX4" fmla="*/ 736125 w 1129812"/>
                <a:gd name="connsiteY4" fmla="*/ 457096 h 1130747"/>
                <a:gd name="connsiteX5" fmla="*/ 1129663 w 1129812"/>
                <a:gd name="connsiteY5" fmla="*/ 419205 h 1130747"/>
                <a:gd name="connsiteX6" fmla="*/ 1129812 w 1129812"/>
                <a:gd name="connsiteY6" fmla="*/ 647258 h 1130747"/>
                <a:gd name="connsiteX7" fmla="*/ 918347 w 1129812"/>
                <a:gd name="connsiteY7" fmla="*/ 695682 h 1130747"/>
                <a:gd name="connsiteX8" fmla="*/ 874176 w 1129812"/>
                <a:gd name="connsiteY8" fmla="*/ 779174 h 1130747"/>
                <a:gd name="connsiteX9" fmla="*/ 959896 w 1129812"/>
                <a:gd name="connsiteY9" fmla="*/ 992123 h 1130747"/>
                <a:gd name="connsiteX10" fmla="*/ 758310 w 1129812"/>
                <a:gd name="connsiteY10" fmla="*/ 1098757 h 1130747"/>
                <a:gd name="connsiteX11" fmla="*/ 612125 w 1129812"/>
                <a:gd name="connsiteY11" fmla="*/ 929033 h 1130747"/>
                <a:gd name="connsiteX12" fmla="*/ 539372 w 1129812"/>
                <a:gd name="connsiteY12" fmla="*/ 929553 h 1130747"/>
                <a:gd name="connsiteX13" fmla="*/ 395690 w 1129812"/>
                <a:gd name="connsiteY13" fmla="*/ 1130747 h 1130747"/>
                <a:gd name="connsiteX14" fmla="*/ 197362 w 1129812"/>
                <a:gd name="connsiteY14" fmla="*/ 1018167 h 1130747"/>
                <a:gd name="connsiteX15" fmla="*/ 270238 w 1129812"/>
                <a:gd name="connsiteY15" fmla="*/ 775579 h 1130747"/>
                <a:gd name="connsiteX16" fmla="*/ 236466 w 1129812"/>
                <a:gd name="connsiteY16" fmla="*/ 718133 h 1130747"/>
                <a:gd name="connsiteX17" fmla="*/ 0 w 1129812"/>
                <a:gd name="connsiteY17" fmla="*/ 689393 h 1130747"/>
                <a:gd name="connsiteX18" fmla="*/ 3895 w 1129812"/>
                <a:gd name="connsiteY18" fmla="*/ 461374 h 1130747"/>
                <a:gd name="connsiteX19" fmla="*/ 228108 w 1129812"/>
                <a:gd name="connsiteY19" fmla="*/ 414199 h 1130747"/>
                <a:gd name="connsiteX20" fmla="*/ 257608 w 1129812"/>
                <a:gd name="connsiteY20" fmla="*/ 358550 h 1130747"/>
                <a:gd name="connsiteX21" fmla="*/ 160597 w 1129812"/>
                <a:gd name="connsiteY21" fmla="*/ 127259 h 1130747"/>
                <a:gd name="connsiteX22" fmla="*/ 360621 w 1129812"/>
                <a:gd name="connsiteY22" fmla="*/ 17722 h 1130747"/>
                <a:gd name="connsiteX23" fmla="*/ 512401 w 1129812"/>
                <a:gd name="connsiteY23" fmla="*/ 188878 h 1130747"/>
                <a:gd name="connsiteX24" fmla="*/ 515367 w 1129812"/>
                <a:gd name="connsiteY24" fmla="*/ 188113 h 1130747"/>
                <a:gd name="connsiteX25" fmla="*/ 600600 w 1129812"/>
                <a:gd name="connsiteY25" fmla="*/ 187418 h 1130747"/>
                <a:gd name="connsiteX26" fmla="*/ 734444 w 1129812"/>
                <a:gd name="connsiteY26" fmla="*/ 0 h 1130747"/>
                <a:gd name="connsiteX27" fmla="*/ 932771 w 1129812"/>
                <a:gd name="connsiteY27" fmla="*/ 112580 h 1130747"/>
                <a:gd name="connsiteX28" fmla="*/ 867708 w 1129812"/>
                <a:gd name="connsiteY28" fmla="*/ 329161 h 1130747"/>
                <a:gd name="connsiteX29" fmla="*/ 909269 w 1129812"/>
                <a:gd name="connsiteY29" fmla="*/ 396377 h 1130747"/>
                <a:gd name="connsiteX30" fmla="*/ 1129663 w 1129812"/>
                <a:gd name="connsiteY30" fmla="*/ 419205 h 113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29812" h="1130747">
                  <a:moveTo>
                    <a:pt x="736125" y="457096"/>
                  </a:moveTo>
                  <a:cubicBezTo>
                    <a:pt x="680359" y="366848"/>
                    <a:pt x="561991" y="338895"/>
                    <a:pt x="471744" y="394661"/>
                  </a:cubicBezTo>
                  <a:cubicBezTo>
                    <a:pt x="381496" y="450427"/>
                    <a:pt x="353543" y="568795"/>
                    <a:pt x="409309" y="659042"/>
                  </a:cubicBezTo>
                  <a:cubicBezTo>
                    <a:pt x="465075" y="749290"/>
                    <a:pt x="583443" y="777243"/>
                    <a:pt x="673690" y="721477"/>
                  </a:cubicBezTo>
                  <a:cubicBezTo>
                    <a:pt x="763938" y="665711"/>
                    <a:pt x="791891" y="547343"/>
                    <a:pt x="736125" y="457096"/>
                  </a:cubicBezTo>
                  <a:close/>
                  <a:moveTo>
                    <a:pt x="1129663" y="419205"/>
                  </a:moveTo>
                  <a:cubicBezTo>
                    <a:pt x="1129713" y="495223"/>
                    <a:pt x="1129762" y="571240"/>
                    <a:pt x="1129812" y="647258"/>
                  </a:cubicBezTo>
                  <a:lnTo>
                    <a:pt x="918347" y="695682"/>
                  </a:lnTo>
                  <a:lnTo>
                    <a:pt x="874176" y="779174"/>
                  </a:lnTo>
                  <a:lnTo>
                    <a:pt x="959896" y="992123"/>
                  </a:lnTo>
                  <a:lnTo>
                    <a:pt x="758310" y="1098757"/>
                  </a:lnTo>
                  <a:lnTo>
                    <a:pt x="612125" y="929033"/>
                  </a:lnTo>
                  <a:lnTo>
                    <a:pt x="539372" y="929553"/>
                  </a:lnTo>
                  <a:lnTo>
                    <a:pt x="395690" y="1130747"/>
                  </a:lnTo>
                  <a:lnTo>
                    <a:pt x="197362" y="1018167"/>
                  </a:lnTo>
                  <a:lnTo>
                    <a:pt x="270238" y="775579"/>
                  </a:lnTo>
                  <a:lnTo>
                    <a:pt x="236466" y="718133"/>
                  </a:lnTo>
                  <a:lnTo>
                    <a:pt x="0" y="689393"/>
                  </a:lnTo>
                  <a:cubicBezTo>
                    <a:pt x="1298" y="613387"/>
                    <a:pt x="2597" y="537380"/>
                    <a:pt x="3895" y="461374"/>
                  </a:cubicBezTo>
                  <a:lnTo>
                    <a:pt x="228108" y="414199"/>
                  </a:lnTo>
                  <a:lnTo>
                    <a:pt x="257608" y="358550"/>
                  </a:lnTo>
                  <a:lnTo>
                    <a:pt x="160597" y="127259"/>
                  </a:lnTo>
                  <a:lnTo>
                    <a:pt x="360621" y="17722"/>
                  </a:lnTo>
                  <a:lnTo>
                    <a:pt x="512401" y="188878"/>
                  </a:lnTo>
                  <a:lnTo>
                    <a:pt x="515367" y="188113"/>
                  </a:lnTo>
                  <a:lnTo>
                    <a:pt x="600600" y="187418"/>
                  </a:lnTo>
                  <a:lnTo>
                    <a:pt x="734444" y="0"/>
                  </a:lnTo>
                  <a:lnTo>
                    <a:pt x="932771" y="112580"/>
                  </a:lnTo>
                  <a:lnTo>
                    <a:pt x="867708" y="329161"/>
                  </a:lnTo>
                  <a:lnTo>
                    <a:pt x="909269" y="396377"/>
                  </a:lnTo>
                  <a:lnTo>
                    <a:pt x="1129663" y="419205"/>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5" name="object 3"/>
          <p:cNvSpPr txBox="1">
            <a:spLocks/>
          </p:cNvSpPr>
          <p:nvPr/>
        </p:nvSpPr>
        <p:spPr>
          <a:xfrm>
            <a:off x="493434" y="6102809"/>
            <a:ext cx="321309" cy="23403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810"/>
              </a:lnSpc>
              <a:defRPr/>
            </a:pPr>
            <a:fld id="{81D60167-4931-47E6-BA6A-407CBD079E47}" type="slidenum">
              <a:rPr lang="en-US" kern="0" spc="-25" smtClean="0">
                <a:latin typeface="Calibri"/>
                <a:cs typeface="Calibri"/>
              </a:rPr>
              <a:pPr marL="38100">
                <a:lnSpc>
                  <a:spcPts val="1810"/>
                </a:lnSpc>
                <a:defRPr/>
              </a:pPr>
              <a:t>41</a:t>
            </a:fld>
            <a:endParaRPr lang="en-US" kern="0" spc="-25" dirty="0">
              <a:latin typeface="Calibri"/>
              <a:cs typeface="Calibri"/>
            </a:endParaRPr>
          </a:p>
        </p:txBody>
      </p:sp>
      <p:sp>
        <p:nvSpPr>
          <p:cNvPr id="47" name="Freeform 41">
            <a:extLst>
              <a:ext uri="{FF2B5EF4-FFF2-40B4-BE49-F238E27FC236}">
                <a16:creationId xmlns:a16="http://schemas.microsoft.com/office/drawing/2014/main" id="{6639951F-BEFB-4FBB-9A90-C97460256528}"/>
              </a:ext>
            </a:extLst>
          </p:cNvPr>
          <p:cNvSpPr>
            <a:spLocks/>
          </p:cNvSpPr>
          <p:nvPr/>
        </p:nvSpPr>
        <p:spPr bwMode="auto">
          <a:xfrm>
            <a:off x="4610557" y="2050979"/>
            <a:ext cx="1721612" cy="1326643"/>
          </a:xfrm>
          <a:custGeom>
            <a:avLst/>
            <a:gdLst>
              <a:gd name="T0" fmla="*/ 20 w 706"/>
              <a:gd name="T1" fmla="*/ 370 h 530"/>
              <a:gd name="T2" fmla="*/ 189 w 706"/>
              <a:gd name="T3" fmla="*/ 362 h 530"/>
              <a:gd name="T4" fmla="*/ 203 w 706"/>
              <a:gd name="T5" fmla="*/ 369 h 530"/>
              <a:gd name="T6" fmla="*/ 297 w 706"/>
              <a:gd name="T7" fmla="*/ 521 h 530"/>
              <a:gd name="T8" fmla="*/ 322 w 706"/>
              <a:gd name="T9" fmla="*/ 521 h 530"/>
              <a:gd name="T10" fmla="*/ 603 w 706"/>
              <a:gd name="T11" fmla="*/ 358 h 530"/>
              <a:gd name="T12" fmla="*/ 615 w 706"/>
              <a:gd name="T13" fmla="*/ 351 h 530"/>
              <a:gd name="T14" fmla="*/ 706 w 706"/>
              <a:gd name="T15" fmla="*/ 180 h 530"/>
              <a:gd name="T16" fmla="*/ 705 w 706"/>
              <a:gd name="T17" fmla="*/ 166 h 530"/>
              <a:gd name="T18" fmla="*/ 602 w 706"/>
              <a:gd name="T19" fmla="*/ 6 h 530"/>
              <a:gd name="T20" fmla="*/ 589 w 706"/>
              <a:gd name="T21" fmla="*/ 0 h 530"/>
              <a:gd name="T22" fmla="*/ 7 w 706"/>
              <a:gd name="T23" fmla="*/ 348 h 530"/>
              <a:gd name="T24" fmla="*/ 20 w 706"/>
              <a:gd name="T25" fmla="*/ 370 h 530"/>
              <a:gd name="connsiteX0" fmla="*/ 221 w 9973"/>
              <a:gd name="connsiteY0" fmla="*/ 6981 h 9957"/>
              <a:gd name="connsiteX1" fmla="*/ 2615 w 9973"/>
              <a:gd name="connsiteY1" fmla="*/ 6830 h 9957"/>
              <a:gd name="connsiteX2" fmla="*/ 2813 w 9973"/>
              <a:gd name="connsiteY2" fmla="*/ 6962 h 9957"/>
              <a:gd name="connsiteX3" fmla="*/ 4145 w 9973"/>
              <a:gd name="connsiteY3" fmla="*/ 9830 h 9957"/>
              <a:gd name="connsiteX4" fmla="*/ 4499 w 9973"/>
              <a:gd name="connsiteY4" fmla="*/ 9830 h 9957"/>
              <a:gd name="connsiteX5" fmla="*/ 8479 w 9973"/>
              <a:gd name="connsiteY5" fmla="*/ 6755 h 9957"/>
              <a:gd name="connsiteX6" fmla="*/ 8649 w 9973"/>
              <a:gd name="connsiteY6" fmla="*/ 6623 h 9957"/>
              <a:gd name="connsiteX7" fmla="*/ 9938 w 9973"/>
              <a:gd name="connsiteY7" fmla="*/ 3396 h 9957"/>
              <a:gd name="connsiteX8" fmla="*/ 9924 w 9973"/>
              <a:gd name="connsiteY8" fmla="*/ 3132 h 9957"/>
              <a:gd name="connsiteX9" fmla="*/ 8465 w 9973"/>
              <a:gd name="connsiteY9" fmla="*/ 113 h 9957"/>
              <a:gd name="connsiteX10" fmla="*/ 8281 w 9973"/>
              <a:gd name="connsiteY10" fmla="*/ 0 h 9957"/>
              <a:gd name="connsiteX11" fmla="*/ 37 w 9973"/>
              <a:gd name="connsiteY11" fmla="*/ 6566 h 9957"/>
              <a:gd name="connsiteX12" fmla="*/ 221 w 9973"/>
              <a:gd name="connsiteY12" fmla="*/ 6981 h 9957"/>
              <a:gd name="connsiteX0" fmla="*/ 222 w 10042"/>
              <a:gd name="connsiteY0" fmla="*/ 7011 h 10000"/>
              <a:gd name="connsiteX1" fmla="*/ 2622 w 10042"/>
              <a:gd name="connsiteY1" fmla="*/ 6859 h 10000"/>
              <a:gd name="connsiteX2" fmla="*/ 2821 w 10042"/>
              <a:gd name="connsiteY2" fmla="*/ 6992 h 10000"/>
              <a:gd name="connsiteX3" fmla="*/ 4156 w 10042"/>
              <a:gd name="connsiteY3" fmla="*/ 9872 h 10000"/>
              <a:gd name="connsiteX4" fmla="*/ 4511 w 10042"/>
              <a:gd name="connsiteY4" fmla="*/ 9872 h 10000"/>
              <a:gd name="connsiteX5" fmla="*/ 8502 w 10042"/>
              <a:gd name="connsiteY5" fmla="*/ 6784 h 10000"/>
              <a:gd name="connsiteX6" fmla="*/ 8672 w 10042"/>
              <a:gd name="connsiteY6" fmla="*/ 6652 h 10000"/>
              <a:gd name="connsiteX7" fmla="*/ 9965 w 10042"/>
              <a:gd name="connsiteY7" fmla="*/ 3411 h 10000"/>
              <a:gd name="connsiteX8" fmla="*/ 9951 w 10042"/>
              <a:gd name="connsiteY8" fmla="*/ 3146 h 10000"/>
              <a:gd name="connsiteX9" fmla="*/ 8488 w 10042"/>
              <a:gd name="connsiteY9" fmla="*/ 113 h 10000"/>
              <a:gd name="connsiteX10" fmla="*/ 8303 w 10042"/>
              <a:gd name="connsiteY10" fmla="*/ 0 h 10000"/>
              <a:gd name="connsiteX11" fmla="*/ 37 w 10042"/>
              <a:gd name="connsiteY11" fmla="*/ 6594 h 10000"/>
              <a:gd name="connsiteX12" fmla="*/ 222 w 10042"/>
              <a:gd name="connsiteY12" fmla="*/ 7011 h 10000"/>
              <a:gd name="connsiteX0" fmla="*/ 222 w 10020"/>
              <a:gd name="connsiteY0" fmla="*/ 7011 h 10000"/>
              <a:gd name="connsiteX1" fmla="*/ 2622 w 10020"/>
              <a:gd name="connsiteY1" fmla="*/ 6859 h 10000"/>
              <a:gd name="connsiteX2" fmla="*/ 2821 w 10020"/>
              <a:gd name="connsiteY2" fmla="*/ 6992 h 10000"/>
              <a:gd name="connsiteX3" fmla="*/ 4156 w 10020"/>
              <a:gd name="connsiteY3" fmla="*/ 9872 h 10000"/>
              <a:gd name="connsiteX4" fmla="*/ 4511 w 10020"/>
              <a:gd name="connsiteY4" fmla="*/ 9872 h 10000"/>
              <a:gd name="connsiteX5" fmla="*/ 8502 w 10020"/>
              <a:gd name="connsiteY5" fmla="*/ 6784 h 10000"/>
              <a:gd name="connsiteX6" fmla="*/ 8672 w 10020"/>
              <a:gd name="connsiteY6" fmla="*/ 6652 h 10000"/>
              <a:gd name="connsiteX7" fmla="*/ 9965 w 10020"/>
              <a:gd name="connsiteY7" fmla="*/ 3411 h 10000"/>
              <a:gd name="connsiteX8" fmla="*/ 9951 w 10020"/>
              <a:gd name="connsiteY8" fmla="*/ 3146 h 10000"/>
              <a:gd name="connsiteX9" fmla="*/ 8488 w 10020"/>
              <a:gd name="connsiteY9" fmla="*/ 113 h 10000"/>
              <a:gd name="connsiteX10" fmla="*/ 8303 w 10020"/>
              <a:gd name="connsiteY10" fmla="*/ 0 h 10000"/>
              <a:gd name="connsiteX11" fmla="*/ 37 w 10020"/>
              <a:gd name="connsiteY11" fmla="*/ 6594 h 10000"/>
              <a:gd name="connsiteX12" fmla="*/ 222 w 10020"/>
              <a:gd name="connsiteY12" fmla="*/ 7011 h 10000"/>
              <a:gd name="connsiteX0" fmla="*/ 222 w 10012"/>
              <a:gd name="connsiteY0" fmla="*/ 7011 h 10000"/>
              <a:gd name="connsiteX1" fmla="*/ 2622 w 10012"/>
              <a:gd name="connsiteY1" fmla="*/ 6859 h 10000"/>
              <a:gd name="connsiteX2" fmla="*/ 2821 w 10012"/>
              <a:gd name="connsiteY2" fmla="*/ 6992 h 10000"/>
              <a:gd name="connsiteX3" fmla="*/ 4156 w 10012"/>
              <a:gd name="connsiteY3" fmla="*/ 9872 h 10000"/>
              <a:gd name="connsiteX4" fmla="*/ 4511 w 10012"/>
              <a:gd name="connsiteY4" fmla="*/ 9872 h 10000"/>
              <a:gd name="connsiteX5" fmla="*/ 8502 w 10012"/>
              <a:gd name="connsiteY5" fmla="*/ 6784 h 10000"/>
              <a:gd name="connsiteX6" fmla="*/ 8672 w 10012"/>
              <a:gd name="connsiteY6" fmla="*/ 6652 h 10000"/>
              <a:gd name="connsiteX7" fmla="*/ 9965 w 10012"/>
              <a:gd name="connsiteY7" fmla="*/ 3411 h 10000"/>
              <a:gd name="connsiteX8" fmla="*/ 9951 w 10012"/>
              <a:gd name="connsiteY8" fmla="*/ 3146 h 10000"/>
              <a:gd name="connsiteX9" fmla="*/ 8488 w 10012"/>
              <a:gd name="connsiteY9" fmla="*/ 113 h 10000"/>
              <a:gd name="connsiteX10" fmla="*/ 8303 w 10012"/>
              <a:gd name="connsiteY10" fmla="*/ 0 h 10000"/>
              <a:gd name="connsiteX11" fmla="*/ 37 w 10012"/>
              <a:gd name="connsiteY11" fmla="*/ 6594 h 10000"/>
              <a:gd name="connsiteX12" fmla="*/ 222 w 10012"/>
              <a:gd name="connsiteY12" fmla="*/ 7011 h 10000"/>
              <a:gd name="connsiteX0" fmla="*/ 222 w 10008"/>
              <a:gd name="connsiteY0" fmla="*/ 7011 h 10000"/>
              <a:gd name="connsiteX1" fmla="*/ 2622 w 10008"/>
              <a:gd name="connsiteY1" fmla="*/ 6859 h 10000"/>
              <a:gd name="connsiteX2" fmla="*/ 2821 w 10008"/>
              <a:gd name="connsiteY2" fmla="*/ 6992 h 10000"/>
              <a:gd name="connsiteX3" fmla="*/ 4156 w 10008"/>
              <a:gd name="connsiteY3" fmla="*/ 9872 h 10000"/>
              <a:gd name="connsiteX4" fmla="*/ 4511 w 10008"/>
              <a:gd name="connsiteY4" fmla="*/ 9872 h 10000"/>
              <a:gd name="connsiteX5" fmla="*/ 8502 w 10008"/>
              <a:gd name="connsiteY5" fmla="*/ 6784 h 10000"/>
              <a:gd name="connsiteX6" fmla="*/ 8672 w 10008"/>
              <a:gd name="connsiteY6" fmla="*/ 6652 h 10000"/>
              <a:gd name="connsiteX7" fmla="*/ 9965 w 10008"/>
              <a:gd name="connsiteY7" fmla="*/ 3411 h 10000"/>
              <a:gd name="connsiteX8" fmla="*/ 9951 w 10008"/>
              <a:gd name="connsiteY8" fmla="*/ 3146 h 10000"/>
              <a:gd name="connsiteX9" fmla="*/ 8488 w 10008"/>
              <a:gd name="connsiteY9" fmla="*/ 113 h 10000"/>
              <a:gd name="connsiteX10" fmla="*/ 8303 w 10008"/>
              <a:gd name="connsiteY10" fmla="*/ 0 h 10000"/>
              <a:gd name="connsiteX11" fmla="*/ 37 w 10008"/>
              <a:gd name="connsiteY11" fmla="*/ 6594 h 10000"/>
              <a:gd name="connsiteX12" fmla="*/ 222 w 10008"/>
              <a:gd name="connsiteY12" fmla="*/ 7011 h 10000"/>
              <a:gd name="connsiteX0" fmla="*/ 222 w 10000"/>
              <a:gd name="connsiteY0" fmla="*/ 7011 h 10000"/>
              <a:gd name="connsiteX1" fmla="*/ 2622 w 10000"/>
              <a:gd name="connsiteY1" fmla="*/ 6859 h 10000"/>
              <a:gd name="connsiteX2" fmla="*/ 2821 w 10000"/>
              <a:gd name="connsiteY2" fmla="*/ 6992 h 10000"/>
              <a:gd name="connsiteX3" fmla="*/ 4156 w 10000"/>
              <a:gd name="connsiteY3" fmla="*/ 9872 h 10000"/>
              <a:gd name="connsiteX4" fmla="*/ 4511 w 10000"/>
              <a:gd name="connsiteY4" fmla="*/ 9872 h 10000"/>
              <a:gd name="connsiteX5" fmla="*/ 8502 w 10000"/>
              <a:gd name="connsiteY5" fmla="*/ 6784 h 10000"/>
              <a:gd name="connsiteX6" fmla="*/ 8672 w 10000"/>
              <a:gd name="connsiteY6" fmla="*/ 6652 h 10000"/>
              <a:gd name="connsiteX7" fmla="*/ 9965 w 10000"/>
              <a:gd name="connsiteY7" fmla="*/ 3411 h 10000"/>
              <a:gd name="connsiteX8" fmla="*/ 9951 w 10000"/>
              <a:gd name="connsiteY8" fmla="*/ 3146 h 10000"/>
              <a:gd name="connsiteX9" fmla="*/ 8488 w 10000"/>
              <a:gd name="connsiteY9" fmla="*/ 113 h 10000"/>
              <a:gd name="connsiteX10" fmla="*/ 8303 w 10000"/>
              <a:gd name="connsiteY10" fmla="*/ 0 h 10000"/>
              <a:gd name="connsiteX11" fmla="*/ 37 w 10000"/>
              <a:gd name="connsiteY11" fmla="*/ 6594 h 10000"/>
              <a:gd name="connsiteX12" fmla="*/ 222 w 10000"/>
              <a:gd name="connsiteY12" fmla="*/ 7011 h 10000"/>
              <a:gd name="connsiteX0" fmla="*/ 222 w 9980"/>
              <a:gd name="connsiteY0" fmla="*/ 7011 h 10000"/>
              <a:gd name="connsiteX1" fmla="*/ 2622 w 9980"/>
              <a:gd name="connsiteY1" fmla="*/ 6859 h 10000"/>
              <a:gd name="connsiteX2" fmla="*/ 2821 w 9980"/>
              <a:gd name="connsiteY2" fmla="*/ 6992 h 10000"/>
              <a:gd name="connsiteX3" fmla="*/ 4156 w 9980"/>
              <a:gd name="connsiteY3" fmla="*/ 9872 h 10000"/>
              <a:gd name="connsiteX4" fmla="*/ 4511 w 9980"/>
              <a:gd name="connsiteY4" fmla="*/ 9872 h 10000"/>
              <a:gd name="connsiteX5" fmla="*/ 8502 w 9980"/>
              <a:gd name="connsiteY5" fmla="*/ 6784 h 10000"/>
              <a:gd name="connsiteX6" fmla="*/ 8672 w 9980"/>
              <a:gd name="connsiteY6" fmla="*/ 6652 h 10000"/>
              <a:gd name="connsiteX7" fmla="*/ 9965 w 9980"/>
              <a:gd name="connsiteY7" fmla="*/ 3411 h 10000"/>
              <a:gd name="connsiteX8" fmla="*/ 9873 w 9980"/>
              <a:gd name="connsiteY8" fmla="*/ 2982 h 10000"/>
              <a:gd name="connsiteX9" fmla="*/ 8488 w 9980"/>
              <a:gd name="connsiteY9" fmla="*/ 113 h 10000"/>
              <a:gd name="connsiteX10" fmla="*/ 8303 w 9980"/>
              <a:gd name="connsiteY10" fmla="*/ 0 h 10000"/>
              <a:gd name="connsiteX11" fmla="*/ 37 w 9980"/>
              <a:gd name="connsiteY11" fmla="*/ 6594 h 10000"/>
              <a:gd name="connsiteX12" fmla="*/ 222 w 9980"/>
              <a:gd name="connsiteY12" fmla="*/ 7011 h 10000"/>
              <a:gd name="connsiteX0" fmla="*/ 222 w 9956"/>
              <a:gd name="connsiteY0" fmla="*/ 7011 h 10000"/>
              <a:gd name="connsiteX1" fmla="*/ 2627 w 9956"/>
              <a:gd name="connsiteY1" fmla="*/ 6859 h 10000"/>
              <a:gd name="connsiteX2" fmla="*/ 2827 w 9956"/>
              <a:gd name="connsiteY2" fmla="*/ 6992 h 10000"/>
              <a:gd name="connsiteX3" fmla="*/ 4164 w 9956"/>
              <a:gd name="connsiteY3" fmla="*/ 9872 h 10000"/>
              <a:gd name="connsiteX4" fmla="*/ 4520 w 9956"/>
              <a:gd name="connsiteY4" fmla="*/ 9872 h 10000"/>
              <a:gd name="connsiteX5" fmla="*/ 8519 w 9956"/>
              <a:gd name="connsiteY5" fmla="*/ 6784 h 10000"/>
              <a:gd name="connsiteX6" fmla="*/ 8689 w 9956"/>
              <a:gd name="connsiteY6" fmla="*/ 6652 h 10000"/>
              <a:gd name="connsiteX7" fmla="*/ 9929 w 9956"/>
              <a:gd name="connsiteY7" fmla="*/ 3590 h 10000"/>
              <a:gd name="connsiteX8" fmla="*/ 9893 w 9956"/>
              <a:gd name="connsiteY8" fmla="*/ 2982 h 10000"/>
              <a:gd name="connsiteX9" fmla="*/ 8505 w 9956"/>
              <a:gd name="connsiteY9" fmla="*/ 113 h 10000"/>
              <a:gd name="connsiteX10" fmla="*/ 8320 w 9956"/>
              <a:gd name="connsiteY10" fmla="*/ 0 h 10000"/>
              <a:gd name="connsiteX11" fmla="*/ 37 w 9956"/>
              <a:gd name="connsiteY11" fmla="*/ 6594 h 10000"/>
              <a:gd name="connsiteX12" fmla="*/ 222 w 9956"/>
              <a:gd name="connsiteY12" fmla="*/ 7011 h 10000"/>
              <a:gd name="connsiteX0" fmla="*/ 223 w 10000"/>
              <a:gd name="connsiteY0" fmla="*/ 7011 h 10000"/>
              <a:gd name="connsiteX1" fmla="*/ 2639 w 10000"/>
              <a:gd name="connsiteY1" fmla="*/ 6859 h 10000"/>
              <a:gd name="connsiteX2" fmla="*/ 2839 w 10000"/>
              <a:gd name="connsiteY2" fmla="*/ 6992 h 10000"/>
              <a:gd name="connsiteX3" fmla="*/ 4182 w 10000"/>
              <a:gd name="connsiteY3" fmla="*/ 9872 h 10000"/>
              <a:gd name="connsiteX4" fmla="*/ 4540 w 10000"/>
              <a:gd name="connsiteY4" fmla="*/ 9872 h 10000"/>
              <a:gd name="connsiteX5" fmla="*/ 8557 w 10000"/>
              <a:gd name="connsiteY5" fmla="*/ 6784 h 10000"/>
              <a:gd name="connsiteX6" fmla="*/ 8727 w 10000"/>
              <a:gd name="connsiteY6" fmla="*/ 6652 h 10000"/>
              <a:gd name="connsiteX7" fmla="*/ 9973 w 10000"/>
              <a:gd name="connsiteY7" fmla="*/ 3560 h 10000"/>
              <a:gd name="connsiteX8" fmla="*/ 9937 w 10000"/>
              <a:gd name="connsiteY8" fmla="*/ 2982 h 10000"/>
              <a:gd name="connsiteX9" fmla="*/ 8543 w 10000"/>
              <a:gd name="connsiteY9" fmla="*/ 113 h 10000"/>
              <a:gd name="connsiteX10" fmla="*/ 8357 w 10000"/>
              <a:gd name="connsiteY10" fmla="*/ 0 h 10000"/>
              <a:gd name="connsiteX11" fmla="*/ 37 w 10000"/>
              <a:gd name="connsiteY11" fmla="*/ 6594 h 10000"/>
              <a:gd name="connsiteX12" fmla="*/ 223 w 10000"/>
              <a:gd name="connsiteY12" fmla="*/ 7011 h 10000"/>
              <a:gd name="connsiteX0" fmla="*/ 223 w 10084"/>
              <a:gd name="connsiteY0" fmla="*/ 7011 h 10000"/>
              <a:gd name="connsiteX1" fmla="*/ 2639 w 10084"/>
              <a:gd name="connsiteY1" fmla="*/ 6859 h 10000"/>
              <a:gd name="connsiteX2" fmla="*/ 2839 w 10084"/>
              <a:gd name="connsiteY2" fmla="*/ 6992 h 10000"/>
              <a:gd name="connsiteX3" fmla="*/ 4182 w 10084"/>
              <a:gd name="connsiteY3" fmla="*/ 9872 h 10000"/>
              <a:gd name="connsiteX4" fmla="*/ 4540 w 10084"/>
              <a:gd name="connsiteY4" fmla="*/ 9872 h 10000"/>
              <a:gd name="connsiteX5" fmla="*/ 8557 w 10084"/>
              <a:gd name="connsiteY5" fmla="*/ 6784 h 10000"/>
              <a:gd name="connsiteX6" fmla="*/ 8727 w 10084"/>
              <a:gd name="connsiteY6" fmla="*/ 6652 h 10000"/>
              <a:gd name="connsiteX7" fmla="*/ 9973 w 10084"/>
              <a:gd name="connsiteY7" fmla="*/ 3560 h 10000"/>
              <a:gd name="connsiteX8" fmla="*/ 9937 w 10084"/>
              <a:gd name="connsiteY8" fmla="*/ 2982 h 10000"/>
              <a:gd name="connsiteX9" fmla="*/ 8543 w 10084"/>
              <a:gd name="connsiteY9" fmla="*/ 113 h 10000"/>
              <a:gd name="connsiteX10" fmla="*/ 8357 w 10084"/>
              <a:gd name="connsiteY10" fmla="*/ 0 h 10000"/>
              <a:gd name="connsiteX11" fmla="*/ 37 w 10084"/>
              <a:gd name="connsiteY11" fmla="*/ 6594 h 10000"/>
              <a:gd name="connsiteX12" fmla="*/ 223 w 10084"/>
              <a:gd name="connsiteY12" fmla="*/ 7011 h 10000"/>
              <a:gd name="connsiteX0" fmla="*/ 223 w 10024"/>
              <a:gd name="connsiteY0" fmla="*/ 7011 h 10000"/>
              <a:gd name="connsiteX1" fmla="*/ 2639 w 10024"/>
              <a:gd name="connsiteY1" fmla="*/ 6859 h 10000"/>
              <a:gd name="connsiteX2" fmla="*/ 2839 w 10024"/>
              <a:gd name="connsiteY2" fmla="*/ 6992 h 10000"/>
              <a:gd name="connsiteX3" fmla="*/ 4182 w 10024"/>
              <a:gd name="connsiteY3" fmla="*/ 9872 h 10000"/>
              <a:gd name="connsiteX4" fmla="*/ 4540 w 10024"/>
              <a:gd name="connsiteY4" fmla="*/ 9872 h 10000"/>
              <a:gd name="connsiteX5" fmla="*/ 8557 w 10024"/>
              <a:gd name="connsiteY5" fmla="*/ 6784 h 10000"/>
              <a:gd name="connsiteX6" fmla="*/ 8727 w 10024"/>
              <a:gd name="connsiteY6" fmla="*/ 6652 h 10000"/>
              <a:gd name="connsiteX7" fmla="*/ 9973 w 10024"/>
              <a:gd name="connsiteY7" fmla="*/ 3560 h 10000"/>
              <a:gd name="connsiteX8" fmla="*/ 9937 w 10024"/>
              <a:gd name="connsiteY8" fmla="*/ 2982 h 10000"/>
              <a:gd name="connsiteX9" fmla="*/ 8543 w 10024"/>
              <a:gd name="connsiteY9" fmla="*/ 113 h 10000"/>
              <a:gd name="connsiteX10" fmla="*/ 8357 w 10024"/>
              <a:gd name="connsiteY10" fmla="*/ 0 h 10000"/>
              <a:gd name="connsiteX11" fmla="*/ 37 w 10024"/>
              <a:gd name="connsiteY11" fmla="*/ 6594 h 10000"/>
              <a:gd name="connsiteX12" fmla="*/ 223 w 10024"/>
              <a:gd name="connsiteY12" fmla="*/ 7011 h 10000"/>
              <a:gd name="connsiteX0" fmla="*/ 223 w 10010"/>
              <a:gd name="connsiteY0" fmla="*/ 7011 h 10000"/>
              <a:gd name="connsiteX1" fmla="*/ 2639 w 10010"/>
              <a:gd name="connsiteY1" fmla="*/ 6859 h 10000"/>
              <a:gd name="connsiteX2" fmla="*/ 2839 w 10010"/>
              <a:gd name="connsiteY2" fmla="*/ 6992 h 10000"/>
              <a:gd name="connsiteX3" fmla="*/ 4182 w 10010"/>
              <a:gd name="connsiteY3" fmla="*/ 9872 h 10000"/>
              <a:gd name="connsiteX4" fmla="*/ 4540 w 10010"/>
              <a:gd name="connsiteY4" fmla="*/ 9872 h 10000"/>
              <a:gd name="connsiteX5" fmla="*/ 8557 w 10010"/>
              <a:gd name="connsiteY5" fmla="*/ 6784 h 10000"/>
              <a:gd name="connsiteX6" fmla="*/ 8727 w 10010"/>
              <a:gd name="connsiteY6" fmla="*/ 6652 h 10000"/>
              <a:gd name="connsiteX7" fmla="*/ 9973 w 10010"/>
              <a:gd name="connsiteY7" fmla="*/ 3560 h 10000"/>
              <a:gd name="connsiteX8" fmla="*/ 9869 w 10010"/>
              <a:gd name="connsiteY8" fmla="*/ 2848 h 10000"/>
              <a:gd name="connsiteX9" fmla="*/ 8543 w 10010"/>
              <a:gd name="connsiteY9" fmla="*/ 113 h 10000"/>
              <a:gd name="connsiteX10" fmla="*/ 8357 w 10010"/>
              <a:gd name="connsiteY10" fmla="*/ 0 h 10000"/>
              <a:gd name="connsiteX11" fmla="*/ 37 w 10010"/>
              <a:gd name="connsiteY11" fmla="*/ 6594 h 10000"/>
              <a:gd name="connsiteX12" fmla="*/ 223 w 10010"/>
              <a:gd name="connsiteY12" fmla="*/ 7011 h 10000"/>
              <a:gd name="connsiteX0" fmla="*/ 223 w 10029"/>
              <a:gd name="connsiteY0" fmla="*/ 7011 h 10000"/>
              <a:gd name="connsiteX1" fmla="*/ 2639 w 10029"/>
              <a:gd name="connsiteY1" fmla="*/ 6859 h 10000"/>
              <a:gd name="connsiteX2" fmla="*/ 2839 w 10029"/>
              <a:gd name="connsiteY2" fmla="*/ 6992 h 10000"/>
              <a:gd name="connsiteX3" fmla="*/ 4182 w 10029"/>
              <a:gd name="connsiteY3" fmla="*/ 9872 h 10000"/>
              <a:gd name="connsiteX4" fmla="*/ 4540 w 10029"/>
              <a:gd name="connsiteY4" fmla="*/ 9872 h 10000"/>
              <a:gd name="connsiteX5" fmla="*/ 8557 w 10029"/>
              <a:gd name="connsiteY5" fmla="*/ 6784 h 10000"/>
              <a:gd name="connsiteX6" fmla="*/ 8727 w 10029"/>
              <a:gd name="connsiteY6" fmla="*/ 6652 h 10000"/>
              <a:gd name="connsiteX7" fmla="*/ 9973 w 10029"/>
              <a:gd name="connsiteY7" fmla="*/ 3560 h 10000"/>
              <a:gd name="connsiteX8" fmla="*/ 9869 w 10029"/>
              <a:gd name="connsiteY8" fmla="*/ 2848 h 10000"/>
              <a:gd name="connsiteX9" fmla="*/ 8543 w 10029"/>
              <a:gd name="connsiteY9" fmla="*/ 113 h 10000"/>
              <a:gd name="connsiteX10" fmla="*/ 8357 w 10029"/>
              <a:gd name="connsiteY10" fmla="*/ 0 h 10000"/>
              <a:gd name="connsiteX11" fmla="*/ 37 w 10029"/>
              <a:gd name="connsiteY11" fmla="*/ 6594 h 10000"/>
              <a:gd name="connsiteX12" fmla="*/ 223 w 10029"/>
              <a:gd name="connsiteY12" fmla="*/ 7011 h 10000"/>
              <a:gd name="connsiteX0" fmla="*/ 223 w 10029"/>
              <a:gd name="connsiteY0" fmla="*/ 7011 h 10000"/>
              <a:gd name="connsiteX1" fmla="*/ 2639 w 10029"/>
              <a:gd name="connsiteY1" fmla="*/ 6859 h 10000"/>
              <a:gd name="connsiteX2" fmla="*/ 2839 w 10029"/>
              <a:gd name="connsiteY2" fmla="*/ 6992 h 10000"/>
              <a:gd name="connsiteX3" fmla="*/ 4182 w 10029"/>
              <a:gd name="connsiteY3" fmla="*/ 9872 h 10000"/>
              <a:gd name="connsiteX4" fmla="*/ 4540 w 10029"/>
              <a:gd name="connsiteY4" fmla="*/ 9872 h 10000"/>
              <a:gd name="connsiteX5" fmla="*/ 8557 w 10029"/>
              <a:gd name="connsiteY5" fmla="*/ 6784 h 10000"/>
              <a:gd name="connsiteX6" fmla="*/ 8727 w 10029"/>
              <a:gd name="connsiteY6" fmla="*/ 6652 h 10000"/>
              <a:gd name="connsiteX7" fmla="*/ 9973 w 10029"/>
              <a:gd name="connsiteY7" fmla="*/ 3560 h 10000"/>
              <a:gd name="connsiteX8" fmla="*/ 9869 w 10029"/>
              <a:gd name="connsiteY8" fmla="*/ 2848 h 10000"/>
              <a:gd name="connsiteX9" fmla="*/ 8543 w 10029"/>
              <a:gd name="connsiteY9" fmla="*/ 113 h 10000"/>
              <a:gd name="connsiteX10" fmla="*/ 8357 w 10029"/>
              <a:gd name="connsiteY10" fmla="*/ 0 h 10000"/>
              <a:gd name="connsiteX11" fmla="*/ 37 w 10029"/>
              <a:gd name="connsiteY11" fmla="*/ 6594 h 10000"/>
              <a:gd name="connsiteX12" fmla="*/ 223 w 10029"/>
              <a:gd name="connsiteY12" fmla="*/ 7011 h 10000"/>
              <a:gd name="connsiteX0" fmla="*/ 223 w 10023"/>
              <a:gd name="connsiteY0" fmla="*/ 7011 h 10000"/>
              <a:gd name="connsiteX1" fmla="*/ 2639 w 10023"/>
              <a:gd name="connsiteY1" fmla="*/ 6859 h 10000"/>
              <a:gd name="connsiteX2" fmla="*/ 2839 w 10023"/>
              <a:gd name="connsiteY2" fmla="*/ 6992 h 10000"/>
              <a:gd name="connsiteX3" fmla="*/ 4182 w 10023"/>
              <a:gd name="connsiteY3" fmla="*/ 9872 h 10000"/>
              <a:gd name="connsiteX4" fmla="*/ 4540 w 10023"/>
              <a:gd name="connsiteY4" fmla="*/ 9872 h 10000"/>
              <a:gd name="connsiteX5" fmla="*/ 8557 w 10023"/>
              <a:gd name="connsiteY5" fmla="*/ 6784 h 10000"/>
              <a:gd name="connsiteX6" fmla="*/ 8727 w 10023"/>
              <a:gd name="connsiteY6" fmla="*/ 6652 h 10000"/>
              <a:gd name="connsiteX7" fmla="*/ 9973 w 10023"/>
              <a:gd name="connsiteY7" fmla="*/ 3560 h 10000"/>
              <a:gd name="connsiteX8" fmla="*/ 9846 w 10023"/>
              <a:gd name="connsiteY8" fmla="*/ 2788 h 10000"/>
              <a:gd name="connsiteX9" fmla="*/ 8543 w 10023"/>
              <a:gd name="connsiteY9" fmla="*/ 113 h 10000"/>
              <a:gd name="connsiteX10" fmla="*/ 8357 w 10023"/>
              <a:gd name="connsiteY10" fmla="*/ 0 h 10000"/>
              <a:gd name="connsiteX11" fmla="*/ 37 w 10023"/>
              <a:gd name="connsiteY11" fmla="*/ 6594 h 10000"/>
              <a:gd name="connsiteX12" fmla="*/ 223 w 10023"/>
              <a:gd name="connsiteY12" fmla="*/ 7011 h 10000"/>
              <a:gd name="connsiteX0" fmla="*/ 223 w 9999"/>
              <a:gd name="connsiteY0" fmla="*/ 7011 h 10000"/>
              <a:gd name="connsiteX1" fmla="*/ 2639 w 9999"/>
              <a:gd name="connsiteY1" fmla="*/ 6859 h 10000"/>
              <a:gd name="connsiteX2" fmla="*/ 2839 w 9999"/>
              <a:gd name="connsiteY2" fmla="*/ 6992 h 10000"/>
              <a:gd name="connsiteX3" fmla="*/ 4182 w 9999"/>
              <a:gd name="connsiteY3" fmla="*/ 9872 h 10000"/>
              <a:gd name="connsiteX4" fmla="*/ 4540 w 9999"/>
              <a:gd name="connsiteY4" fmla="*/ 9872 h 10000"/>
              <a:gd name="connsiteX5" fmla="*/ 8557 w 9999"/>
              <a:gd name="connsiteY5" fmla="*/ 6784 h 10000"/>
              <a:gd name="connsiteX6" fmla="*/ 8727 w 9999"/>
              <a:gd name="connsiteY6" fmla="*/ 6652 h 10000"/>
              <a:gd name="connsiteX7" fmla="*/ 9939 w 9999"/>
              <a:gd name="connsiteY7" fmla="*/ 3649 h 10000"/>
              <a:gd name="connsiteX8" fmla="*/ 9846 w 9999"/>
              <a:gd name="connsiteY8" fmla="*/ 2788 h 10000"/>
              <a:gd name="connsiteX9" fmla="*/ 8543 w 9999"/>
              <a:gd name="connsiteY9" fmla="*/ 113 h 10000"/>
              <a:gd name="connsiteX10" fmla="*/ 8357 w 9999"/>
              <a:gd name="connsiteY10" fmla="*/ 0 h 10000"/>
              <a:gd name="connsiteX11" fmla="*/ 37 w 9999"/>
              <a:gd name="connsiteY11" fmla="*/ 6594 h 10000"/>
              <a:gd name="connsiteX12" fmla="*/ 223 w 9999"/>
              <a:gd name="connsiteY12" fmla="*/ 7011 h 10000"/>
              <a:gd name="connsiteX0" fmla="*/ 223 w 10010"/>
              <a:gd name="connsiteY0" fmla="*/ 7011 h 10000"/>
              <a:gd name="connsiteX1" fmla="*/ 2639 w 10010"/>
              <a:gd name="connsiteY1" fmla="*/ 6859 h 10000"/>
              <a:gd name="connsiteX2" fmla="*/ 2839 w 10010"/>
              <a:gd name="connsiteY2" fmla="*/ 6992 h 10000"/>
              <a:gd name="connsiteX3" fmla="*/ 4182 w 10010"/>
              <a:gd name="connsiteY3" fmla="*/ 9872 h 10000"/>
              <a:gd name="connsiteX4" fmla="*/ 4540 w 10010"/>
              <a:gd name="connsiteY4" fmla="*/ 9872 h 10000"/>
              <a:gd name="connsiteX5" fmla="*/ 8558 w 10010"/>
              <a:gd name="connsiteY5" fmla="*/ 6784 h 10000"/>
              <a:gd name="connsiteX6" fmla="*/ 8728 w 10010"/>
              <a:gd name="connsiteY6" fmla="*/ 6652 h 10000"/>
              <a:gd name="connsiteX7" fmla="*/ 9940 w 10010"/>
              <a:gd name="connsiteY7" fmla="*/ 3649 h 10000"/>
              <a:gd name="connsiteX8" fmla="*/ 9847 w 10010"/>
              <a:gd name="connsiteY8" fmla="*/ 2788 h 10000"/>
              <a:gd name="connsiteX9" fmla="*/ 8544 w 10010"/>
              <a:gd name="connsiteY9" fmla="*/ 113 h 10000"/>
              <a:gd name="connsiteX10" fmla="*/ 8358 w 10010"/>
              <a:gd name="connsiteY10" fmla="*/ 0 h 10000"/>
              <a:gd name="connsiteX11" fmla="*/ 37 w 10010"/>
              <a:gd name="connsiteY11" fmla="*/ 6594 h 10000"/>
              <a:gd name="connsiteX12" fmla="*/ 223 w 10010"/>
              <a:gd name="connsiteY12" fmla="*/ 7011 h 10000"/>
              <a:gd name="connsiteX0" fmla="*/ 223 w 10027"/>
              <a:gd name="connsiteY0" fmla="*/ 7011 h 10000"/>
              <a:gd name="connsiteX1" fmla="*/ 2639 w 10027"/>
              <a:gd name="connsiteY1" fmla="*/ 6859 h 10000"/>
              <a:gd name="connsiteX2" fmla="*/ 2839 w 10027"/>
              <a:gd name="connsiteY2" fmla="*/ 6992 h 10000"/>
              <a:gd name="connsiteX3" fmla="*/ 4182 w 10027"/>
              <a:gd name="connsiteY3" fmla="*/ 9872 h 10000"/>
              <a:gd name="connsiteX4" fmla="*/ 4540 w 10027"/>
              <a:gd name="connsiteY4" fmla="*/ 9872 h 10000"/>
              <a:gd name="connsiteX5" fmla="*/ 8558 w 10027"/>
              <a:gd name="connsiteY5" fmla="*/ 6784 h 10000"/>
              <a:gd name="connsiteX6" fmla="*/ 8728 w 10027"/>
              <a:gd name="connsiteY6" fmla="*/ 6652 h 10000"/>
              <a:gd name="connsiteX7" fmla="*/ 9940 w 10027"/>
              <a:gd name="connsiteY7" fmla="*/ 3649 h 10000"/>
              <a:gd name="connsiteX8" fmla="*/ 9847 w 10027"/>
              <a:gd name="connsiteY8" fmla="*/ 2788 h 10000"/>
              <a:gd name="connsiteX9" fmla="*/ 8544 w 10027"/>
              <a:gd name="connsiteY9" fmla="*/ 113 h 10000"/>
              <a:gd name="connsiteX10" fmla="*/ 8358 w 10027"/>
              <a:gd name="connsiteY10" fmla="*/ 0 h 10000"/>
              <a:gd name="connsiteX11" fmla="*/ 37 w 10027"/>
              <a:gd name="connsiteY11" fmla="*/ 6594 h 10000"/>
              <a:gd name="connsiteX12" fmla="*/ 223 w 10027"/>
              <a:gd name="connsiteY12" fmla="*/ 7011 h 10000"/>
              <a:gd name="connsiteX0" fmla="*/ 223 w 10014"/>
              <a:gd name="connsiteY0" fmla="*/ 7011 h 10000"/>
              <a:gd name="connsiteX1" fmla="*/ 2639 w 10014"/>
              <a:gd name="connsiteY1" fmla="*/ 6859 h 10000"/>
              <a:gd name="connsiteX2" fmla="*/ 2839 w 10014"/>
              <a:gd name="connsiteY2" fmla="*/ 6992 h 10000"/>
              <a:gd name="connsiteX3" fmla="*/ 4182 w 10014"/>
              <a:gd name="connsiteY3" fmla="*/ 9872 h 10000"/>
              <a:gd name="connsiteX4" fmla="*/ 4540 w 10014"/>
              <a:gd name="connsiteY4" fmla="*/ 9872 h 10000"/>
              <a:gd name="connsiteX5" fmla="*/ 8558 w 10014"/>
              <a:gd name="connsiteY5" fmla="*/ 6784 h 10000"/>
              <a:gd name="connsiteX6" fmla="*/ 8728 w 10014"/>
              <a:gd name="connsiteY6" fmla="*/ 6652 h 10000"/>
              <a:gd name="connsiteX7" fmla="*/ 9940 w 10014"/>
              <a:gd name="connsiteY7" fmla="*/ 3649 h 10000"/>
              <a:gd name="connsiteX8" fmla="*/ 9847 w 10014"/>
              <a:gd name="connsiteY8" fmla="*/ 2788 h 10000"/>
              <a:gd name="connsiteX9" fmla="*/ 8544 w 10014"/>
              <a:gd name="connsiteY9" fmla="*/ 113 h 10000"/>
              <a:gd name="connsiteX10" fmla="*/ 8358 w 10014"/>
              <a:gd name="connsiteY10" fmla="*/ 0 h 10000"/>
              <a:gd name="connsiteX11" fmla="*/ 37 w 10014"/>
              <a:gd name="connsiteY11" fmla="*/ 6594 h 10000"/>
              <a:gd name="connsiteX12" fmla="*/ 223 w 10014"/>
              <a:gd name="connsiteY12" fmla="*/ 7011 h 10000"/>
              <a:gd name="connsiteX0" fmla="*/ 223 w 10014"/>
              <a:gd name="connsiteY0" fmla="*/ 7014 h 10003"/>
              <a:gd name="connsiteX1" fmla="*/ 2639 w 10014"/>
              <a:gd name="connsiteY1" fmla="*/ 6862 h 10003"/>
              <a:gd name="connsiteX2" fmla="*/ 2839 w 10014"/>
              <a:gd name="connsiteY2" fmla="*/ 6995 h 10003"/>
              <a:gd name="connsiteX3" fmla="*/ 4182 w 10014"/>
              <a:gd name="connsiteY3" fmla="*/ 9875 h 10003"/>
              <a:gd name="connsiteX4" fmla="*/ 4540 w 10014"/>
              <a:gd name="connsiteY4" fmla="*/ 9875 h 10003"/>
              <a:gd name="connsiteX5" fmla="*/ 8558 w 10014"/>
              <a:gd name="connsiteY5" fmla="*/ 6787 h 10003"/>
              <a:gd name="connsiteX6" fmla="*/ 8728 w 10014"/>
              <a:gd name="connsiteY6" fmla="*/ 6655 h 10003"/>
              <a:gd name="connsiteX7" fmla="*/ 9940 w 10014"/>
              <a:gd name="connsiteY7" fmla="*/ 3652 h 10003"/>
              <a:gd name="connsiteX8" fmla="*/ 9847 w 10014"/>
              <a:gd name="connsiteY8" fmla="*/ 2791 h 10003"/>
              <a:gd name="connsiteX9" fmla="*/ 8544 w 10014"/>
              <a:gd name="connsiteY9" fmla="*/ 116 h 10003"/>
              <a:gd name="connsiteX10" fmla="*/ 8358 w 10014"/>
              <a:gd name="connsiteY10" fmla="*/ 3 h 10003"/>
              <a:gd name="connsiteX11" fmla="*/ 37 w 10014"/>
              <a:gd name="connsiteY11" fmla="*/ 6597 h 10003"/>
              <a:gd name="connsiteX12" fmla="*/ 223 w 10014"/>
              <a:gd name="connsiteY12" fmla="*/ 7014 h 10003"/>
              <a:gd name="connsiteX0" fmla="*/ 223 w 10014"/>
              <a:gd name="connsiteY0" fmla="*/ 7017 h 10006"/>
              <a:gd name="connsiteX1" fmla="*/ 2639 w 10014"/>
              <a:gd name="connsiteY1" fmla="*/ 6865 h 10006"/>
              <a:gd name="connsiteX2" fmla="*/ 2839 w 10014"/>
              <a:gd name="connsiteY2" fmla="*/ 6998 h 10006"/>
              <a:gd name="connsiteX3" fmla="*/ 4182 w 10014"/>
              <a:gd name="connsiteY3" fmla="*/ 9878 h 10006"/>
              <a:gd name="connsiteX4" fmla="*/ 4540 w 10014"/>
              <a:gd name="connsiteY4" fmla="*/ 9878 h 10006"/>
              <a:gd name="connsiteX5" fmla="*/ 8558 w 10014"/>
              <a:gd name="connsiteY5" fmla="*/ 6790 h 10006"/>
              <a:gd name="connsiteX6" fmla="*/ 8728 w 10014"/>
              <a:gd name="connsiteY6" fmla="*/ 6658 h 10006"/>
              <a:gd name="connsiteX7" fmla="*/ 9940 w 10014"/>
              <a:gd name="connsiteY7" fmla="*/ 3655 h 10006"/>
              <a:gd name="connsiteX8" fmla="*/ 9847 w 10014"/>
              <a:gd name="connsiteY8" fmla="*/ 2794 h 10006"/>
              <a:gd name="connsiteX9" fmla="*/ 8544 w 10014"/>
              <a:gd name="connsiteY9" fmla="*/ 119 h 10006"/>
              <a:gd name="connsiteX10" fmla="*/ 8358 w 10014"/>
              <a:gd name="connsiteY10" fmla="*/ 6 h 10006"/>
              <a:gd name="connsiteX11" fmla="*/ 37 w 10014"/>
              <a:gd name="connsiteY11" fmla="*/ 6600 h 10006"/>
              <a:gd name="connsiteX12" fmla="*/ 223 w 10014"/>
              <a:gd name="connsiteY12" fmla="*/ 7017 h 10006"/>
              <a:gd name="connsiteX0" fmla="*/ 223 w 10014"/>
              <a:gd name="connsiteY0" fmla="*/ 7011 h 10000"/>
              <a:gd name="connsiteX1" fmla="*/ 2639 w 10014"/>
              <a:gd name="connsiteY1" fmla="*/ 6859 h 10000"/>
              <a:gd name="connsiteX2" fmla="*/ 2839 w 10014"/>
              <a:gd name="connsiteY2" fmla="*/ 6992 h 10000"/>
              <a:gd name="connsiteX3" fmla="*/ 4182 w 10014"/>
              <a:gd name="connsiteY3" fmla="*/ 9872 h 10000"/>
              <a:gd name="connsiteX4" fmla="*/ 4540 w 10014"/>
              <a:gd name="connsiteY4" fmla="*/ 9872 h 10000"/>
              <a:gd name="connsiteX5" fmla="*/ 8558 w 10014"/>
              <a:gd name="connsiteY5" fmla="*/ 6784 h 10000"/>
              <a:gd name="connsiteX6" fmla="*/ 8728 w 10014"/>
              <a:gd name="connsiteY6" fmla="*/ 6652 h 10000"/>
              <a:gd name="connsiteX7" fmla="*/ 9940 w 10014"/>
              <a:gd name="connsiteY7" fmla="*/ 3649 h 10000"/>
              <a:gd name="connsiteX8" fmla="*/ 9847 w 10014"/>
              <a:gd name="connsiteY8" fmla="*/ 2788 h 10000"/>
              <a:gd name="connsiteX9" fmla="*/ 8544 w 10014"/>
              <a:gd name="connsiteY9" fmla="*/ 113 h 10000"/>
              <a:gd name="connsiteX10" fmla="*/ 8358 w 10014"/>
              <a:gd name="connsiteY10" fmla="*/ 0 h 10000"/>
              <a:gd name="connsiteX11" fmla="*/ 37 w 10014"/>
              <a:gd name="connsiteY11" fmla="*/ 6594 h 10000"/>
              <a:gd name="connsiteX12" fmla="*/ 223 w 10014"/>
              <a:gd name="connsiteY12" fmla="*/ 7011 h 10000"/>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3008 w 10014"/>
              <a:gd name="connsiteY2" fmla="*/ 733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4" h="10001">
                <a:moveTo>
                  <a:pt x="223" y="7012"/>
                </a:moveTo>
                <a:lnTo>
                  <a:pt x="2493" y="6860"/>
                </a:lnTo>
                <a:cubicBezTo>
                  <a:pt x="2777" y="6824"/>
                  <a:pt x="2922" y="7113"/>
                  <a:pt x="2997" y="7276"/>
                </a:cubicBezTo>
                <a:lnTo>
                  <a:pt x="4182" y="9873"/>
                </a:lnTo>
                <a:cubicBezTo>
                  <a:pt x="4268" y="10044"/>
                  <a:pt x="4455" y="10044"/>
                  <a:pt x="4540" y="9873"/>
                </a:cubicBezTo>
                <a:cubicBezTo>
                  <a:pt x="5471" y="8130"/>
                  <a:pt x="6944" y="6993"/>
                  <a:pt x="8558" y="6785"/>
                </a:cubicBezTo>
                <a:cubicBezTo>
                  <a:pt x="8683" y="6756"/>
                  <a:pt x="8682" y="6742"/>
                  <a:pt x="8728" y="6653"/>
                </a:cubicBezTo>
                <a:lnTo>
                  <a:pt x="9940" y="3650"/>
                </a:lnTo>
                <a:cubicBezTo>
                  <a:pt x="10109" y="3232"/>
                  <a:pt x="9953" y="3026"/>
                  <a:pt x="9847" y="2789"/>
                </a:cubicBezTo>
                <a:lnTo>
                  <a:pt x="8544" y="114"/>
                </a:lnTo>
                <a:cubicBezTo>
                  <a:pt x="8493" y="16"/>
                  <a:pt x="8442" y="-6"/>
                  <a:pt x="8358" y="1"/>
                </a:cubicBezTo>
                <a:cubicBezTo>
                  <a:pt x="4955" y="285"/>
                  <a:pt x="1839" y="2768"/>
                  <a:pt x="37" y="6595"/>
                </a:cubicBezTo>
                <a:cubicBezTo>
                  <a:pt x="-62" y="6785"/>
                  <a:pt x="51" y="7031"/>
                  <a:pt x="223" y="7012"/>
                </a:cubicBezTo>
                <a:close/>
              </a:path>
            </a:pathLst>
          </a:custGeom>
          <a:solidFill>
            <a:srgbClr val="6BB5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EB3E4"/>
              </a:solidFill>
              <a:effectLst/>
              <a:uLnTx/>
              <a:uFillTx/>
              <a:latin typeface="Arial" panose="020B0604020202020204"/>
            </a:endParaRPr>
          </a:p>
        </p:txBody>
      </p:sp>
      <p:sp>
        <p:nvSpPr>
          <p:cNvPr id="48" name="Freeform 41">
            <a:extLst>
              <a:ext uri="{FF2B5EF4-FFF2-40B4-BE49-F238E27FC236}">
                <a16:creationId xmlns:a16="http://schemas.microsoft.com/office/drawing/2014/main" id="{656B217C-B38E-4291-B094-30CB1DAA1052}"/>
              </a:ext>
            </a:extLst>
          </p:cNvPr>
          <p:cNvSpPr>
            <a:spLocks/>
          </p:cNvSpPr>
          <p:nvPr/>
        </p:nvSpPr>
        <p:spPr bwMode="auto">
          <a:xfrm rot="3600000">
            <a:off x="5955152" y="2049190"/>
            <a:ext cx="1758842" cy="1298560"/>
          </a:xfrm>
          <a:custGeom>
            <a:avLst/>
            <a:gdLst>
              <a:gd name="T0" fmla="*/ 20 w 706"/>
              <a:gd name="T1" fmla="*/ 370 h 530"/>
              <a:gd name="T2" fmla="*/ 189 w 706"/>
              <a:gd name="T3" fmla="*/ 362 h 530"/>
              <a:gd name="T4" fmla="*/ 203 w 706"/>
              <a:gd name="T5" fmla="*/ 369 h 530"/>
              <a:gd name="T6" fmla="*/ 297 w 706"/>
              <a:gd name="T7" fmla="*/ 521 h 530"/>
              <a:gd name="T8" fmla="*/ 322 w 706"/>
              <a:gd name="T9" fmla="*/ 521 h 530"/>
              <a:gd name="T10" fmla="*/ 603 w 706"/>
              <a:gd name="T11" fmla="*/ 358 h 530"/>
              <a:gd name="T12" fmla="*/ 615 w 706"/>
              <a:gd name="T13" fmla="*/ 351 h 530"/>
              <a:gd name="T14" fmla="*/ 706 w 706"/>
              <a:gd name="T15" fmla="*/ 180 h 530"/>
              <a:gd name="T16" fmla="*/ 705 w 706"/>
              <a:gd name="T17" fmla="*/ 166 h 530"/>
              <a:gd name="T18" fmla="*/ 602 w 706"/>
              <a:gd name="T19" fmla="*/ 6 h 530"/>
              <a:gd name="T20" fmla="*/ 589 w 706"/>
              <a:gd name="T21" fmla="*/ 0 h 530"/>
              <a:gd name="T22" fmla="*/ 7 w 706"/>
              <a:gd name="T23" fmla="*/ 348 h 530"/>
              <a:gd name="T24" fmla="*/ 20 w 706"/>
              <a:gd name="T25" fmla="*/ 370 h 530"/>
              <a:gd name="connsiteX0" fmla="*/ 221 w 9973"/>
              <a:gd name="connsiteY0" fmla="*/ 6981 h 9957"/>
              <a:gd name="connsiteX1" fmla="*/ 2615 w 9973"/>
              <a:gd name="connsiteY1" fmla="*/ 6830 h 9957"/>
              <a:gd name="connsiteX2" fmla="*/ 2813 w 9973"/>
              <a:gd name="connsiteY2" fmla="*/ 6962 h 9957"/>
              <a:gd name="connsiteX3" fmla="*/ 4145 w 9973"/>
              <a:gd name="connsiteY3" fmla="*/ 9830 h 9957"/>
              <a:gd name="connsiteX4" fmla="*/ 4499 w 9973"/>
              <a:gd name="connsiteY4" fmla="*/ 9830 h 9957"/>
              <a:gd name="connsiteX5" fmla="*/ 8479 w 9973"/>
              <a:gd name="connsiteY5" fmla="*/ 6755 h 9957"/>
              <a:gd name="connsiteX6" fmla="*/ 8649 w 9973"/>
              <a:gd name="connsiteY6" fmla="*/ 6623 h 9957"/>
              <a:gd name="connsiteX7" fmla="*/ 9938 w 9973"/>
              <a:gd name="connsiteY7" fmla="*/ 3396 h 9957"/>
              <a:gd name="connsiteX8" fmla="*/ 9924 w 9973"/>
              <a:gd name="connsiteY8" fmla="*/ 3132 h 9957"/>
              <a:gd name="connsiteX9" fmla="*/ 8465 w 9973"/>
              <a:gd name="connsiteY9" fmla="*/ 113 h 9957"/>
              <a:gd name="connsiteX10" fmla="*/ 8281 w 9973"/>
              <a:gd name="connsiteY10" fmla="*/ 0 h 9957"/>
              <a:gd name="connsiteX11" fmla="*/ 37 w 9973"/>
              <a:gd name="connsiteY11" fmla="*/ 6566 h 9957"/>
              <a:gd name="connsiteX12" fmla="*/ 221 w 9973"/>
              <a:gd name="connsiteY12" fmla="*/ 6981 h 9957"/>
              <a:gd name="connsiteX0" fmla="*/ 222 w 10042"/>
              <a:gd name="connsiteY0" fmla="*/ 7011 h 10000"/>
              <a:gd name="connsiteX1" fmla="*/ 2622 w 10042"/>
              <a:gd name="connsiteY1" fmla="*/ 6859 h 10000"/>
              <a:gd name="connsiteX2" fmla="*/ 2821 w 10042"/>
              <a:gd name="connsiteY2" fmla="*/ 6992 h 10000"/>
              <a:gd name="connsiteX3" fmla="*/ 4156 w 10042"/>
              <a:gd name="connsiteY3" fmla="*/ 9872 h 10000"/>
              <a:gd name="connsiteX4" fmla="*/ 4511 w 10042"/>
              <a:gd name="connsiteY4" fmla="*/ 9872 h 10000"/>
              <a:gd name="connsiteX5" fmla="*/ 8502 w 10042"/>
              <a:gd name="connsiteY5" fmla="*/ 6784 h 10000"/>
              <a:gd name="connsiteX6" fmla="*/ 8672 w 10042"/>
              <a:gd name="connsiteY6" fmla="*/ 6652 h 10000"/>
              <a:gd name="connsiteX7" fmla="*/ 9965 w 10042"/>
              <a:gd name="connsiteY7" fmla="*/ 3411 h 10000"/>
              <a:gd name="connsiteX8" fmla="*/ 9951 w 10042"/>
              <a:gd name="connsiteY8" fmla="*/ 3146 h 10000"/>
              <a:gd name="connsiteX9" fmla="*/ 8488 w 10042"/>
              <a:gd name="connsiteY9" fmla="*/ 113 h 10000"/>
              <a:gd name="connsiteX10" fmla="*/ 8303 w 10042"/>
              <a:gd name="connsiteY10" fmla="*/ 0 h 10000"/>
              <a:gd name="connsiteX11" fmla="*/ 37 w 10042"/>
              <a:gd name="connsiteY11" fmla="*/ 6594 h 10000"/>
              <a:gd name="connsiteX12" fmla="*/ 222 w 10042"/>
              <a:gd name="connsiteY12" fmla="*/ 7011 h 10000"/>
              <a:gd name="connsiteX0" fmla="*/ 222 w 10020"/>
              <a:gd name="connsiteY0" fmla="*/ 7011 h 10000"/>
              <a:gd name="connsiteX1" fmla="*/ 2622 w 10020"/>
              <a:gd name="connsiteY1" fmla="*/ 6859 h 10000"/>
              <a:gd name="connsiteX2" fmla="*/ 2821 w 10020"/>
              <a:gd name="connsiteY2" fmla="*/ 6992 h 10000"/>
              <a:gd name="connsiteX3" fmla="*/ 4156 w 10020"/>
              <a:gd name="connsiteY3" fmla="*/ 9872 h 10000"/>
              <a:gd name="connsiteX4" fmla="*/ 4511 w 10020"/>
              <a:gd name="connsiteY4" fmla="*/ 9872 h 10000"/>
              <a:gd name="connsiteX5" fmla="*/ 8502 w 10020"/>
              <a:gd name="connsiteY5" fmla="*/ 6784 h 10000"/>
              <a:gd name="connsiteX6" fmla="*/ 8672 w 10020"/>
              <a:gd name="connsiteY6" fmla="*/ 6652 h 10000"/>
              <a:gd name="connsiteX7" fmla="*/ 9965 w 10020"/>
              <a:gd name="connsiteY7" fmla="*/ 3411 h 10000"/>
              <a:gd name="connsiteX8" fmla="*/ 9951 w 10020"/>
              <a:gd name="connsiteY8" fmla="*/ 3146 h 10000"/>
              <a:gd name="connsiteX9" fmla="*/ 8488 w 10020"/>
              <a:gd name="connsiteY9" fmla="*/ 113 h 10000"/>
              <a:gd name="connsiteX10" fmla="*/ 8303 w 10020"/>
              <a:gd name="connsiteY10" fmla="*/ 0 h 10000"/>
              <a:gd name="connsiteX11" fmla="*/ 37 w 10020"/>
              <a:gd name="connsiteY11" fmla="*/ 6594 h 10000"/>
              <a:gd name="connsiteX12" fmla="*/ 222 w 10020"/>
              <a:gd name="connsiteY12" fmla="*/ 7011 h 10000"/>
              <a:gd name="connsiteX0" fmla="*/ 222 w 10012"/>
              <a:gd name="connsiteY0" fmla="*/ 7011 h 10000"/>
              <a:gd name="connsiteX1" fmla="*/ 2622 w 10012"/>
              <a:gd name="connsiteY1" fmla="*/ 6859 h 10000"/>
              <a:gd name="connsiteX2" fmla="*/ 2821 w 10012"/>
              <a:gd name="connsiteY2" fmla="*/ 6992 h 10000"/>
              <a:gd name="connsiteX3" fmla="*/ 4156 w 10012"/>
              <a:gd name="connsiteY3" fmla="*/ 9872 h 10000"/>
              <a:gd name="connsiteX4" fmla="*/ 4511 w 10012"/>
              <a:gd name="connsiteY4" fmla="*/ 9872 h 10000"/>
              <a:gd name="connsiteX5" fmla="*/ 8502 w 10012"/>
              <a:gd name="connsiteY5" fmla="*/ 6784 h 10000"/>
              <a:gd name="connsiteX6" fmla="*/ 8672 w 10012"/>
              <a:gd name="connsiteY6" fmla="*/ 6652 h 10000"/>
              <a:gd name="connsiteX7" fmla="*/ 9965 w 10012"/>
              <a:gd name="connsiteY7" fmla="*/ 3411 h 10000"/>
              <a:gd name="connsiteX8" fmla="*/ 9951 w 10012"/>
              <a:gd name="connsiteY8" fmla="*/ 3146 h 10000"/>
              <a:gd name="connsiteX9" fmla="*/ 8488 w 10012"/>
              <a:gd name="connsiteY9" fmla="*/ 113 h 10000"/>
              <a:gd name="connsiteX10" fmla="*/ 8303 w 10012"/>
              <a:gd name="connsiteY10" fmla="*/ 0 h 10000"/>
              <a:gd name="connsiteX11" fmla="*/ 37 w 10012"/>
              <a:gd name="connsiteY11" fmla="*/ 6594 h 10000"/>
              <a:gd name="connsiteX12" fmla="*/ 222 w 10012"/>
              <a:gd name="connsiteY12" fmla="*/ 7011 h 10000"/>
              <a:gd name="connsiteX0" fmla="*/ 222 w 10008"/>
              <a:gd name="connsiteY0" fmla="*/ 7011 h 10000"/>
              <a:gd name="connsiteX1" fmla="*/ 2622 w 10008"/>
              <a:gd name="connsiteY1" fmla="*/ 6859 h 10000"/>
              <a:gd name="connsiteX2" fmla="*/ 2821 w 10008"/>
              <a:gd name="connsiteY2" fmla="*/ 6992 h 10000"/>
              <a:gd name="connsiteX3" fmla="*/ 4156 w 10008"/>
              <a:gd name="connsiteY3" fmla="*/ 9872 h 10000"/>
              <a:gd name="connsiteX4" fmla="*/ 4511 w 10008"/>
              <a:gd name="connsiteY4" fmla="*/ 9872 h 10000"/>
              <a:gd name="connsiteX5" fmla="*/ 8502 w 10008"/>
              <a:gd name="connsiteY5" fmla="*/ 6784 h 10000"/>
              <a:gd name="connsiteX6" fmla="*/ 8672 w 10008"/>
              <a:gd name="connsiteY6" fmla="*/ 6652 h 10000"/>
              <a:gd name="connsiteX7" fmla="*/ 9965 w 10008"/>
              <a:gd name="connsiteY7" fmla="*/ 3411 h 10000"/>
              <a:gd name="connsiteX8" fmla="*/ 9951 w 10008"/>
              <a:gd name="connsiteY8" fmla="*/ 3146 h 10000"/>
              <a:gd name="connsiteX9" fmla="*/ 8488 w 10008"/>
              <a:gd name="connsiteY9" fmla="*/ 113 h 10000"/>
              <a:gd name="connsiteX10" fmla="*/ 8303 w 10008"/>
              <a:gd name="connsiteY10" fmla="*/ 0 h 10000"/>
              <a:gd name="connsiteX11" fmla="*/ 37 w 10008"/>
              <a:gd name="connsiteY11" fmla="*/ 6594 h 10000"/>
              <a:gd name="connsiteX12" fmla="*/ 222 w 10008"/>
              <a:gd name="connsiteY12" fmla="*/ 7011 h 10000"/>
              <a:gd name="connsiteX0" fmla="*/ 222 w 10000"/>
              <a:gd name="connsiteY0" fmla="*/ 7011 h 10000"/>
              <a:gd name="connsiteX1" fmla="*/ 2622 w 10000"/>
              <a:gd name="connsiteY1" fmla="*/ 6859 h 10000"/>
              <a:gd name="connsiteX2" fmla="*/ 2821 w 10000"/>
              <a:gd name="connsiteY2" fmla="*/ 6992 h 10000"/>
              <a:gd name="connsiteX3" fmla="*/ 4156 w 10000"/>
              <a:gd name="connsiteY3" fmla="*/ 9872 h 10000"/>
              <a:gd name="connsiteX4" fmla="*/ 4511 w 10000"/>
              <a:gd name="connsiteY4" fmla="*/ 9872 h 10000"/>
              <a:gd name="connsiteX5" fmla="*/ 8502 w 10000"/>
              <a:gd name="connsiteY5" fmla="*/ 6784 h 10000"/>
              <a:gd name="connsiteX6" fmla="*/ 8672 w 10000"/>
              <a:gd name="connsiteY6" fmla="*/ 6652 h 10000"/>
              <a:gd name="connsiteX7" fmla="*/ 9965 w 10000"/>
              <a:gd name="connsiteY7" fmla="*/ 3411 h 10000"/>
              <a:gd name="connsiteX8" fmla="*/ 9951 w 10000"/>
              <a:gd name="connsiteY8" fmla="*/ 3146 h 10000"/>
              <a:gd name="connsiteX9" fmla="*/ 8488 w 10000"/>
              <a:gd name="connsiteY9" fmla="*/ 113 h 10000"/>
              <a:gd name="connsiteX10" fmla="*/ 8303 w 10000"/>
              <a:gd name="connsiteY10" fmla="*/ 0 h 10000"/>
              <a:gd name="connsiteX11" fmla="*/ 37 w 10000"/>
              <a:gd name="connsiteY11" fmla="*/ 6594 h 10000"/>
              <a:gd name="connsiteX12" fmla="*/ 222 w 10000"/>
              <a:gd name="connsiteY12" fmla="*/ 7011 h 10000"/>
              <a:gd name="connsiteX0" fmla="*/ 222 w 9980"/>
              <a:gd name="connsiteY0" fmla="*/ 7011 h 10000"/>
              <a:gd name="connsiteX1" fmla="*/ 2622 w 9980"/>
              <a:gd name="connsiteY1" fmla="*/ 6859 h 10000"/>
              <a:gd name="connsiteX2" fmla="*/ 2821 w 9980"/>
              <a:gd name="connsiteY2" fmla="*/ 6992 h 10000"/>
              <a:gd name="connsiteX3" fmla="*/ 4156 w 9980"/>
              <a:gd name="connsiteY3" fmla="*/ 9872 h 10000"/>
              <a:gd name="connsiteX4" fmla="*/ 4511 w 9980"/>
              <a:gd name="connsiteY4" fmla="*/ 9872 h 10000"/>
              <a:gd name="connsiteX5" fmla="*/ 8502 w 9980"/>
              <a:gd name="connsiteY5" fmla="*/ 6784 h 10000"/>
              <a:gd name="connsiteX6" fmla="*/ 8672 w 9980"/>
              <a:gd name="connsiteY6" fmla="*/ 6652 h 10000"/>
              <a:gd name="connsiteX7" fmla="*/ 9965 w 9980"/>
              <a:gd name="connsiteY7" fmla="*/ 3411 h 10000"/>
              <a:gd name="connsiteX8" fmla="*/ 9873 w 9980"/>
              <a:gd name="connsiteY8" fmla="*/ 2982 h 10000"/>
              <a:gd name="connsiteX9" fmla="*/ 8488 w 9980"/>
              <a:gd name="connsiteY9" fmla="*/ 113 h 10000"/>
              <a:gd name="connsiteX10" fmla="*/ 8303 w 9980"/>
              <a:gd name="connsiteY10" fmla="*/ 0 h 10000"/>
              <a:gd name="connsiteX11" fmla="*/ 37 w 9980"/>
              <a:gd name="connsiteY11" fmla="*/ 6594 h 10000"/>
              <a:gd name="connsiteX12" fmla="*/ 222 w 9980"/>
              <a:gd name="connsiteY12" fmla="*/ 7011 h 10000"/>
              <a:gd name="connsiteX0" fmla="*/ 222 w 9956"/>
              <a:gd name="connsiteY0" fmla="*/ 7011 h 10000"/>
              <a:gd name="connsiteX1" fmla="*/ 2627 w 9956"/>
              <a:gd name="connsiteY1" fmla="*/ 6859 h 10000"/>
              <a:gd name="connsiteX2" fmla="*/ 2827 w 9956"/>
              <a:gd name="connsiteY2" fmla="*/ 6992 h 10000"/>
              <a:gd name="connsiteX3" fmla="*/ 4164 w 9956"/>
              <a:gd name="connsiteY3" fmla="*/ 9872 h 10000"/>
              <a:gd name="connsiteX4" fmla="*/ 4520 w 9956"/>
              <a:gd name="connsiteY4" fmla="*/ 9872 h 10000"/>
              <a:gd name="connsiteX5" fmla="*/ 8519 w 9956"/>
              <a:gd name="connsiteY5" fmla="*/ 6784 h 10000"/>
              <a:gd name="connsiteX6" fmla="*/ 8689 w 9956"/>
              <a:gd name="connsiteY6" fmla="*/ 6652 h 10000"/>
              <a:gd name="connsiteX7" fmla="*/ 9929 w 9956"/>
              <a:gd name="connsiteY7" fmla="*/ 3590 h 10000"/>
              <a:gd name="connsiteX8" fmla="*/ 9893 w 9956"/>
              <a:gd name="connsiteY8" fmla="*/ 2982 h 10000"/>
              <a:gd name="connsiteX9" fmla="*/ 8505 w 9956"/>
              <a:gd name="connsiteY9" fmla="*/ 113 h 10000"/>
              <a:gd name="connsiteX10" fmla="*/ 8320 w 9956"/>
              <a:gd name="connsiteY10" fmla="*/ 0 h 10000"/>
              <a:gd name="connsiteX11" fmla="*/ 37 w 9956"/>
              <a:gd name="connsiteY11" fmla="*/ 6594 h 10000"/>
              <a:gd name="connsiteX12" fmla="*/ 222 w 9956"/>
              <a:gd name="connsiteY12" fmla="*/ 7011 h 10000"/>
              <a:gd name="connsiteX0" fmla="*/ 223 w 10000"/>
              <a:gd name="connsiteY0" fmla="*/ 7011 h 10000"/>
              <a:gd name="connsiteX1" fmla="*/ 2639 w 10000"/>
              <a:gd name="connsiteY1" fmla="*/ 6859 h 10000"/>
              <a:gd name="connsiteX2" fmla="*/ 2839 w 10000"/>
              <a:gd name="connsiteY2" fmla="*/ 6992 h 10000"/>
              <a:gd name="connsiteX3" fmla="*/ 4182 w 10000"/>
              <a:gd name="connsiteY3" fmla="*/ 9872 h 10000"/>
              <a:gd name="connsiteX4" fmla="*/ 4540 w 10000"/>
              <a:gd name="connsiteY4" fmla="*/ 9872 h 10000"/>
              <a:gd name="connsiteX5" fmla="*/ 8557 w 10000"/>
              <a:gd name="connsiteY5" fmla="*/ 6784 h 10000"/>
              <a:gd name="connsiteX6" fmla="*/ 8727 w 10000"/>
              <a:gd name="connsiteY6" fmla="*/ 6652 h 10000"/>
              <a:gd name="connsiteX7" fmla="*/ 9973 w 10000"/>
              <a:gd name="connsiteY7" fmla="*/ 3560 h 10000"/>
              <a:gd name="connsiteX8" fmla="*/ 9937 w 10000"/>
              <a:gd name="connsiteY8" fmla="*/ 2982 h 10000"/>
              <a:gd name="connsiteX9" fmla="*/ 8543 w 10000"/>
              <a:gd name="connsiteY9" fmla="*/ 113 h 10000"/>
              <a:gd name="connsiteX10" fmla="*/ 8357 w 10000"/>
              <a:gd name="connsiteY10" fmla="*/ 0 h 10000"/>
              <a:gd name="connsiteX11" fmla="*/ 37 w 10000"/>
              <a:gd name="connsiteY11" fmla="*/ 6594 h 10000"/>
              <a:gd name="connsiteX12" fmla="*/ 223 w 10000"/>
              <a:gd name="connsiteY12" fmla="*/ 7011 h 10000"/>
              <a:gd name="connsiteX0" fmla="*/ 223 w 10084"/>
              <a:gd name="connsiteY0" fmla="*/ 7011 h 10000"/>
              <a:gd name="connsiteX1" fmla="*/ 2639 w 10084"/>
              <a:gd name="connsiteY1" fmla="*/ 6859 h 10000"/>
              <a:gd name="connsiteX2" fmla="*/ 2839 w 10084"/>
              <a:gd name="connsiteY2" fmla="*/ 6992 h 10000"/>
              <a:gd name="connsiteX3" fmla="*/ 4182 w 10084"/>
              <a:gd name="connsiteY3" fmla="*/ 9872 h 10000"/>
              <a:gd name="connsiteX4" fmla="*/ 4540 w 10084"/>
              <a:gd name="connsiteY4" fmla="*/ 9872 h 10000"/>
              <a:gd name="connsiteX5" fmla="*/ 8557 w 10084"/>
              <a:gd name="connsiteY5" fmla="*/ 6784 h 10000"/>
              <a:gd name="connsiteX6" fmla="*/ 8727 w 10084"/>
              <a:gd name="connsiteY6" fmla="*/ 6652 h 10000"/>
              <a:gd name="connsiteX7" fmla="*/ 9973 w 10084"/>
              <a:gd name="connsiteY7" fmla="*/ 3560 h 10000"/>
              <a:gd name="connsiteX8" fmla="*/ 9937 w 10084"/>
              <a:gd name="connsiteY8" fmla="*/ 2982 h 10000"/>
              <a:gd name="connsiteX9" fmla="*/ 8543 w 10084"/>
              <a:gd name="connsiteY9" fmla="*/ 113 h 10000"/>
              <a:gd name="connsiteX10" fmla="*/ 8357 w 10084"/>
              <a:gd name="connsiteY10" fmla="*/ 0 h 10000"/>
              <a:gd name="connsiteX11" fmla="*/ 37 w 10084"/>
              <a:gd name="connsiteY11" fmla="*/ 6594 h 10000"/>
              <a:gd name="connsiteX12" fmla="*/ 223 w 10084"/>
              <a:gd name="connsiteY12" fmla="*/ 7011 h 10000"/>
              <a:gd name="connsiteX0" fmla="*/ 223 w 10024"/>
              <a:gd name="connsiteY0" fmla="*/ 7011 h 10000"/>
              <a:gd name="connsiteX1" fmla="*/ 2639 w 10024"/>
              <a:gd name="connsiteY1" fmla="*/ 6859 h 10000"/>
              <a:gd name="connsiteX2" fmla="*/ 2839 w 10024"/>
              <a:gd name="connsiteY2" fmla="*/ 6992 h 10000"/>
              <a:gd name="connsiteX3" fmla="*/ 4182 w 10024"/>
              <a:gd name="connsiteY3" fmla="*/ 9872 h 10000"/>
              <a:gd name="connsiteX4" fmla="*/ 4540 w 10024"/>
              <a:gd name="connsiteY4" fmla="*/ 9872 h 10000"/>
              <a:gd name="connsiteX5" fmla="*/ 8557 w 10024"/>
              <a:gd name="connsiteY5" fmla="*/ 6784 h 10000"/>
              <a:gd name="connsiteX6" fmla="*/ 8727 w 10024"/>
              <a:gd name="connsiteY6" fmla="*/ 6652 h 10000"/>
              <a:gd name="connsiteX7" fmla="*/ 9973 w 10024"/>
              <a:gd name="connsiteY7" fmla="*/ 3560 h 10000"/>
              <a:gd name="connsiteX8" fmla="*/ 9937 w 10024"/>
              <a:gd name="connsiteY8" fmla="*/ 2982 h 10000"/>
              <a:gd name="connsiteX9" fmla="*/ 8543 w 10024"/>
              <a:gd name="connsiteY9" fmla="*/ 113 h 10000"/>
              <a:gd name="connsiteX10" fmla="*/ 8357 w 10024"/>
              <a:gd name="connsiteY10" fmla="*/ 0 h 10000"/>
              <a:gd name="connsiteX11" fmla="*/ 37 w 10024"/>
              <a:gd name="connsiteY11" fmla="*/ 6594 h 10000"/>
              <a:gd name="connsiteX12" fmla="*/ 223 w 10024"/>
              <a:gd name="connsiteY12" fmla="*/ 7011 h 10000"/>
              <a:gd name="connsiteX0" fmla="*/ 223 w 10010"/>
              <a:gd name="connsiteY0" fmla="*/ 7011 h 10000"/>
              <a:gd name="connsiteX1" fmla="*/ 2639 w 10010"/>
              <a:gd name="connsiteY1" fmla="*/ 6859 h 10000"/>
              <a:gd name="connsiteX2" fmla="*/ 2839 w 10010"/>
              <a:gd name="connsiteY2" fmla="*/ 6992 h 10000"/>
              <a:gd name="connsiteX3" fmla="*/ 4182 w 10010"/>
              <a:gd name="connsiteY3" fmla="*/ 9872 h 10000"/>
              <a:gd name="connsiteX4" fmla="*/ 4540 w 10010"/>
              <a:gd name="connsiteY4" fmla="*/ 9872 h 10000"/>
              <a:gd name="connsiteX5" fmla="*/ 8557 w 10010"/>
              <a:gd name="connsiteY5" fmla="*/ 6784 h 10000"/>
              <a:gd name="connsiteX6" fmla="*/ 8727 w 10010"/>
              <a:gd name="connsiteY6" fmla="*/ 6652 h 10000"/>
              <a:gd name="connsiteX7" fmla="*/ 9973 w 10010"/>
              <a:gd name="connsiteY7" fmla="*/ 3560 h 10000"/>
              <a:gd name="connsiteX8" fmla="*/ 9869 w 10010"/>
              <a:gd name="connsiteY8" fmla="*/ 2848 h 10000"/>
              <a:gd name="connsiteX9" fmla="*/ 8543 w 10010"/>
              <a:gd name="connsiteY9" fmla="*/ 113 h 10000"/>
              <a:gd name="connsiteX10" fmla="*/ 8357 w 10010"/>
              <a:gd name="connsiteY10" fmla="*/ 0 h 10000"/>
              <a:gd name="connsiteX11" fmla="*/ 37 w 10010"/>
              <a:gd name="connsiteY11" fmla="*/ 6594 h 10000"/>
              <a:gd name="connsiteX12" fmla="*/ 223 w 10010"/>
              <a:gd name="connsiteY12" fmla="*/ 7011 h 10000"/>
              <a:gd name="connsiteX0" fmla="*/ 223 w 10029"/>
              <a:gd name="connsiteY0" fmla="*/ 7011 h 10000"/>
              <a:gd name="connsiteX1" fmla="*/ 2639 w 10029"/>
              <a:gd name="connsiteY1" fmla="*/ 6859 h 10000"/>
              <a:gd name="connsiteX2" fmla="*/ 2839 w 10029"/>
              <a:gd name="connsiteY2" fmla="*/ 6992 h 10000"/>
              <a:gd name="connsiteX3" fmla="*/ 4182 w 10029"/>
              <a:gd name="connsiteY3" fmla="*/ 9872 h 10000"/>
              <a:gd name="connsiteX4" fmla="*/ 4540 w 10029"/>
              <a:gd name="connsiteY4" fmla="*/ 9872 h 10000"/>
              <a:gd name="connsiteX5" fmla="*/ 8557 w 10029"/>
              <a:gd name="connsiteY5" fmla="*/ 6784 h 10000"/>
              <a:gd name="connsiteX6" fmla="*/ 8727 w 10029"/>
              <a:gd name="connsiteY6" fmla="*/ 6652 h 10000"/>
              <a:gd name="connsiteX7" fmla="*/ 9973 w 10029"/>
              <a:gd name="connsiteY7" fmla="*/ 3560 h 10000"/>
              <a:gd name="connsiteX8" fmla="*/ 9869 w 10029"/>
              <a:gd name="connsiteY8" fmla="*/ 2848 h 10000"/>
              <a:gd name="connsiteX9" fmla="*/ 8543 w 10029"/>
              <a:gd name="connsiteY9" fmla="*/ 113 h 10000"/>
              <a:gd name="connsiteX10" fmla="*/ 8357 w 10029"/>
              <a:gd name="connsiteY10" fmla="*/ 0 h 10000"/>
              <a:gd name="connsiteX11" fmla="*/ 37 w 10029"/>
              <a:gd name="connsiteY11" fmla="*/ 6594 h 10000"/>
              <a:gd name="connsiteX12" fmla="*/ 223 w 10029"/>
              <a:gd name="connsiteY12" fmla="*/ 7011 h 10000"/>
              <a:gd name="connsiteX0" fmla="*/ 223 w 10029"/>
              <a:gd name="connsiteY0" fmla="*/ 7011 h 10000"/>
              <a:gd name="connsiteX1" fmla="*/ 2639 w 10029"/>
              <a:gd name="connsiteY1" fmla="*/ 6859 h 10000"/>
              <a:gd name="connsiteX2" fmla="*/ 2839 w 10029"/>
              <a:gd name="connsiteY2" fmla="*/ 6992 h 10000"/>
              <a:gd name="connsiteX3" fmla="*/ 4182 w 10029"/>
              <a:gd name="connsiteY3" fmla="*/ 9872 h 10000"/>
              <a:gd name="connsiteX4" fmla="*/ 4540 w 10029"/>
              <a:gd name="connsiteY4" fmla="*/ 9872 h 10000"/>
              <a:gd name="connsiteX5" fmla="*/ 8557 w 10029"/>
              <a:gd name="connsiteY5" fmla="*/ 6784 h 10000"/>
              <a:gd name="connsiteX6" fmla="*/ 8727 w 10029"/>
              <a:gd name="connsiteY6" fmla="*/ 6652 h 10000"/>
              <a:gd name="connsiteX7" fmla="*/ 9973 w 10029"/>
              <a:gd name="connsiteY7" fmla="*/ 3560 h 10000"/>
              <a:gd name="connsiteX8" fmla="*/ 9869 w 10029"/>
              <a:gd name="connsiteY8" fmla="*/ 2848 h 10000"/>
              <a:gd name="connsiteX9" fmla="*/ 8543 w 10029"/>
              <a:gd name="connsiteY9" fmla="*/ 113 h 10000"/>
              <a:gd name="connsiteX10" fmla="*/ 8357 w 10029"/>
              <a:gd name="connsiteY10" fmla="*/ 0 h 10000"/>
              <a:gd name="connsiteX11" fmla="*/ 37 w 10029"/>
              <a:gd name="connsiteY11" fmla="*/ 6594 h 10000"/>
              <a:gd name="connsiteX12" fmla="*/ 223 w 10029"/>
              <a:gd name="connsiteY12" fmla="*/ 7011 h 10000"/>
              <a:gd name="connsiteX0" fmla="*/ 223 w 10023"/>
              <a:gd name="connsiteY0" fmla="*/ 7011 h 10000"/>
              <a:gd name="connsiteX1" fmla="*/ 2639 w 10023"/>
              <a:gd name="connsiteY1" fmla="*/ 6859 h 10000"/>
              <a:gd name="connsiteX2" fmla="*/ 2839 w 10023"/>
              <a:gd name="connsiteY2" fmla="*/ 6992 h 10000"/>
              <a:gd name="connsiteX3" fmla="*/ 4182 w 10023"/>
              <a:gd name="connsiteY3" fmla="*/ 9872 h 10000"/>
              <a:gd name="connsiteX4" fmla="*/ 4540 w 10023"/>
              <a:gd name="connsiteY4" fmla="*/ 9872 h 10000"/>
              <a:gd name="connsiteX5" fmla="*/ 8557 w 10023"/>
              <a:gd name="connsiteY5" fmla="*/ 6784 h 10000"/>
              <a:gd name="connsiteX6" fmla="*/ 8727 w 10023"/>
              <a:gd name="connsiteY6" fmla="*/ 6652 h 10000"/>
              <a:gd name="connsiteX7" fmla="*/ 9973 w 10023"/>
              <a:gd name="connsiteY7" fmla="*/ 3560 h 10000"/>
              <a:gd name="connsiteX8" fmla="*/ 9846 w 10023"/>
              <a:gd name="connsiteY8" fmla="*/ 2788 h 10000"/>
              <a:gd name="connsiteX9" fmla="*/ 8543 w 10023"/>
              <a:gd name="connsiteY9" fmla="*/ 113 h 10000"/>
              <a:gd name="connsiteX10" fmla="*/ 8357 w 10023"/>
              <a:gd name="connsiteY10" fmla="*/ 0 h 10000"/>
              <a:gd name="connsiteX11" fmla="*/ 37 w 10023"/>
              <a:gd name="connsiteY11" fmla="*/ 6594 h 10000"/>
              <a:gd name="connsiteX12" fmla="*/ 223 w 10023"/>
              <a:gd name="connsiteY12" fmla="*/ 7011 h 10000"/>
              <a:gd name="connsiteX0" fmla="*/ 223 w 9999"/>
              <a:gd name="connsiteY0" fmla="*/ 7011 h 10000"/>
              <a:gd name="connsiteX1" fmla="*/ 2639 w 9999"/>
              <a:gd name="connsiteY1" fmla="*/ 6859 h 10000"/>
              <a:gd name="connsiteX2" fmla="*/ 2839 w 9999"/>
              <a:gd name="connsiteY2" fmla="*/ 6992 h 10000"/>
              <a:gd name="connsiteX3" fmla="*/ 4182 w 9999"/>
              <a:gd name="connsiteY3" fmla="*/ 9872 h 10000"/>
              <a:gd name="connsiteX4" fmla="*/ 4540 w 9999"/>
              <a:gd name="connsiteY4" fmla="*/ 9872 h 10000"/>
              <a:gd name="connsiteX5" fmla="*/ 8557 w 9999"/>
              <a:gd name="connsiteY5" fmla="*/ 6784 h 10000"/>
              <a:gd name="connsiteX6" fmla="*/ 8727 w 9999"/>
              <a:gd name="connsiteY6" fmla="*/ 6652 h 10000"/>
              <a:gd name="connsiteX7" fmla="*/ 9939 w 9999"/>
              <a:gd name="connsiteY7" fmla="*/ 3649 h 10000"/>
              <a:gd name="connsiteX8" fmla="*/ 9846 w 9999"/>
              <a:gd name="connsiteY8" fmla="*/ 2788 h 10000"/>
              <a:gd name="connsiteX9" fmla="*/ 8543 w 9999"/>
              <a:gd name="connsiteY9" fmla="*/ 113 h 10000"/>
              <a:gd name="connsiteX10" fmla="*/ 8357 w 9999"/>
              <a:gd name="connsiteY10" fmla="*/ 0 h 10000"/>
              <a:gd name="connsiteX11" fmla="*/ 37 w 9999"/>
              <a:gd name="connsiteY11" fmla="*/ 6594 h 10000"/>
              <a:gd name="connsiteX12" fmla="*/ 223 w 9999"/>
              <a:gd name="connsiteY12" fmla="*/ 7011 h 10000"/>
              <a:gd name="connsiteX0" fmla="*/ 223 w 10010"/>
              <a:gd name="connsiteY0" fmla="*/ 7011 h 10000"/>
              <a:gd name="connsiteX1" fmla="*/ 2639 w 10010"/>
              <a:gd name="connsiteY1" fmla="*/ 6859 h 10000"/>
              <a:gd name="connsiteX2" fmla="*/ 2839 w 10010"/>
              <a:gd name="connsiteY2" fmla="*/ 6992 h 10000"/>
              <a:gd name="connsiteX3" fmla="*/ 4182 w 10010"/>
              <a:gd name="connsiteY3" fmla="*/ 9872 h 10000"/>
              <a:gd name="connsiteX4" fmla="*/ 4540 w 10010"/>
              <a:gd name="connsiteY4" fmla="*/ 9872 h 10000"/>
              <a:gd name="connsiteX5" fmla="*/ 8558 w 10010"/>
              <a:gd name="connsiteY5" fmla="*/ 6784 h 10000"/>
              <a:gd name="connsiteX6" fmla="*/ 8728 w 10010"/>
              <a:gd name="connsiteY6" fmla="*/ 6652 h 10000"/>
              <a:gd name="connsiteX7" fmla="*/ 9940 w 10010"/>
              <a:gd name="connsiteY7" fmla="*/ 3649 h 10000"/>
              <a:gd name="connsiteX8" fmla="*/ 9847 w 10010"/>
              <a:gd name="connsiteY8" fmla="*/ 2788 h 10000"/>
              <a:gd name="connsiteX9" fmla="*/ 8544 w 10010"/>
              <a:gd name="connsiteY9" fmla="*/ 113 h 10000"/>
              <a:gd name="connsiteX10" fmla="*/ 8358 w 10010"/>
              <a:gd name="connsiteY10" fmla="*/ 0 h 10000"/>
              <a:gd name="connsiteX11" fmla="*/ 37 w 10010"/>
              <a:gd name="connsiteY11" fmla="*/ 6594 h 10000"/>
              <a:gd name="connsiteX12" fmla="*/ 223 w 10010"/>
              <a:gd name="connsiteY12" fmla="*/ 7011 h 10000"/>
              <a:gd name="connsiteX0" fmla="*/ 223 w 10027"/>
              <a:gd name="connsiteY0" fmla="*/ 7011 h 10000"/>
              <a:gd name="connsiteX1" fmla="*/ 2639 w 10027"/>
              <a:gd name="connsiteY1" fmla="*/ 6859 h 10000"/>
              <a:gd name="connsiteX2" fmla="*/ 2839 w 10027"/>
              <a:gd name="connsiteY2" fmla="*/ 6992 h 10000"/>
              <a:gd name="connsiteX3" fmla="*/ 4182 w 10027"/>
              <a:gd name="connsiteY3" fmla="*/ 9872 h 10000"/>
              <a:gd name="connsiteX4" fmla="*/ 4540 w 10027"/>
              <a:gd name="connsiteY4" fmla="*/ 9872 h 10000"/>
              <a:gd name="connsiteX5" fmla="*/ 8558 w 10027"/>
              <a:gd name="connsiteY5" fmla="*/ 6784 h 10000"/>
              <a:gd name="connsiteX6" fmla="*/ 8728 w 10027"/>
              <a:gd name="connsiteY6" fmla="*/ 6652 h 10000"/>
              <a:gd name="connsiteX7" fmla="*/ 9940 w 10027"/>
              <a:gd name="connsiteY7" fmla="*/ 3649 h 10000"/>
              <a:gd name="connsiteX8" fmla="*/ 9847 w 10027"/>
              <a:gd name="connsiteY8" fmla="*/ 2788 h 10000"/>
              <a:gd name="connsiteX9" fmla="*/ 8544 w 10027"/>
              <a:gd name="connsiteY9" fmla="*/ 113 h 10000"/>
              <a:gd name="connsiteX10" fmla="*/ 8358 w 10027"/>
              <a:gd name="connsiteY10" fmla="*/ 0 h 10000"/>
              <a:gd name="connsiteX11" fmla="*/ 37 w 10027"/>
              <a:gd name="connsiteY11" fmla="*/ 6594 h 10000"/>
              <a:gd name="connsiteX12" fmla="*/ 223 w 10027"/>
              <a:gd name="connsiteY12" fmla="*/ 7011 h 10000"/>
              <a:gd name="connsiteX0" fmla="*/ 223 w 10014"/>
              <a:gd name="connsiteY0" fmla="*/ 7011 h 10000"/>
              <a:gd name="connsiteX1" fmla="*/ 2639 w 10014"/>
              <a:gd name="connsiteY1" fmla="*/ 6859 h 10000"/>
              <a:gd name="connsiteX2" fmla="*/ 2839 w 10014"/>
              <a:gd name="connsiteY2" fmla="*/ 6992 h 10000"/>
              <a:gd name="connsiteX3" fmla="*/ 4182 w 10014"/>
              <a:gd name="connsiteY3" fmla="*/ 9872 h 10000"/>
              <a:gd name="connsiteX4" fmla="*/ 4540 w 10014"/>
              <a:gd name="connsiteY4" fmla="*/ 9872 h 10000"/>
              <a:gd name="connsiteX5" fmla="*/ 8558 w 10014"/>
              <a:gd name="connsiteY5" fmla="*/ 6784 h 10000"/>
              <a:gd name="connsiteX6" fmla="*/ 8728 w 10014"/>
              <a:gd name="connsiteY6" fmla="*/ 6652 h 10000"/>
              <a:gd name="connsiteX7" fmla="*/ 9940 w 10014"/>
              <a:gd name="connsiteY7" fmla="*/ 3649 h 10000"/>
              <a:gd name="connsiteX8" fmla="*/ 9847 w 10014"/>
              <a:gd name="connsiteY8" fmla="*/ 2788 h 10000"/>
              <a:gd name="connsiteX9" fmla="*/ 8544 w 10014"/>
              <a:gd name="connsiteY9" fmla="*/ 113 h 10000"/>
              <a:gd name="connsiteX10" fmla="*/ 8358 w 10014"/>
              <a:gd name="connsiteY10" fmla="*/ 0 h 10000"/>
              <a:gd name="connsiteX11" fmla="*/ 37 w 10014"/>
              <a:gd name="connsiteY11" fmla="*/ 6594 h 10000"/>
              <a:gd name="connsiteX12" fmla="*/ 223 w 10014"/>
              <a:gd name="connsiteY12" fmla="*/ 7011 h 10000"/>
              <a:gd name="connsiteX0" fmla="*/ 223 w 10014"/>
              <a:gd name="connsiteY0" fmla="*/ 7014 h 10003"/>
              <a:gd name="connsiteX1" fmla="*/ 2639 w 10014"/>
              <a:gd name="connsiteY1" fmla="*/ 6862 h 10003"/>
              <a:gd name="connsiteX2" fmla="*/ 2839 w 10014"/>
              <a:gd name="connsiteY2" fmla="*/ 6995 h 10003"/>
              <a:gd name="connsiteX3" fmla="*/ 4182 w 10014"/>
              <a:gd name="connsiteY3" fmla="*/ 9875 h 10003"/>
              <a:gd name="connsiteX4" fmla="*/ 4540 w 10014"/>
              <a:gd name="connsiteY4" fmla="*/ 9875 h 10003"/>
              <a:gd name="connsiteX5" fmla="*/ 8558 w 10014"/>
              <a:gd name="connsiteY5" fmla="*/ 6787 h 10003"/>
              <a:gd name="connsiteX6" fmla="*/ 8728 w 10014"/>
              <a:gd name="connsiteY6" fmla="*/ 6655 h 10003"/>
              <a:gd name="connsiteX7" fmla="*/ 9940 w 10014"/>
              <a:gd name="connsiteY7" fmla="*/ 3652 h 10003"/>
              <a:gd name="connsiteX8" fmla="*/ 9847 w 10014"/>
              <a:gd name="connsiteY8" fmla="*/ 2791 h 10003"/>
              <a:gd name="connsiteX9" fmla="*/ 8544 w 10014"/>
              <a:gd name="connsiteY9" fmla="*/ 116 h 10003"/>
              <a:gd name="connsiteX10" fmla="*/ 8358 w 10014"/>
              <a:gd name="connsiteY10" fmla="*/ 3 h 10003"/>
              <a:gd name="connsiteX11" fmla="*/ 37 w 10014"/>
              <a:gd name="connsiteY11" fmla="*/ 6597 h 10003"/>
              <a:gd name="connsiteX12" fmla="*/ 223 w 10014"/>
              <a:gd name="connsiteY12" fmla="*/ 7014 h 10003"/>
              <a:gd name="connsiteX0" fmla="*/ 223 w 10014"/>
              <a:gd name="connsiteY0" fmla="*/ 7017 h 10006"/>
              <a:gd name="connsiteX1" fmla="*/ 2639 w 10014"/>
              <a:gd name="connsiteY1" fmla="*/ 6865 h 10006"/>
              <a:gd name="connsiteX2" fmla="*/ 2839 w 10014"/>
              <a:gd name="connsiteY2" fmla="*/ 6998 h 10006"/>
              <a:gd name="connsiteX3" fmla="*/ 4182 w 10014"/>
              <a:gd name="connsiteY3" fmla="*/ 9878 h 10006"/>
              <a:gd name="connsiteX4" fmla="*/ 4540 w 10014"/>
              <a:gd name="connsiteY4" fmla="*/ 9878 h 10006"/>
              <a:gd name="connsiteX5" fmla="*/ 8558 w 10014"/>
              <a:gd name="connsiteY5" fmla="*/ 6790 h 10006"/>
              <a:gd name="connsiteX6" fmla="*/ 8728 w 10014"/>
              <a:gd name="connsiteY6" fmla="*/ 6658 h 10006"/>
              <a:gd name="connsiteX7" fmla="*/ 9940 w 10014"/>
              <a:gd name="connsiteY7" fmla="*/ 3655 h 10006"/>
              <a:gd name="connsiteX8" fmla="*/ 9847 w 10014"/>
              <a:gd name="connsiteY8" fmla="*/ 2794 h 10006"/>
              <a:gd name="connsiteX9" fmla="*/ 8544 w 10014"/>
              <a:gd name="connsiteY9" fmla="*/ 119 h 10006"/>
              <a:gd name="connsiteX10" fmla="*/ 8358 w 10014"/>
              <a:gd name="connsiteY10" fmla="*/ 6 h 10006"/>
              <a:gd name="connsiteX11" fmla="*/ 37 w 10014"/>
              <a:gd name="connsiteY11" fmla="*/ 6600 h 10006"/>
              <a:gd name="connsiteX12" fmla="*/ 223 w 10014"/>
              <a:gd name="connsiteY12" fmla="*/ 7017 h 10006"/>
              <a:gd name="connsiteX0" fmla="*/ 223 w 10014"/>
              <a:gd name="connsiteY0" fmla="*/ 7011 h 10000"/>
              <a:gd name="connsiteX1" fmla="*/ 2639 w 10014"/>
              <a:gd name="connsiteY1" fmla="*/ 6859 h 10000"/>
              <a:gd name="connsiteX2" fmla="*/ 2839 w 10014"/>
              <a:gd name="connsiteY2" fmla="*/ 6992 h 10000"/>
              <a:gd name="connsiteX3" fmla="*/ 4182 w 10014"/>
              <a:gd name="connsiteY3" fmla="*/ 9872 h 10000"/>
              <a:gd name="connsiteX4" fmla="*/ 4540 w 10014"/>
              <a:gd name="connsiteY4" fmla="*/ 9872 h 10000"/>
              <a:gd name="connsiteX5" fmla="*/ 8558 w 10014"/>
              <a:gd name="connsiteY5" fmla="*/ 6784 h 10000"/>
              <a:gd name="connsiteX6" fmla="*/ 8728 w 10014"/>
              <a:gd name="connsiteY6" fmla="*/ 6652 h 10000"/>
              <a:gd name="connsiteX7" fmla="*/ 9940 w 10014"/>
              <a:gd name="connsiteY7" fmla="*/ 3649 h 10000"/>
              <a:gd name="connsiteX8" fmla="*/ 9847 w 10014"/>
              <a:gd name="connsiteY8" fmla="*/ 2788 h 10000"/>
              <a:gd name="connsiteX9" fmla="*/ 8544 w 10014"/>
              <a:gd name="connsiteY9" fmla="*/ 113 h 10000"/>
              <a:gd name="connsiteX10" fmla="*/ 8358 w 10014"/>
              <a:gd name="connsiteY10" fmla="*/ 0 h 10000"/>
              <a:gd name="connsiteX11" fmla="*/ 37 w 10014"/>
              <a:gd name="connsiteY11" fmla="*/ 6594 h 10000"/>
              <a:gd name="connsiteX12" fmla="*/ 223 w 10014"/>
              <a:gd name="connsiteY12" fmla="*/ 7011 h 10000"/>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3008 w 10014"/>
              <a:gd name="connsiteY2" fmla="*/ 733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4" h="10001">
                <a:moveTo>
                  <a:pt x="223" y="7012"/>
                </a:moveTo>
                <a:lnTo>
                  <a:pt x="2493" y="6860"/>
                </a:lnTo>
                <a:cubicBezTo>
                  <a:pt x="2777" y="6824"/>
                  <a:pt x="2922" y="7113"/>
                  <a:pt x="2997" y="7276"/>
                </a:cubicBezTo>
                <a:lnTo>
                  <a:pt x="4182" y="9873"/>
                </a:lnTo>
                <a:cubicBezTo>
                  <a:pt x="4268" y="10044"/>
                  <a:pt x="4455" y="10044"/>
                  <a:pt x="4540" y="9873"/>
                </a:cubicBezTo>
                <a:cubicBezTo>
                  <a:pt x="5471" y="8130"/>
                  <a:pt x="6944" y="6993"/>
                  <a:pt x="8558" y="6785"/>
                </a:cubicBezTo>
                <a:cubicBezTo>
                  <a:pt x="8683" y="6756"/>
                  <a:pt x="8682" y="6742"/>
                  <a:pt x="8728" y="6653"/>
                </a:cubicBezTo>
                <a:lnTo>
                  <a:pt x="9940" y="3650"/>
                </a:lnTo>
                <a:cubicBezTo>
                  <a:pt x="10109" y="3232"/>
                  <a:pt x="9953" y="3026"/>
                  <a:pt x="9847" y="2789"/>
                </a:cubicBezTo>
                <a:lnTo>
                  <a:pt x="8544" y="114"/>
                </a:lnTo>
                <a:cubicBezTo>
                  <a:pt x="8493" y="16"/>
                  <a:pt x="8442" y="-6"/>
                  <a:pt x="8358" y="1"/>
                </a:cubicBezTo>
                <a:cubicBezTo>
                  <a:pt x="4955" y="285"/>
                  <a:pt x="1839" y="2768"/>
                  <a:pt x="37" y="6595"/>
                </a:cubicBezTo>
                <a:cubicBezTo>
                  <a:pt x="-62" y="6785"/>
                  <a:pt x="51" y="7031"/>
                  <a:pt x="223" y="7012"/>
                </a:cubicBezTo>
                <a:close/>
              </a:path>
            </a:pathLst>
          </a:custGeom>
          <a:solidFill>
            <a:srgbClr val="0A4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a:endParaRPr>
          </a:p>
        </p:txBody>
      </p:sp>
      <p:sp>
        <p:nvSpPr>
          <p:cNvPr id="49" name="Freeform 41">
            <a:extLst>
              <a:ext uri="{FF2B5EF4-FFF2-40B4-BE49-F238E27FC236}">
                <a16:creationId xmlns:a16="http://schemas.microsoft.com/office/drawing/2014/main" id="{083C7F8C-1D44-4C1A-AEEA-F4BC88AB0FC3}"/>
              </a:ext>
            </a:extLst>
          </p:cNvPr>
          <p:cNvSpPr>
            <a:spLocks/>
          </p:cNvSpPr>
          <p:nvPr/>
        </p:nvSpPr>
        <p:spPr bwMode="auto">
          <a:xfrm rot="7200000">
            <a:off x="6654317" y="3244590"/>
            <a:ext cx="1758842" cy="1298560"/>
          </a:xfrm>
          <a:custGeom>
            <a:avLst/>
            <a:gdLst>
              <a:gd name="T0" fmla="*/ 20 w 706"/>
              <a:gd name="T1" fmla="*/ 370 h 530"/>
              <a:gd name="T2" fmla="*/ 189 w 706"/>
              <a:gd name="T3" fmla="*/ 362 h 530"/>
              <a:gd name="T4" fmla="*/ 203 w 706"/>
              <a:gd name="T5" fmla="*/ 369 h 530"/>
              <a:gd name="T6" fmla="*/ 297 w 706"/>
              <a:gd name="T7" fmla="*/ 521 h 530"/>
              <a:gd name="T8" fmla="*/ 322 w 706"/>
              <a:gd name="T9" fmla="*/ 521 h 530"/>
              <a:gd name="T10" fmla="*/ 603 w 706"/>
              <a:gd name="T11" fmla="*/ 358 h 530"/>
              <a:gd name="T12" fmla="*/ 615 w 706"/>
              <a:gd name="T13" fmla="*/ 351 h 530"/>
              <a:gd name="T14" fmla="*/ 706 w 706"/>
              <a:gd name="T15" fmla="*/ 180 h 530"/>
              <a:gd name="T16" fmla="*/ 705 w 706"/>
              <a:gd name="T17" fmla="*/ 166 h 530"/>
              <a:gd name="T18" fmla="*/ 602 w 706"/>
              <a:gd name="T19" fmla="*/ 6 h 530"/>
              <a:gd name="T20" fmla="*/ 589 w 706"/>
              <a:gd name="T21" fmla="*/ 0 h 530"/>
              <a:gd name="T22" fmla="*/ 7 w 706"/>
              <a:gd name="T23" fmla="*/ 348 h 530"/>
              <a:gd name="T24" fmla="*/ 20 w 706"/>
              <a:gd name="T25" fmla="*/ 370 h 530"/>
              <a:gd name="connsiteX0" fmla="*/ 221 w 9973"/>
              <a:gd name="connsiteY0" fmla="*/ 6981 h 9957"/>
              <a:gd name="connsiteX1" fmla="*/ 2615 w 9973"/>
              <a:gd name="connsiteY1" fmla="*/ 6830 h 9957"/>
              <a:gd name="connsiteX2" fmla="*/ 2813 w 9973"/>
              <a:gd name="connsiteY2" fmla="*/ 6962 h 9957"/>
              <a:gd name="connsiteX3" fmla="*/ 4145 w 9973"/>
              <a:gd name="connsiteY3" fmla="*/ 9830 h 9957"/>
              <a:gd name="connsiteX4" fmla="*/ 4499 w 9973"/>
              <a:gd name="connsiteY4" fmla="*/ 9830 h 9957"/>
              <a:gd name="connsiteX5" fmla="*/ 8479 w 9973"/>
              <a:gd name="connsiteY5" fmla="*/ 6755 h 9957"/>
              <a:gd name="connsiteX6" fmla="*/ 8649 w 9973"/>
              <a:gd name="connsiteY6" fmla="*/ 6623 h 9957"/>
              <a:gd name="connsiteX7" fmla="*/ 9938 w 9973"/>
              <a:gd name="connsiteY7" fmla="*/ 3396 h 9957"/>
              <a:gd name="connsiteX8" fmla="*/ 9924 w 9973"/>
              <a:gd name="connsiteY8" fmla="*/ 3132 h 9957"/>
              <a:gd name="connsiteX9" fmla="*/ 8465 w 9973"/>
              <a:gd name="connsiteY9" fmla="*/ 113 h 9957"/>
              <a:gd name="connsiteX10" fmla="*/ 8281 w 9973"/>
              <a:gd name="connsiteY10" fmla="*/ 0 h 9957"/>
              <a:gd name="connsiteX11" fmla="*/ 37 w 9973"/>
              <a:gd name="connsiteY11" fmla="*/ 6566 h 9957"/>
              <a:gd name="connsiteX12" fmla="*/ 221 w 9973"/>
              <a:gd name="connsiteY12" fmla="*/ 6981 h 9957"/>
              <a:gd name="connsiteX0" fmla="*/ 222 w 10042"/>
              <a:gd name="connsiteY0" fmla="*/ 7011 h 10000"/>
              <a:gd name="connsiteX1" fmla="*/ 2622 w 10042"/>
              <a:gd name="connsiteY1" fmla="*/ 6859 h 10000"/>
              <a:gd name="connsiteX2" fmla="*/ 2821 w 10042"/>
              <a:gd name="connsiteY2" fmla="*/ 6992 h 10000"/>
              <a:gd name="connsiteX3" fmla="*/ 4156 w 10042"/>
              <a:gd name="connsiteY3" fmla="*/ 9872 h 10000"/>
              <a:gd name="connsiteX4" fmla="*/ 4511 w 10042"/>
              <a:gd name="connsiteY4" fmla="*/ 9872 h 10000"/>
              <a:gd name="connsiteX5" fmla="*/ 8502 w 10042"/>
              <a:gd name="connsiteY5" fmla="*/ 6784 h 10000"/>
              <a:gd name="connsiteX6" fmla="*/ 8672 w 10042"/>
              <a:gd name="connsiteY6" fmla="*/ 6652 h 10000"/>
              <a:gd name="connsiteX7" fmla="*/ 9965 w 10042"/>
              <a:gd name="connsiteY7" fmla="*/ 3411 h 10000"/>
              <a:gd name="connsiteX8" fmla="*/ 9951 w 10042"/>
              <a:gd name="connsiteY8" fmla="*/ 3146 h 10000"/>
              <a:gd name="connsiteX9" fmla="*/ 8488 w 10042"/>
              <a:gd name="connsiteY9" fmla="*/ 113 h 10000"/>
              <a:gd name="connsiteX10" fmla="*/ 8303 w 10042"/>
              <a:gd name="connsiteY10" fmla="*/ 0 h 10000"/>
              <a:gd name="connsiteX11" fmla="*/ 37 w 10042"/>
              <a:gd name="connsiteY11" fmla="*/ 6594 h 10000"/>
              <a:gd name="connsiteX12" fmla="*/ 222 w 10042"/>
              <a:gd name="connsiteY12" fmla="*/ 7011 h 10000"/>
              <a:gd name="connsiteX0" fmla="*/ 222 w 10020"/>
              <a:gd name="connsiteY0" fmla="*/ 7011 h 10000"/>
              <a:gd name="connsiteX1" fmla="*/ 2622 w 10020"/>
              <a:gd name="connsiteY1" fmla="*/ 6859 h 10000"/>
              <a:gd name="connsiteX2" fmla="*/ 2821 w 10020"/>
              <a:gd name="connsiteY2" fmla="*/ 6992 h 10000"/>
              <a:gd name="connsiteX3" fmla="*/ 4156 w 10020"/>
              <a:gd name="connsiteY3" fmla="*/ 9872 h 10000"/>
              <a:gd name="connsiteX4" fmla="*/ 4511 w 10020"/>
              <a:gd name="connsiteY4" fmla="*/ 9872 h 10000"/>
              <a:gd name="connsiteX5" fmla="*/ 8502 w 10020"/>
              <a:gd name="connsiteY5" fmla="*/ 6784 h 10000"/>
              <a:gd name="connsiteX6" fmla="*/ 8672 w 10020"/>
              <a:gd name="connsiteY6" fmla="*/ 6652 h 10000"/>
              <a:gd name="connsiteX7" fmla="*/ 9965 w 10020"/>
              <a:gd name="connsiteY7" fmla="*/ 3411 h 10000"/>
              <a:gd name="connsiteX8" fmla="*/ 9951 w 10020"/>
              <a:gd name="connsiteY8" fmla="*/ 3146 h 10000"/>
              <a:gd name="connsiteX9" fmla="*/ 8488 w 10020"/>
              <a:gd name="connsiteY9" fmla="*/ 113 h 10000"/>
              <a:gd name="connsiteX10" fmla="*/ 8303 w 10020"/>
              <a:gd name="connsiteY10" fmla="*/ 0 h 10000"/>
              <a:gd name="connsiteX11" fmla="*/ 37 w 10020"/>
              <a:gd name="connsiteY11" fmla="*/ 6594 h 10000"/>
              <a:gd name="connsiteX12" fmla="*/ 222 w 10020"/>
              <a:gd name="connsiteY12" fmla="*/ 7011 h 10000"/>
              <a:gd name="connsiteX0" fmla="*/ 222 w 10012"/>
              <a:gd name="connsiteY0" fmla="*/ 7011 h 10000"/>
              <a:gd name="connsiteX1" fmla="*/ 2622 w 10012"/>
              <a:gd name="connsiteY1" fmla="*/ 6859 h 10000"/>
              <a:gd name="connsiteX2" fmla="*/ 2821 w 10012"/>
              <a:gd name="connsiteY2" fmla="*/ 6992 h 10000"/>
              <a:gd name="connsiteX3" fmla="*/ 4156 w 10012"/>
              <a:gd name="connsiteY3" fmla="*/ 9872 h 10000"/>
              <a:gd name="connsiteX4" fmla="*/ 4511 w 10012"/>
              <a:gd name="connsiteY4" fmla="*/ 9872 h 10000"/>
              <a:gd name="connsiteX5" fmla="*/ 8502 w 10012"/>
              <a:gd name="connsiteY5" fmla="*/ 6784 h 10000"/>
              <a:gd name="connsiteX6" fmla="*/ 8672 w 10012"/>
              <a:gd name="connsiteY6" fmla="*/ 6652 h 10000"/>
              <a:gd name="connsiteX7" fmla="*/ 9965 w 10012"/>
              <a:gd name="connsiteY7" fmla="*/ 3411 h 10000"/>
              <a:gd name="connsiteX8" fmla="*/ 9951 w 10012"/>
              <a:gd name="connsiteY8" fmla="*/ 3146 h 10000"/>
              <a:gd name="connsiteX9" fmla="*/ 8488 w 10012"/>
              <a:gd name="connsiteY9" fmla="*/ 113 h 10000"/>
              <a:gd name="connsiteX10" fmla="*/ 8303 w 10012"/>
              <a:gd name="connsiteY10" fmla="*/ 0 h 10000"/>
              <a:gd name="connsiteX11" fmla="*/ 37 w 10012"/>
              <a:gd name="connsiteY11" fmla="*/ 6594 h 10000"/>
              <a:gd name="connsiteX12" fmla="*/ 222 w 10012"/>
              <a:gd name="connsiteY12" fmla="*/ 7011 h 10000"/>
              <a:gd name="connsiteX0" fmla="*/ 222 w 10008"/>
              <a:gd name="connsiteY0" fmla="*/ 7011 h 10000"/>
              <a:gd name="connsiteX1" fmla="*/ 2622 w 10008"/>
              <a:gd name="connsiteY1" fmla="*/ 6859 h 10000"/>
              <a:gd name="connsiteX2" fmla="*/ 2821 w 10008"/>
              <a:gd name="connsiteY2" fmla="*/ 6992 h 10000"/>
              <a:gd name="connsiteX3" fmla="*/ 4156 w 10008"/>
              <a:gd name="connsiteY3" fmla="*/ 9872 h 10000"/>
              <a:gd name="connsiteX4" fmla="*/ 4511 w 10008"/>
              <a:gd name="connsiteY4" fmla="*/ 9872 h 10000"/>
              <a:gd name="connsiteX5" fmla="*/ 8502 w 10008"/>
              <a:gd name="connsiteY5" fmla="*/ 6784 h 10000"/>
              <a:gd name="connsiteX6" fmla="*/ 8672 w 10008"/>
              <a:gd name="connsiteY6" fmla="*/ 6652 h 10000"/>
              <a:gd name="connsiteX7" fmla="*/ 9965 w 10008"/>
              <a:gd name="connsiteY7" fmla="*/ 3411 h 10000"/>
              <a:gd name="connsiteX8" fmla="*/ 9951 w 10008"/>
              <a:gd name="connsiteY8" fmla="*/ 3146 h 10000"/>
              <a:gd name="connsiteX9" fmla="*/ 8488 w 10008"/>
              <a:gd name="connsiteY9" fmla="*/ 113 h 10000"/>
              <a:gd name="connsiteX10" fmla="*/ 8303 w 10008"/>
              <a:gd name="connsiteY10" fmla="*/ 0 h 10000"/>
              <a:gd name="connsiteX11" fmla="*/ 37 w 10008"/>
              <a:gd name="connsiteY11" fmla="*/ 6594 h 10000"/>
              <a:gd name="connsiteX12" fmla="*/ 222 w 10008"/>
              <a:gd name="connsiteY12" fmla="*/ 7011 h 10000"/>
              <a:gd name="connsiteX0" fmla="*/ 222 w 10000"/>
              <a:gd name="connsiteY0" fmla="*/ 7011 h 10000"/>
              <a:gd name="connsiteX1" fmla="*/ 2622 w 10000"/>
              <a:gd name="connsiteY1" fmla="*/ 6859 h 10000"/>
              <a:gd name="connsiteX2" fmla="*/ 2821 w 10000"/>
              <a:gd name="connsiteY2" fmla="*/ 6992 h 10000"/>
              <a:gd name="connsiteX3" fmla="*/ 4156 w 10000"/>
              <a:gd name="connsiteY3" fmla="*/ 9872 h 10000"/>
              <a:gd name="connsiteX4" fmla="*/ 4511 w 10000"/>
              <a:gd name="connsiteY4" fmla="*/ 9872 h 10000"/>
              <a:gd name="connsiteX5" fmla="*/ 8502 w 10000"/>
              <a:gd name="connsiteY5" fmla="*/ 6784 h 10000"/>
              <a:gd name="connsiteX6" fmla="*/ 8672 w 10000"/>
              <a:gd name="connsiteY6" fmla="*/ 6652 h 10000"/>
              <a:gd name="connsiteX7" fmla="*/ 9965 w 10000"/>
              <a:gd name="connsiteY7" fmla="*/ 3411 h 10000"/>
              <a:gd name="connsiteX8" fmla="*/ 9951 w 10000"/>
              <a:gd name="connsiteY8" fmla="*/ 3146 h 10000"/>
              <a:gd name="connsiteX9" fmla="*/ 8488 w 10000"/>
              <a:gd name="connsiteY9" fmla="*/ 113 h 10000"/>
              <a:gd name="connsiteX10" fmla="*/ 8303 w 10000"/>
              <a:gd name="connsiteY10" fmla="*/ 0 h 10000"/>
              <a:gd name="connsiteX11" fmla="*/ 37 w 10000"/>
              <a:gd name="connsiteY11" fmla="*/ 6594 h 10000"/>
              <a:gd name="connsiteX12" fmla="*/ 222 w 10000"/>
              <a:gd name="connsiteY12" fmla="*/ 7011 h 10000"/>
              <a:gd name="connsiteX0" fmla="*/ 222 w 9980"/>
              <a:gd name="connsiteY0" fmla="*/ 7011 h 10000"/>
              <a:gd name="connsiteX1" fmla="*/ 2622 w 9980"/>
              <a:gd name="connsiteY1" fmla="*/ 6859 h 10000"/>
              <a:gd name="connsiteX2" fmla="*/ 2821 w 9980"/>
              <a:gd name="connsiteY2" fmla="*/ 6992 h 10000"/>
              <a:gd name="connsiteX3" fmla="*/ 4156 w 9980"/>
              <a:gd name="connsiteY3" fmla="*/ 9872 h 10000"/>
              <a:gd name="connsiteX4" fmla="*/ 4511 w 9980"/>
              <a:gd name="connsiteY4" fmla="*/ 9872 h 10000"/>
              <a:gd name="connsiteX5" fmla="*/ 8502 w 9980"/>
              <a:gd name="connsiteY5" fmla="*/ 6784 h 10000"/>
              <a:gd name="connsiteX6" fmla="*/ 8672 w 9980"/>
              <a:gd name="connsiteY6" fmla="*/ 6652 h 10000"/>
              <a:gd name="connsiteX7" fmla="*/ 9965 w 9980"/>
              <a:gd name="connsiteY7" fmla="*/ 3411 h 10000"/>
              <a:gd name="connsiteX8" fmla="*/ 9873 w 9980"/>
              <a:gd name="connsiteY8" fmla="*/ 2982 h 10000"/>
              <a:gd name="connsiteX9" fmla="*/ 8488 w 9980"/>
              <a:gd name="connsiteY9" fmla="*/ 113 h 10000"/>
              <a:gd name="connsiteX10" fmla="*/ 8303 w 9980"/>
              <a:gd name="connsiteY10" fmla="*/ 0 h 10000"/>
              <a:gd name="connsiteX11" fmla="*/ 37 w 9980"/>
              <a:gd name="connsiteY11" fmla="*/ 6594 h 10000"/>
              <a:gd name="connsiteX12" fmla="*/ 222 w 9980"/>
              <a:gd name="connsiteY12" fmla="*/ 7011 h 10000"/>
              <a:gd name="connsiteX0" fmla="*/ 222 w 9956"/>
              <a:gd name="connsiteY0" fmla="*/ 7011 h 10000"/>
              <a:gd name="connsiteX1" fmla="*/ 2627 w 9956"/>
              <a:gd name="connsiteY1" fmla="*/ 6859 h 10000"/>
              <a:gd name="connsiteX2" fmla="*/ 2827 w 9956"/>
              <a:gd name="connsiteY2" fmla="*/ 6992 h 10000"/>
              <a:gd name="connsiteX3" fmla="*/ 4164 w 9956"/>
              <a:gd name="connsiteY3" fmla="*/ 9872 h 10000"/>
              <a:gd name="connsiteX4" fmla="*/ 4520 w 9956"/>
              <a:gd name="connsiteY4" fmla="*/ 9872 h 10000"/>
              <a:gd name="connsiteX5" fmla="*/ 8519 w 9956"/>
              <a:gd name="connsiteY5" fmla="*/ 6784 h 10000"/>
              <a:gd name="connsiteX6" fmla="*/ 8689 w 9956"/>
              <a:gd name="connsiteY6" fmla="*/ 6652 h 10000"/>
              <a:gd name="connsiteX7" fmla="*/ 9929 w 9956"/>
              <a:gd name="connsiteY7" fmla="*/ 3590 h 10000"/>
              <a:gd name="connsiteX8" fmla="*/ 9893 w 9956"/>
              <a:gd name="connsiteY8" fmla="*/ 2982 h 10000"/>
              <a:gd name="connsiteX9" fmla="*/ 8505 w 9956"/>
              <a:gd name="connsiteY9" fmla="*/ 113 h 10000"/>
              <a:gd name="connsiteX10" fmla="*/ 8320 w 9956"/>
              <a:gd name="connsiteY10" fmla="*/ 0 h 10000"/>
              <a:gd name="connsiteX11" fmla="*/ 37 w 9956"/>
              <a:gd name="connsiteY11" fmla="*/ 6594 h 10000"/>
              <a:gd name="connsiteX12" fmla="*/ 222 w 9956"/>
              <a:gd name="connsiteY12" fmla="*/ 7011 h 10000"/>
              <a:gd name="connsiteX0" fmla="*/ 223 w 10000"/>
              <a:gd name="connsiteY0" fmla="*/ 7011 h 10000"/>
              <a:gd name="connsiteX1" fmla="*/ 2639 w 10000"/>
              <a:gd name="connsiteY1" fmla="*/ 6859 h 10000"/>
              <a:gd name="connsiteX2" fmla="*/ 2839 w 10000"/>
              <a:gd name="connsiteY2" fmla="*/ 6992 h 10000"/>
              <a:gd name="connsiteX3" fmla="*/ 4182 w 10000"/>
              <a:gd name="connsiteY3" fmla="*/ 9872 h 10000"/>
              <a:gd name="connsiteX4" fmla="*/ 4540 w 10000"/>
              <a:gd name="connsiteY4" fmla="*/ 9872 h 10000"/>
              <a:gd name="connsiteX5" fmla="*/ 8557 w 10000"/>
              <a:gd name="connsiteY5" fmla="*/ 6784 h 10000"/>
              <a:gd name="connsiteX6" fmla="*/ 8727 w 10000"/>
              <a:gd name="connsiteY6" fmla="*/ 6652 h 10000"/>
              <a:gd name="connsiteX7" fmla="*/ 9973 w 10000"/>
              <a:gd name="connsiteY7" fmla="*/ 3560 h 10000"/>
              <a:gd name="connsiteX8" fmla="*/ 9937 w 10000"/>
              <a:gd name="connsiteY8" fmla="*/ 2982 h 10000"/>
              <a:gd name="connsiteX9" fmla="*/ 8543 w 10000"/>
              <a:gd name="connsiteY9" fmla="*/ 113 h 10000"/>
              <a:gd name="connsiteX10" fmla="*/ 8357 w 10000"/>
              <a:gd name="connsiteY10" fmla="*/ 0 h 10000"/>
              <a:gd name="connsiteX11" fmla="*/ 37 w 10000"/>
              <a:gd name="connsiteY11" fmla="*/ 6594 h 10000"/>
              <a:gd name="connsiteX12" fmla="*/ 223 w 10000"/>
              <a:gd name="connsiteY12" fmla="*/ 7011 h 10000"/>
              <a:gd name="connsiteX0" fmla="*/ 223 w 10084"/>
              <a:gd name="connsiteY0" fmla="*/ 7011 h 10000"/>
              <a:gd name="connsiteX1" fmla="*/ 2639 w 10084"/>
              <a:gd name="connsiteY1" fmla="*/ 6859 h 10000"/>
              <a:gd name="connsiteX2" fmla="*/ 2839 w 10084"/>
              <a:gd name="connsiteY2" fmla="*/ 6992 h 10000"/>
              <a:gd name="connsiteX3" fmla="*/ 4182 w 10084"/>
              <a:gd name="connsiteY3" fmla="*/ 9872 h 10000"/>
              <a:gd name="connsiteX4" fmla="*/ 4540 w 10084"/>
              <a:gd name="connsiteY4" fmla="*/ 9872 h 10000"/>
              <a:gd name="connsiteX5" fmla="*/ 8557 w 10084"/>
              <a:gd name="connsiteY5" fmla="*/ 6784 h 10000"/>
              <a:gd name="connsiteX6" fmla="*/ 8727 w 10084"/>
              <a:gd name="connsiteY6" fmla="*/ 6652 h 10000"/>
              <a:gd name="connsiteX7" fmla="*/ 9973 w 10084"/>
              <a:gd name="connsiteY7" fmla="*/ 3560 h 10000"/>
              <a:gd name="connsiteX8" fmla="*/ 9937 w 10084"/>
              <a:gd name="connsiteY8" fmla="*/ 2982 h 10000"/>
              <a:gd name="connsiteX9" fmla="*/ 8543 w 10084"/>
              <a:gd name="connsiteY9" fmla="*/ 113 h 10000"/>
              <a:gd name="connsiteX10" fmla="*/ 8357 w 10084"/>
              <a:gd name="connsiteY10" fmla="*/ 0 h 10000"/>
              <a:gd name="connsiteX11" fmla="*/ 37 w 10084"/>
              <a:gd name="connsiteY11" fmla="*/ 6594 h 10000"/>
              <a:gd name="connsiteX12" fmla="*/ 223 w 10084"/>
              <a:gd name="connsiteY12" fmla="*/ 7011 h 10000"/>
              <a:gd name="connsiteX0" fmla="*/ 223 w 10024"/>
              <a:gd name="connsiteY0" fmla="*/ 7011 h 10000"/>
              <a:gd name="connsiteX1" fmla="*/ 2639 w 10024"/>
              <a:gd name="connsiteY1" fmla="*/ 6859 h 10000"/>
              <a:gd name="connsiteX2" fmla="*/ 2839 w 10024"/>
              <a:gd name="connsiteY2" fmla="*/ 6992 h 10000"/>
              <a:gd name="connsiteX3" fmla="*/ 4182 w 10024"/>
              <a:gd name="connsiteY3" fmla="*/ 9872 h 10000"/>
              <a:gd name="connsiteX4" fmla="*/ 4540 w 10024"/>
              <a:gd name="connsiteY4" fmla="*/ 9872 h 10000"/>
              <a:gd name="connsiteX5" fmla="*/ 8557 w 10024"/>
              <a:gd name="connsiteY5" fmla="*/ 6784 h 10000"/>
              <a:gd name="connsiteX6" fmla="*/ 8727 w 10024"/>
              <a:gd name="connsiteY6" fmla="*/ 6652 h 10000"/>
              <a:gd name="connsiteX7" fmla="*/ 9973 w 10024"/>
              <a:gd name="connsiteY7" fmla="*/ 3560 h 10000"/>
              <a:gd name="connsiteX8" fmla="*/ 9937 w 10024"/>
              <a:gd name="connsiteY8" fmla="*/ 2982 h 10000"/>
              <a:gd name="connsiteX9" fmla="*/ 8543 w 10024"/>
              <a:gd name="connsiteY9" fmla="*/ 113 h 10000"/>
              <a:gd name="connsiteX10" fmla="*/ 8357 w 10024"/>
              <a:gd name="connsiteY10" fmla="*/ 0 h 10000"/>
              <a:gd name="connsiteX11" fmla="*/ 37 w 10024"/>
              <a:gd name="connsiteY11" fmla="*/ 6594 h 10000"/>
              <a:gd name="connsiteX12" fmla="*/ 223 w 10024"/>
              <a:gd name="connsiteY12" fmla="*/ 7011 h 10000"/>
              <a:gd name="connsiteX0" fmla="*/ 223 w 10010"/>
              <a:gd name="connsiteY0" fmla="*/ 7011 h 10000"/>
              <a:gd name="connsiteX1" fmla="*/ 2639 w 10010"/>
              <a:gd name="connsiteY1" fmla="*/ 6859 h 10000"/>
              <a:gd name="connsiteX2" fmla="*/ 2839 w 10010"/>
              <a:gd name="connsiteY2" fmla="*/ 6992 h 10000"/>
              <a:gd name="connsiteX3" fmla="*/ 4182 w 10010"/>
              <a:gd name="connsiteY3" fmla="*/ 9872 h 10000"/>
              <a:gd name="connsiteX4" fmla="*/ 4540 w 10010"/>
              <a:gd name="connsiteY4" fmla="*/ 9872 h 10000"/>
              <a:gd name="connsiteX5" fmla="*/ 8557 w 10010"/>
              <a:gd name="connsiteY5" fmla="*/ 6784 h 10000"/>
              <a:gd name="connsiteX6" fmla="*/ 8727 w 10010"/>
              <a:gd name="connsiteY6" fmla="*/ 6652 h 10000"/>
              <a:gd name="connsiteX7" fmla="*/ 9973 w 10010"/>
              <a:gd name="connsiteY7" fmla="*/ 3560 h 10000"/>
              <a:gd name="connsiteX8" fmla="*/ 9869 w 10010"/>
              <a:gd name="connsiteY8" fmla="*/ 2848 h 10000"/>
              <a:gd name="connsiteX9" fmla="*/ 8543 w 10010"/>
              <a:gd name="connsiteY9" fmla="*/ 113 h 10000"/>
              <a:gd name="connsiteX10" fmla="*/ 8357 w 10010"/>
              <a:gd name="connsiteY10" fmla="*/ 0 h 10000"/>
              <a:gd name="connsiteX11" fmla="*/ 37 w 10010"/>
              <a:gd name="connsiteY11" fmla="*/ 6594 h 10000"/>
              <a:gd name="connsiteX12" fmla="*/ 223 w 10010"/>
              <a:gd name="connsiteY12" fmla="*/ 7011 h 10000"/>
              <a:gd name="connsiteX0" fmla="*/ 223 w 10029"/>
              <a:gd name="connsiteY0" fmla="*/ 7011 h 10000"/>
              <a:gd name="connsiteX1" fmla="*/ 2639 w 10029"/>
              <a:gd name="connsiteY1" fmla="*/ 6859 h 10000"/>
              <a:gd name="connsiteX2" fmla="*/ 2839 w 10029"/>
              <a:gd name="connsiteY2" fmla="*/ 6992 h 10000"/>
              <a:gd name="connsiteX3" fmla="*/ 4182 w 10029"/>
              <a:gd name="connsiteY3" fmla="*/ 9872 h 10000"/>
              <a:gd name="connsiteX4" fmla="*/ 4540 w 10029"/>
              <a:gd name="connsiteY4" fmla="*/ 9872 h 10000"/>
              <a:gd name="connsiteX5" fmla="*/ 8557 w 10029"/>
              <a:gd name="connsiteY5" fmla="*/ 6784 h 10000"/>
              <a:gd name="connsiteX6" fmla="*/ 8727 w 10029"/>
              <a:gd name="connsiteY6" fmla="*/ 6652 h 10000"/>
              <a:gd name="connsiteX7" fmla="*/ 9973 w 10029"/>
              <a:gd name="connsiteY7" fmla="*/ 3560 h 10000"/>
              <a:gd name="connsiteX8" fmla="*/ 9869 w 10029"/>
              <a:gd name="connsiteY8" fmla="*/ 2848 h 10000"/>
              <a:gd name="connsiteX9" fmla="*/ 8543 w 10029"/>
              <a:gd name="connsiteY9" fmla="*/ 113 h 10000"/>
              <a:gd name="connsiteX10" fmla="*/ 8357 w 10029"/>
              <a:gd name="connsiteY10" fmla="*/ 0 h 10000"/>
              <a:gd name="connsiteX11" fmla="*/ 37 w 10029"/>
              <a:gd name="connsiteY11" fmla="*/ 6594 h 10000"/>
              <a:gd name="connsiteX12" fmla="*/ 223 w 10029"/>
              <a:gd name="connsiteY12" fmla="*/ 7011 h 10000"/>
              <a:gd name="connsiteX0" fmla="*/ 223 w 10029"/>
              <a:gd name="connsiteY0" fmla="*/ 7011 h 10000"/>
              <a:gd name="connsiteX1" fmla="*/ 2639 w 10029"/>
              <a:gd name="connsiteY1" fmla="*/ 6859 h 10000"/>
              <a:gd name="connsiteX2" fmla="*/ 2839 w 10029"/>
              <a:gd name="connsiteY2" fmla="*/ 6992 h 10000"/>
              <a:gd name="connsiteX3" fmla="*/ 4182 w 10029"/>
              <a:gd name="connsiteY3" fmla="*/ 9872 h 10000"/>
              <a:gd name="connsiteX4" fmla="*/ 4540 w 10029"/>
              <a:gd name="connsiteY4" fmla="*/ 9872 h 10000"/>
              <a:gd name="connsiteX5" fmla="*/ 8557 w 10029"/>
              <a:gd name="connsiteY5" fmla="*/ 6784 h 10000"/>
              <a:gd name="connsiteX6" fmla="*/ 8727 w 10029"/>
              <a:gd name="connsiteY6" fmla="*/ 6652 h 10000"/>
              <a:gd name="connsiteX7" fmla="*/ 9973 w 10029"/>
              <a:gd name="connsiteY7" fmla="*/ 3560 h 10000"/>
              <a:gd name="connsiteX8" fmla="*/ 9869 w 10029"/>
              <a:gd name="connsiteY8" fmla="*/ 2848 h 10000"/>
              <a:gd name="connsiteX9" fmla="*/ 8543 w 10029"/>
              <a:gd name="connsiteY9" fmla="*/ 113 h 10000"/>
              <a:gd name="connsiteX10" fmla="*/ 8357 w 10029"/>
              <a:gd name="connsiteY10" fmla="*/ 0 h 10000"/>
              <a:gd name="connsiteX11" fmla="*/ 37 w 10029"/>
              <a:gd name="connsiteY11" fmla="*/ 6594 h 10000"/>
              <a:gd name="connsiteX12" fmla="*/ 223 w 10029"/>
              <a:gd name="connsiteY12" fmla="*/ 7011 h 10000"/>
              <a:gd name="connsiteX0" fmla="*/ 223 w 10023"/>
              <a:gd name="connsiteY0" fmla="*/ 7011 h 10000"/>
              <a:gd name="connsiteX1" fmla="*/ 2639 w 10023"/>
              <a:gd name="connsiteY1" fmla="*/ 6859 h 10000"/>
              <a:gd name="connsiteX2" fmla="*/ 2839 w 10023"/>
              <a:gd name="connsiteY2" fmla="*/ 6992 h 10000"/>
              <a:gd name="connsiteX3" fmla="*/ 4182 w 10023"/>
              <a:gd name="connsiteY3" fmla="*/ 9872 h 10000"/>
              <a:gd name="connsiteX4" fmla="*/ 4540 w 10023"/>
              <a:gd name="connsiteY4" fmla="*/ 9872 h 10000"/>
              <a:gd name="connsiteX5" fmla="*/ 8557 w 10023"/>
              <a:gd name="connsiteY5" fmla="*/ 6784 h 10000"/>
              <a:gd name="connsiteX6" fmla="*/ 8727 w 10023"/>
              <a:gd name="connsiteY6" fmla="*/ 6652 h 10000"/>
              <a:gd name="connsiteX7" fmla="*/ 9973 w 10023"/>
              <a:gd name="connsiteY7" fmla="*/ 3560 h 10000"/>
              <a:gd name="connsiteX8" fmla="*/ 9846 w 10023"/>
              <a:gd name="connsiteY8" fmla="*/ 2788 h 10000"/>
              <a:gd name="connsiteX9" fmla="*/ 8543 w 10023"/>
              <a:gd name="connsiteY9" fmla="*/ 113 h 10000"/>
              <a:gd name="connsiteX10" fmla="*/ 8357 w 10023"/>
              <a:gd name="connsiteY10" fmla="*/ 0 h 10000"/>
              <a:gd name="connsiteX11" fmla="*/ 37 w 10023"/>
              <a:gd name="connsiteY11" fmla="*/ 6594 h 10000"/>
              <a:gd name="connsiteX12" fmla="*/ 223 w 10023"/>
              <a:gd name="connsiteY12" fmla="*/ 7011 h 10000"/>
              <a:gd name="connsiteX0" fmla="*/ 223 w 9999"/>
              <a:gd name="connsiteY0" fmla="*/ 7011 h 10000"/>
              <a:gd name="connsiteX1" fmla="*/ 2639 w 9999"/>
              <a:gd name="connsiteY1" fmla="*/ 6859 h 10000"/>
              <a:gd name="connsiteX2" fmla="*/ 2839 w 9999"/>
              <a:gd name="connsiteY2" fmla="*/ 6992 h 10000"/>
              <a:gd name="connsiteX3" fmla="*/ 4182 w 9999"/>
              <a:gd name="connsiteY3" fmla="*/ 9872 h 10000"/>
              <a:gd name="connsiteX4" fmla="*/ 4540 w 9999"/>
              <a:gd name="connsiteY4" fmla="*/ 9872 h 10000"/>
              <a:gd name="connsiteX5" fmla="*/ 8557 w 9999"/>
              <a:gd name="connsiteY5" fmla="*/ 6784 h 10000"/>
              <a:gd name="connsiteX6" fmla="*/ 8727 w 9999"/>
              <a:gd name="connsiteY6" fmla="*/ 6652 h 10000"/>
              <a:gd name="connsiteX7" fmla="*/ 9939 w 9999"/>
              <a:gd name="connsiteY7" fmla="*/ 3649 h 10000"/>
              <a:gd name="connsiteX8" fmla="*/ 9846 w 9999"/>
              <a:gd name="connsiteY8" fmla="*/ 2788 h 10000"/>
              <a:gd name="connsiteX9" fmla="*/ 8543 w 9999"/>
              <a:gd name="connsiteY9" fmla="*/ 113 h 10000"/>
              <a:gd name="connsiteX10" fmla="*/ 8357 w 9999"/>
              <a:gd name="connsiteY10" fmla="*/ 0 h 10000"/>
              <a:gd name="connsiteX11" fmla="*/ 37 w 9999"/>
              <a:gd name="connsiteY11" fmla="*/ 6594 h 10000"/>
              <a:gd name="connsiteX12" fmla="*/ 223 w 9999"/>
              <a:gd name="connsiteY12" fmla="*/ 7011 h 10000"/>
              <a:gd name="connsiteX0" fmla="*/ 223 w 10010"/>
              <a:gd name="connsiteY0" fmla="*/ 7011 h 10000"/>
              <a:gd name="connsiteX1" fmla="*/ 2639 w 10010"/>
              <a:gd name="connsiteY1" fmla="*/ 6859 h 10000"/>
              <a:gd name="connsiteX2" fmla="*/ 2839 w 10010"/>
              <a:gd name="connsiteY2" fmla="*/ 6992 h 10000"/>
              <a:gd name="connsiteX3" fmla="*/ 4182 w 10010"/>
              <a:gd name="connsiteY3" fmla="*/ 9872 h 10000"/>
              <a:gd name="connsiteX4" fmla="*/ 4540 w 10010"/>
              <a:gd name="connsiteY4" fmla="*/ 9872 h 10000"/>
              <a:gd name="connsiteX5" fmla="*/ 8558 w 10010"/>
              <a:gd name="connsiteY5" fmla="*/ 6784 h 10000"/>
              <a:gd name="connsiteX6" fmla="*/ 8728 w 10010"/>
              <a:gd name="connsiteY6" fmla="*/ 6652 h 10000"/>
              <a:gd name="connsiteX7" fmla="*/ 9940 w 10010"/>
              <a:gd name="connsiteY7" fmla="*/ 3649 h 10000"/>
              <a:gd name="connsiteX8" fmla="*/ 9847 w 10010"/>
              <a:gd name="connsiteY8" fmla="*/ 2788 h 10000"/>
              <a:gd name="connsiteX9" fmla="*/ 8544 w 10010"/>
              <a:gd name="connsiteY9" fmla="*/ 113 h 10000"/>
              <a:gd name="connsiteX10" fmla="*/ 8358 w 10010"/>
              <a:gd name="connsiteY10" fmla="*/ 0 h 10000"/>
              <a:gd name="connsiteX11" fmla="*/ 37 w 10010"/>
              <a:gd name="connsiteY11" fmla="*/ 6594 h 10000"/>
              <a:gd name="connsiteX12" fmla="*/ 223 w 10010"/>
              <a:gd name="connsiteY12" fmla="*/ 7011 h 10000"/>
              <a:gd name="connsiteX0" fmla="*/ 223 w 10027"/>
              <a:gd name="connsiteY0" fmla="*/ 7011 h 10000"/>
              <a:gd name="connsiteX1" fmla="*/ 2639 w 10027"/>
              <a:gd name="connsiteY1" fmla="*/ 6859 h 10000"/>
              <a:gd name="connsiteX2" fmla="*/ 2839 w 10027"/>
              <a:gd name="connsiteY2" fmla="*/ 6992 h 10000"/>
              <a:gd name="connsiteX3" fmla="*/ 4182 w 10027"/>
              <a:gd name="connsiteY3" fmla="*/ 9872 h 10000"/>
              <a:gd name="connsiteX4" fmla="*/ 4540 w 10027"/>
              <a:gd name="connsiteY4" fmla="*/ 9872 h 10000"/>
              <a:gd name="connsiteX5" fmla="*/ 8558 w 10027"/>
              <a:gd name="connsiteY5" fmla="*/ 6784 h 10000"/>
              <a:gd name="connsiteX6" fmla="*/ 8728 w 10027"/>
              <a:gd name="connsiteY6" fmla="*/ 6652 h 10000"/>
              <a:gd name="connsiteX7" fmla="*/ 9940 w 10027"/>
              <a:gd name="connsiteY7" fmla="*/ 3649 h 10000"/>
              <a:gd name="connsiteX8" fmla="*/ 9847 w 10027"/>
              <a:gd name="connsiteY8" fmla="*/ 2788 h 10000"/>
              <a:gd name="connsiteX9" fmla="*/ 8544 w 10027"/>
              <a:gd name="connsiteY9" fmla="*/ 113 h 10000"/>
              <a:gd name="connsiteX10" fmla="*/ 8358 w 10027"/>
              <a:gd name="connsiteY10" fmla="*/ 0 h 10000"/>
              <a:gd name="connsiteX11" fmla="*/ 37 w 10027"/>
              <a:gd name="connsiteY11" fmla="*/ 6594 h 10000"/>
              <a:gd name="connsiteX12" fmla="*/ 223 w 10027"/>
              <a:gd name="connsiteY12" fmla="*/ 7011 h 10000"/>
              <a:gd name="connsiteX0" fmla="*/ 223 w 10014"/>
              <a:gd name="connsiteY0" fmla="*/ 7011 h 10000"/>
              <a:gd name="connsiteX1" fmla="*/ 2639 w 10014"/>
              <a:gd name="connsiteY1" fmla="*/ 6859 h 10000"/>
              <a:gd name="connsiteX2" fmla="*/ 2839 w 10014"/>
              <a:gd name="connsiteY2" fmla="*/ 6992 h 10000"/>
              <a:gd name="connsiteX3" fmla="*/ 4182 w 10014"/>
              <a:gd name="connsiteY3" fmla="*/ 9872 h 10000"/>
              <a:gd name="connsiteX4" fmla="*/ 4540 w 10014"/>
              <a:gd name="connsiteY4" fmla="*/ 9872 h 10000"/>
              <a:gd name="connsiteX5" fmla="*/ 8558 w 10014"/>
              <a:gd name="connsiteY5" fmla="*/ 6784 h 10000"/>
              <a:gd name="connsiteX6" fmla="*/ 8728 w 10014"/>
              <a:gd name="connsiteY6" fmla="*/ 6652 h 10000"/>
              <a:gd name="connsiteX7" fmla="*/ 9940 w 10014"/>
              <a:gd name="connsiteY7" fmla="*/ 3649 h 10000"/>
              <a:gd name="connsiteX8" fmla="*/ 9847 w 10014"/>
              <a:gd name="connsiteY8" fmla="*/ 2788 h 10000"/>
              <a:gd name="connsiteX9" fmla="*/ 8544 w 10014"/>
              <a:gd name="connsiteY9" fmla="*/ 113 h 10000"/>
              <a:gd name="connsiteX10" fmla="*/ 8358 w 10014"/>
              <a:gd name="connsiteY10" fmla="*/ 0 h 10000"/>
              <a:gd name="connsiteX11" fmla="*/ 37 w 10014"/>
              <a:gd name="connsiteY11" fmla="*/ 6594 h 10000"/>
              <a:gd name="connsiteX12" fmla="*/ 223 w 10014"/>
              <a:gd name="connsiteY12" fmla="*/ 7011 h 10000"/>
              <a:gd name="connsiteX0" fmla="*/ 223 w 10014"/>
              <a:gd name="connsiteY0" fmla="*/ 7014 h 10003"/>
              <a:gd name="connsiteX1" fmla="*/ 2639 w 10014"/>
              <a:gd name="connsiteY1" fmla="*/ 6862 h 10003"/>
              <a:gd name="connsiteX2" fmla="*/ 2839 w 10014"/>
              <a:gd name="connsiteY2" fmla="*/ 6995 h 10003"/>
              <a:gd name="connsiteX3" fmla="*/ 4182 w 10014"/>
              <a:gd name="connsiteY3" fmla="*/ 9875 h 10003"/>
              <a:gd name="connsiteX4" fmla="*/ 4540 w 10014"/>
              <a:gd name="connsiteY4" fmla="*/ 9875 h 10003"/>
              <a:gd name="connsiteX5" fmla="*/ 8558 w 10014"/>
              <a:gd name="connsiteY5" fmla="*/ 6787 h 10003"/>
              <a:gd name="connsiteX6" fmla="*/ 8728 w 10014"/>
              <a:gd name="connsiteY6" fmla="*/ 6655 h 10003"/>
              <a:gd name="connsiteX7" fmla="*/ 9940 w 10014"/>
              <a:gd name="connsiteY7" fmla="*/ 3652 h 10003"/>
              <a:gd name="connsiteX8" fmla="*/ 9847 w 10014"/>
              <a:gd name="connsiteY8" fmla="*/ 2791 h 10003"/>
              <a:gd name="connsiteX9" fmla="*/ 8544 w 10014"/>
              <a:gd name="connsiteY9" fmla="*/ 116 h 10003"/>
              <a:gd name="connsiteX10" fmla="*/ 8358 w 10014"/>
              <a:gd name="connsiteY10" fmla="*/ 3 h 10003"/>
              <a:gd name="connsiteX11" fmla="*/ 37 w 10014"/>
              <a:gd name="connsiteY11" fmla="*/ 6597 h 10003"/>
              <a:gd name="connsiteX12" fmla="*/ 223 w 10014"/>
              <a:gd name="connsiteY12" fmla="*/ 7014 h 10003"/>
              <a:gd name="connsiteX0" fmla="*/ 223 w 10014"/>
              <a:gd name="connsiteY0" fmla="*/ 7017 h 10006"/>
              <a:gd name="connsiteX1" fmla="*/ 2639 w 10014"/>
              <a:gd name="connsiteY1" fmla="*/ 6865 h 10006"/>
              <a:gd name="connsiteX2" fmla="*/ 2839 w 10014"/>
              <a:gd name="connsiteY2" fmla="*/ 6998 h 10006"/>
              <a:gd name="connsiteX3" fmla="*/ 4182 w 10014"/>
              <a:gd name="connsiteY3" fmla="*/ 9878 h 10006"/>
              <a:gd name="connsiteX4" fmla="*/ 4540 w 10014"/>
              <a:gd name="connsiteY4" fmla="*/ 9878 h 10006"/>
              <a:gd name="connsiteX5" fmla="*/ 8558 w 10014"/>
              <a:gd name="connsiteY5" fmla="*/ 6790 h 10006"/>
              <a:gd name="connsiteX6" fmla="*/ 8728 w 10014"/>
              <a:gd name="connsiteY6" fmla="*/ 6658 h 10006"/>
              <a:gd name="connsiteX7" fmla="*/ 9940 w 10014"/>
              <a:gd name="connsiteY7" fmla="*/ 3655 h 10006"/>
              <a:gd name="connsiteX8" fmla="*/ 9847 w 10014"/>
              <a:gd name="connsiteY8" fmla="*/ 2794 h 10006"/>
              <a:gd name="connsiteX9" fmla="*/ 8544 w 10014"/>
              <a:gd name="connsiteY9" fmla="*/ 119 h 10006"/>
              <a:gd name="connsiteX10" fmla="*/ 8358 w 10014"/>
              <a:gd name="connsiteY10" fmla="*/ 6 h 10006"/>
              <a:gd name="connsiteX11" fmla="*/ 37 w 10014"/>
              <a:gd name="connsiteY11" fmla="*/ 6600 h 10006"/>
              <a:gd name="connsiteX12" fmla="*/ 223 w 10014"/>
              <a:gd name="connsiteY12" fmla="*/ 7017 h 10006"/>
              <a:gd name="connsiteX0" fmla="*/ 223 w 10014"/>
              <a:gd name="connsiteY0" fmla="*/ 7011 h 10000"/>
              <a:gd name="connsiteX1" fmla="*/ 2639 w 10014"/>
              <a:gd name="connsiteY1" fmla="*/ 6859 h 10000"/>
              <a:gd name="connsiteX2" fmla="*/ 2839 w 10014"/>
              <a:gd name="connsiteY2" fmla="*/ 6992 h 10000"/>
              <a:gd name="connsiteX3" fmla="*/ 4182 w 10014"/>
              <a:gd name="connsiteY3" fmla="*/ 9872 h 10000"/>
              <a:gd name="connsiteX4" fmla="*/ 4540 w 10014"/>
              <a:gd name="connsiteY4" fmla="*/ 9872 h 10000"/>
              <a:gd name="connsiteX5" fmla="*/ 8558 w 10014"/>
              <a:gd name="connsiteY5" fmla="*/ 6784 h 10000"/>
              <a:gd name="connsiteX6" fmla="*/ 8728 w 10014"/>
              <a:gd name="connsiteY6" fmla="*/ 6652 h 10000"/>
              <a:gd name="connsiteX7" fmla="*/ 9940 w 10014"/>
              <a:gd name="connsiteY7" fmla="*/ 3649 h 10000"/>
              <a:gd name="connsiteX8" fmla="*/ 9847 w 10014"/>
              <a:gd name="connsiteY8" fmla="*/ 2788 h 10000"/>
              <a:gd name="connsiteX9" fmla="*/ 8544 w 10014"/>
              <a:gd name="connsiteY9" fmla="*/ 113 h 10000"/>
              <a:gd name="connsiteX10" fmla="*/ 8358 w 10014"/>
              <a:gd name="connsiteY10" fmla="*/ 0 h 10000"/>
              <a:gd name="connsiteX11" fmla="*/ 37 w 10014"/>
              <a:gd name="connsiteY11" fmla="*/ 6594 h 10000"/>
              <a:gd name="connsiteX12" fmla="*/ 223 w 10014"/>
              <a:gd name="connsiteY12" fmla="*/ 7011 h 10000"/>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3008 w 10014"/>
              <a:gd name="connsiteY2" fmla="*/ 733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4" h="10001">
                <a:moveTo>
                  <a:pt x="223" y="7012"/>
                </a:moveTo>
                <a:lnTo>
                  <a:pt x="2493" y="6860"/>
                </a:lnTo>
                <a:cubicBezTo>
                  <a:pt x="2777" y="6824"/>
                  <a:pt x="2922" y="7113"/>
                  <a:pt x="2997" y="7276"/>
                </a:cubicBezTo>
                <a:lnTo>
                  <a:pt x="4182" y="9873"/>
                </a:lnTo>
                <a:cubicBezTo>
                  <a:pt x="4268" y="10044"/>
                  <a:pt x="4455" y="10044"/>
                  <a:pt x="4540" y="9873"/>
                </a:cubicBezTo>
                <a:cubicBezTo>
                  <a:pt x="5471" y="8130"/>
                  <a:pt x="6944" y="6993"/>
                  <a:pt x="8558" y="6785"/>
                </a:cubicBezTo>
                <a:cubicBezTo>
                  <a:pt x="8683" y="6756"/>
                  <a:pt x="8682" y="6742"/>
                  <a:pt x="8728" y="6653"/>
                </a:cubicBezTo>
                <a:lnTo>
                  <a:pt x="9940" y="3650"/>
                </a:lnTo>
                <a:cubicBezTo>
                  <a:pt x="10109" y="3232"/>
                  <a:pt x="9953" y="3026"/>
                  <a:pt x="9847" y="2789"/>
                </a:cubicBezTo>
                <a:lnTo>
                  <a:pt x="8544" y="114"/>
                </a:lnTo>
                <a:cubicBezTo>
                  <a:pt x="8493" y="16"/>
                  <a:pt x="8442" y="-6"/>
                  <a:pt x="8358" y="1"/>
                </a:cubicBezTo>
                <a:cubicBezTo>
                  <a:pt x="4955" y="285"/>
                  <a:pt x="1839" y="2768"/>
                  <a:pt x="37" y="6595"/>
                </a:cubicBezTo>
                <a:cubicBezTo>
                  <a:pt x="-62" y="6785"/>
                  <a:pt x="51" y="7031"/>
                  <a:pt x="223" y="7012"/>
                </a:cubicBezTo>
                <a:close/>
              </a:path>
            </a:pathLst>
          </a:custGeom>
          <a:solidFill>
            <a:srgbClr val="6BB5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6BB5DD"/>
              </a:solidFill>
              <a:effectLst/>
              <a:uLnTx/>
              <a:uFillTx/>
              <a:latin typeface="Arial" panose="020B0604020202020204"/>
            </a:endParaRPr>
          </a:p>
        </p:txBody>
      </p:sp>
      <p:sp>
        <p:nvSpPr>
          <p:cNvPr id="50" name="Freeform 41">
            <a:extLst>
              <a:ext uri="{FF2B5EF4-FFF2-40B4-BE49-F238E27FC236}">
                <a16:creationId xmlns:a16="http://schemas.microsoft.com/office/drawing/2014/main" id="{FF6E7D7B-8A88-46F1-9C04-587489F2DA04}"/>
              </a:ext>
            </a:extLst>
          </p:cNvPr>
          <p:cNvSpPr>
            <a:spLocks/>
          </p:cNvSpPr>
          <p:nvPr/>
        </p:nvSpPr>
        <p:spPr bwMode="auto">
          <a:xfrm rot="10800000">
            <a:off x="6006813" y="4449154"/>
            <a:ext cx="1721612" cy="1326643"/>
          </a:xfrm>
          <a:custGeom>
            <a:avLst/>
            <a:gdLst>
              <a:gd name="T0" fmla="*/ 20 w 706"/>
              <a:gd name="T1" fmla="*/ 370 h 530"/>
              <a:gd name="T2" fmla="*/ 189 w 706"/>
              <a:gd name="T3" fmla="*/ 362 h 530"/>
              <a:gd name="T4" fmla="*/ 203 w 706"/>
              <a:gd name="T5" fmla="*/ 369 h 530"/>
              <a:gd name="T6" fmla="*/ 297 w 706"/>
              <a:gd name="T7" fmla="*/ 521 h 530"/>
              <a:gd name="T8" fmla="*/ 322 w 706"/>
              <a:gd name="T9" fmla="*/ 521 h 530"/>
              <a:gd name="T10" fmla="*/ 603 w 706"/>
              <a:gd name="T11" fmla="*/ 358 h 530"/>
              <a:gd name="T12" fmla="*/ 615 w 706"/>
              <a:gd name="T13" fmla="*/ 351 h 530"/>
              <a:gd name="T14" fmla="*/ 706 w 706"/>
              <a:gd name="T15" fmla="*/ 180 h 530"/>
              <a:gd name="T16" fmla="*/ 705 w 706"/>
              <a:gd name="T17" fmla="*/ 166 h 530"/>
              <a:gd name="T18" fmla="*/ 602 w 706"/>
              <a:gd name="T19" fmla="*/ 6 h 530"/>
              <a:gd name="T20" fmla="*/ 589 w 706"/>
              <a:gd name="T21" fmla="*/ 0 h 530"/>
              <a:gd name="T22" fmla="*/ 7 w 706"/>
              <a:gd name="T23" fmla="*/ 348 h 530"/>
              <a:gd name="T24" fmla="*/ 20 w 706"/>
              <a:gd name="T25" fmla="*/ 370 h 530"/>
              <a:gd name="connsiteX0" fmla="*/ 221 w 9973"/>
              <a:gd name="connsiteY0" fmla="*/ 6981 h 9957"/>
              <a:gd name="connsiteX1" fmla="*/ 2615 w 9973"/>
              <a:gd name="connsiteY1" fmla="*/ 6830 h 9957"/>
              <a:gd name="connsiteX2" fmla="*/ 2813 w 9973"/>
              <a:gd name="connsiteY2" fmla="*/ 6962 h 9957"/>
              <a:gd name="connsiteX3" fmla="*/ 4145 w 9973"/>
              <a:gd name="connsiteY3" fmla="*/ 9830 h 9957"/>
              <a:gd name="connsiteX4" fmla="*/ 4499 w 9973"/>
              <a:gd name="connsiteY4" fmla="*/ 9830 h 9957"/>
              <a:gd name="connsiteX5" fmla="*/ 8479 w 9973"/>
              <a:gd name="connsiteY5" fmla="*/ 6755 h 9957"/>
              <a:gd name="connsiteX6" fmla="*/ 8649 w 9973"/>
              <a:gd name="connsiteY6" fmla="*/ 6623 h 9957"/>
              <a:gd name="connsiteX7" fmla="*/ 9938 w 9973"/>
              <a:gd name="connsiteY7" fmla="*/ 3396 h 9957"/>
              <a:gd name="connsiteX8" fmla="*/ 9924 w 9973"/>
              <a:gd name="connsiteY8" fmla="*/ 3132 h 9957"/>
              <a:gd name="connsiteX9" fmla="*/ 8465 w 9973"/>
              <a:gd name="connsiteY9" fmla="*/ 113 h 9957"/>
              <a:gd name="connsiteX10" fmla="*/ 8281 w 9973"/>
              <a:gd name="connsiteY10" fmla="*/ 0 h 9957"/>
              <a:gd name="connsiteX11" fmla="*/ 37 w 9973"/>
              <a:gd name="connsiteY11" fmla="*/ 6566 h 9957"/>
              <a:gd name="connsiteX12" fmla="*/ 221 w 9973"/>
              <a:gd name="connsiteY12" fmla="*/ 6981 h 9957"/>
              <a:gd name="connsiteX0" fmla="*/ 222 w 10042"/>
              <a:gd name="connsiteY0" fmla="*/ 7011 h 10000"/>
              <a:gd name="connsiteX1" fmla="*/ 2622 w 10042"/>
              <a:gd name="connsiteY1" fmla="*/ 6859 h 10000"/>
              <a:gd name="connsiteX2" fmla="*/ 2821 w 10042"/>
              <a:gd name="connsiteY2" fmla="*/ 6992 h 10000"/>
              <a:gd name="connsiteX3" fmla="*/ 4156 w 10042"/>
              <a:gd name="connsiteY3" fmla="*/ 9872 h 10000"/>
              <a:gd name="connsiteX4" fmla="*/ 4511 w 10042"/>
              <a:gd name="connsiteY4" fmla="*/ 9872 h 10000"/>
              <a:gd name="connsiteX5" fmla="*/ 8502 w 10042"/>
              <a:gd name="connsiteY5" fmla="*/ 6784 h 10000"/>
              <a:gd name="connsiteX6" fmla="*/ 8672 w 10042"/>
              <a:gd name="connsiteY6" fmla="*/ 6652 h 10000"/>
              <a:gd name="connsiteX7" fmla="*/ 9965 w 10042"/>
              <a:gd name="connsiteY7" fmla="*/ 3411 h 10000"/>
              <a:gd name="connsiteX8" fmla="*/ 9951 w 10042"/>
              <a:gd name="connsiteY8" fmla="*/ 3146 h 10000"/>
              <a:gd name="connsiteX9" fmla="*/ 8488 w 10042"/>
              <a:gd name="connsiteY9" fmla="*/ 113 h 10000"/>
              <a:gd name="connsiteX10" fmla="*/ 8303 w 10042"/>
              <a:gd name="connsiteY10" fmla="*/ 0 h 10000"/>
              <a:gd name="connsiteX11" fmla="*/ 37 w 10042"/>
              <a:gd name="connsiteY11" fmla="*/ 6594 h 10000"/>
              <a:gd name="connsiteX12" fmla="*/ 222 w 10042"/>
              <a:gd name="connsiteY12" fmla="*/ 7011 h 10000"/>
              <a:gd name="connsiteX0" fmla="*/ 222 w 10020"/>
              <a:gd name="connsiteY0" fmla="*/ 7011 h 10000"/>
              <a:gd name="connsiteX1" fmla="*/ 2622 w 10020"/>
              <a:gd name="connsiteY1" fmla="*/ 6859 h 10000"/>
              <a:gd name="connsiteX2" fmla="*/ 2821 w 10020"/>
              <a:gd name="connsiteY2" fmla="*/ 6992 h 10000"/>
              <a:gd name="connsiteX3" fmla="*/ 4156 w 10020"/>
              <a:gd name="connsiteY3" fmla="*/ 9872 h 10000"/>
              <a:gd name="connsiteX4" fmla="*/ 4511 w 10020"/>
              <a:gd name="connsiteY4" fmla="*/ 9872 h 10000"/>
              <a:gd name="connsiteX5" fmla="*/ 8502 w 10020"/>
              <a:gd name="connsiteY5" fmla="*/ 6784 h 10000"/>
              <a:gd name="connsiteX6" fmla="*/ 8672 w 10020"/>
              <a:gd name="connsiteY6" fmla="*/ 6652 h 10000"/>
              <a:gd name="connsiteX7" fmla="*/ 9965 w 10020"/>
              <a:gd name="connsiteY7" fmla="*/ 3411 h 10000"/>
              <a:gd name="connsiteX8" fmla="*/ 9951 w 10020"/>
              <a:gd name="connsiteY8" fmla="*/ 3146 h 10000"/>
              <a:gd name="connsiteX9" fmla="*/ 8488 w 10020"/>
              <a:gd name="connsiteY9" fmla="*/ 113 h 10000"/>
              <a:gd name="connsiteX10" fmla="*/ 8303 w 10020"/>
              <a:gd name="connsiteY10" fmla="*/ 0 h 10000"/>
              <a:gd name="connsiteX11" fmla="*/ 37 w 10020"/>
              <a:gd name="connsiteY11" fmla="*/ 6594 h 10000"/>
              <a:gd name="connsiteX12" fmla="*/ 222 w 10020"/>
              <a:gd name="connsiteY12" fmla="*/ 7011 h 10000"/>
              <a:gd name="connsiteX0" fmla="*/ 222 w 10012"/>
              <a:gd name="connsiteY0" fmla="*/ 7011 h 10000"/>
              <a:gd name="connsiteX1" fmla="*/ 2622 w 10012"/>
              <a:gd name="connsiteY1" fmla="*/ 6859 h 10000"/>
              <a:gd name="connsiteX2" fmla="*/ 2821 w 10012"/>
              <a:gd name="connsiteY2" fmla="*/ 6992 h 10000"/>
              <a:gd name="connsiteX3" fmla="*/ 4156 w 10012"/>
              <a:gd name="connsiteY3" fmla="*/ 9872 h 10000"/>
              <a:gd name="connsiteX4" fmla="*/ 4511 w 10012"/>
              <a:gd name="connsiteY4" fmla="*/ 9872 h 10000"/>
              <a:gd name="connsiteX5" fmla="*/ 8502 w 10012"/>
              <a:gd name="connsiteY5" fmla="*/ 6784 h 10000"/>
              <a:gd name="connsiteX6" fmla="*/ 8672 w 10012"/>
              <a:gd name="connsiteY6" fmla="*/ 6652 h 10000"/>
              <a:gd name="connsiteX7" fmla="*/ 9965 w 10012"/>
              <a:gd name="connsiteY7" fmla="*/ 3411 h 10000"/>
              <a:gd name="connsiteX8" fmla="*/ 9951 w 10012"/>
              <a:gd name="connsiteY8" fmla="*/ 3146 h 10000"/>
              <a:gd name="connsiteX9" fmla="*/ 8488 w 10012"/>
              <a:gd name="connsiteY9" fmla="*/ 113 h 10000"/>
              <a:gd name="connsiteX10" fmla="*/ 8303 w 10012"/>
              <a:gd name="connsiteY10" fmla="*/ 0 h 10000"/>
              <a:gd name="connsiteX11" fmla="*/ 37 w 10012"/>
              <a:gd name="connsiteY11" fmla="*/ 6594 h 10000"/>
              <a:gd name="connsiteX12" fmla="*/ 222 w 10012"/>
              <a:gd name="connsiteY12" fmla="*/ 7011 h 10000"/>
              <a:gd name="connsiteX0" fmla="*/ 222 w 10008"/>
              <a:gd name="connsiteY0" fmla="*/ 7011 h 10000"/>
              <a:gd name="connsiteX1" fmla="*/ 2622 w 10008"/>
              <a:gd name="connsiteY1" fmla="*/ 6859 h 10000"/>
              <a:gd name="connsiteX2" fmla="*/ 2821 w 10008"/>
              <a:gd name="connsiteY2" fmla="*/ 6992 h 10000"/>
              <a:gd name="connsiteX3" fmla="*/ 4156 w 10008"/>
              <a:gd name="connsiteY3" fmla="*/ 9872 h 10000"/>
              <a:gd name="connsiteX4" fmla="*/ 4511 w 10008"/>
              <a:gd name="connsiteY4" fmla="*/ 9872 h 10000"/>
              <a:gd name="connsiteX5" fmla="*/ 8502 w 10008"/>
              <a:gd name="connsiteY5" fmla="*/ 6784 h 10000"/>
              <a:gd name="connsiteX6" fmla="*/ 8672 w 10008"/>
              <a:gd name="connsiteY6" fmla="*/ 6652 h 10000"/>
              <a:gd name="connsiteX7" fmla="*/ 9965 w 10008"/>
              <a:gd name="connsiteY7" fmla="*/ 3411 h 10000"/>
              <a:gd name="connsiteX8" fmla="*/ 9951 w 10008"/>
              <a:gd name="connsiteY8" fmla="*/ 3146 h 10000"/>
              <a:gd name="connsiteX9" fmla="*/ 8488 w 10008"/>
              <a:gd name="connsiteY9" fmla="*/ 113 h 10000"/>
              <a:gd name="connsiteX10" fmla="*/ 8303 w 10008"/>
              <a:gd name="connsiteY10" fmla="*/ 0 h 10000"/>
              <a:gd name="connsiteX11" fmla="*/ 37 w 10008"/>
              <a:gd name="connsiteY11" fmla="*/ 6594 h 10000"/>
              <a:gd name="connsiteX12" fmla="*/ 222 w 10008"/>
              <a:gd name="connsiteY12" fmla="*/ 7011 h 10000"/>
              <a:gd name="connsiteX0" fmla="*/ 222 w 10000"/>
              <a:gd name="connsiteY0" fmla="*/ 7011 h 10000"/>
              <a:gd name="connsiteX1" fmla="*/ 2622 w 10000"/>
              <a:gd name="connsiteY1" fmla="*/ 6859 h 10000"/>
              <a:gd name="connsiteX2" fmla="*/ 2821 w 10000"/>
              <a:gd name="connsiteY2" fmla="*/ 6992 h 10000"/>
              <a:gd name="connsiteX3" fmla="*/ 4156 w 10000"/>
              <a:gd name="connsiteY3" fmla="*/ 9872 h 10000"/>
              <a:gd name="connsiteX4" fmla="*/ 4511 w 10000"/>
              <a:gd name="connsiteY4" fmla="*/ 9872 h 10000"/>
              <a:gd name="connsiteX5" fmla="*/ 8502 w 10000"/>
              <a:gd name="connsiteY5" fmla="*/ 6784 h 10000"/>
              <a:gd name="connsiteX6" fmla="*/ 8672 w 10000"/>
              <a:gd name="connsiteY6" fmla="*/ 6652 h 10000"/>
              <a:gd name="connsiteX7" fmla="*/ 9965 w 10000"/>
              <a:gd name="connsiteY7" fmla="*/ 3411 h 10000"/>
              <a:gd name="connsiteX8" fmla="*/ 9951 w 10000"/>
              <a:gd name="connsiteY8" fmla="*/ 3146 h 10000"/>
              <a:gd name="connsiteX9" fmla="*/ 8488 w 10000"/>
              <a:gd name="connsiteY9" fmla="*/ 113 h 10000"/>
              <a:gd name="connsiteX10" fmla="*/ 8303 w 10000"/>
              <a:gd name="connsiteY10" fmla="*/ 0 h 10000"/>
              <a:gd name="connsiteX11" fmla="*/ 37 w 10000"/>
              <a:gd name="connsiteY11" fmla="*/ 6594 h 10000"/>
              <a:gd name="connsiteX12" fmla="*/ 222 w 10000"/>
              <a:gd name="connsiteY12" fmla="*/ 7011 h 10000"/>
              <a:gd name="connsiteX0" fmla="*/ 222 w 9980"/>
              <a:gd name="connsiteY0" fmla="*/ 7011 h 10000"/>
              <a:gd name="connsiteX1" fmla="*/ 2622 w 9980"/>
              <a:gd name="connsiteY1" fmla="*/ 6859 h 10000"/>
              <a:gd name="connsiteX2" fmla="*/ 2821 w 9980"/>
              <a:gd name="connsiteY2" fmla="*/ 6992 h 10000"/>
              <a:gd name="connsiteX3" fmla="*/ 4156 w 9980"/>
              <a:gd name="connsiteY3" fmla="*/ 9872 h 10000"/>
              <a:gd name="connsiteX4" fmla="*/ 4511 w 9980"/>
              <a:gd name="connsiteY4" fmla="*/ 9872 h 10000"/>
              <a:gd name="connsiteX5" fmla="*/ 8502 w 9980"/>
              <a:gd name="connsiteY5" fmla="*/ 6784 h 10000"/>
              <a:gd name="connsiteX6" fmla="*/ 8672 w 9980"/>
              <a:gd name="connsiteY6" fmla="*/ 6652 h 10000"/>
              <a:gd name="connsiteX7" fmla="*/ 9965 w 9980"/>
              <a:gd name="connsiteY7" fmla="*/ 3411 h 10000"/>
              <a:gd name="connsiteX8" fmla="*/ 9873 w 9980"/>
              <a:gd name="connsiteY8" fmla="*/ 2982 h 10000"/>
              <a:gd name="connsiteX9" fmla="*/ 8488 w 9980"/>
              <a:gd name="connsiteY9" fmla="*/ 113 h 10000"/>
              <a:gd name="connsiteX10" fmla="*/ 8303 w 9980"/>
              <a:gd name="connsiteY10" fmla="*/ 0 h 10000"/>
              <a:gd name="connsiteX11" fmla="*/ 37 w 9980"/>
              <a:gd name="connsiteY11" fmla="*/ 6594 h 10000"/>
              <a:gd name="connsiteX12" fmla="*/ 222 w 9980"/>
              <a:gd name="connsiteY12" fmla="*/ 7011 h 10000"/>
              <a:gd name="connsiteX0" fmla="*/ 222 w 9956"/>
              <a:gd name="connsiteY0" fmla="*/ 7011 h 10000"/>
              <a:gd name="connsiteX1" fmla="*/ 2627 w 9956"/>
              <a:gd name="connsiteY1" fmla="*/ 6859 h 10000"/>
              <a:gd name="connsiteX2" fmla="*/ 2827 w 9956"/>
              <a:gd name="connsiteY2" fmla="*/ 6992 h 10000"/>
              <a:gd name="connsiteX3" fmla="*/ 4164 w 9956"/>
              <a:gd name="connsiteY3" fmla="*/ 9872 h 10000"/>
              <a:gd name="connsiteX4" fmla="*/ 4520 w 9956"/>
              <a:gd name="connsiteY4" fmla="*/ 9872 h 10000"/>
              <a:gd name="connsiteX5" fmla="*/ 8519 w 9956"/>
              <a:gd name="connsiteY5" fmla="*/ 6784 h 10000"/>
              <a:gd name="connsiteX6" fmla="*/ 8689 w 9956"/>
              <a:gd name="connsiteY6" fmla="*/ 6652 h 10000"/>
              <a:gd name="connsiteX7" fmla="*/ 9929 w 9956"/>
              <a:gd name="connsiteY7" fmla="*/ 3590 h 10000"/>
              <a:gd name="connsiteX8" fmla="*/ 9893 w 9956"/>
              <a:gd name="connsiteY8" fmla="*/ 2982 h 10000"/>
              <a:gd name="connsiteX9" fmla="*/ 8505 w 9956"/>
              <a:gd name="connsiteY9" fmla="*/ 113 h 10000"/>
              <a:gd name="connsiteX10" fmla="*/ 8320 w 9956"/>
              <a:gd name="connsiteY10" fmla="*/ 0 h 10000"/>
              <a:gd name="connsiteX11" fmla="*/ 37 w 9956"/>
              <a:gd name="connsiteY11" fmla="*/ 6594 h 10000"/>
              <a:gd name="connsiteX12" fmla="*/ 222 w 9956"/>
              <a:gd name="connsiteY12" fmla="*/ 7011 h 10000"/>
              <a:gd name="connsiteX0" fmla="*/ 223 w 10000"/>
              <a:gd name="connsiteY0" fmla="*/ 7011 h 10000"/>
              <a:gd name="connsiteX1" fmla="*/ 2639 w 10000"/>
              <a:gd name="connsiteY1" fmla="*/ 6859 h 10000"/>
              <a:gd name="connsiteX2" fmla="*/ 2839 w 10000"/>
              <a:gd name="connsiteY2" fmla="*/ 6992 h 10000"/>
              <a:gd name="connsiteX3" fmla="*/ 4182 w 10000"/>
              <a:gd name="connsiteY3" fmla="*/ 9872 h 10000"/>
              <a:gd name="connsiteX4" fmla="*/ 4540 w 10000"/>
              <a:gd name="connsiteY4" fmla="*/ 9872 h 10000"/>
              <a:gd name="connsiteX5" fmla="*/ 8557 w 10000"/>
              <a:gd name="connsiteY5" fmla="*/ 6784 h 10000"/>
              <a:gd name="connsiteX6" fmla="*/ 8727 w 10000"/>
              <a:gd name="connsiteY6" fmla="*/ 6652 h 10000"/>
              <a:gd name="connsiteX7" fmla="*/ 9973 w 10000"/>
              <a:gd name="connsiteY7" fmla="*/ 3560 h 10000"/>
              <a:gd name="connsiteX8" fmla="*/ 9937 w 10000"/>
              <a:gd name="connsiteY8" fmla="*/ 2982 h 10000"/>
              <a:gd name="connsiteX9" fmla="*/ 8543 w 10000"/>
              <a:gd name="connsiteY9" fmla="*/ 113 h 10000"/>
              <a:gd name="connsiteX10" fmla="*/ 8357 w 10000"/>
              <a:gd name="connsiteY10" fmla="*/ 0 h 10000"/>
              <a:gd name="connsiteX11" fmla="*/ 37 w 10000"/>
              <a:gd name="connsiteY11" fmla="*/ 6594 h 10000"/>
              <a:gd name="connsiteX12" fmla="*/ 223 w 10000"/>
              <a:gd name="connsiteY12" fmla="*/ 7011 h 10000"/>
              <a:gd name="connsiteX0" fmla="*/ 223 w 10084"/>
              <a:gd name="connsiteY0" fmla="*/ 7011 h 10000"/>
              <a:gd name="connsiteX1" fmla="*/ 2639 w 10084"/>
              <a:gd name="connsiteY1" fmla="*/ 6859 h 10000"/>
              <a:gd name="connsiteX2" fmla="*/ 2839 w 10084"/>
              <a:gd name="connsiteY2" fmla="*/ 6992 h 10000"/>
              <a:gd name="connsiteX3" fmla="*/ 4182 w 10084"/>
              <a:gd name="connsiteY3" fmla="*/ 9872 h 10000"/>
              <a:gd name="connsiteX4" fmla="*/ 4540 w 10084"/>
              <a:gd name="connsiteY4" fmla="*/ 9872 h 10000"/>
              <a:gd name="connsiteX5" fmla="*/ 8557 w 10084"/>
              <a:gd name="connsiteY5" fmla="*/ 6784 h 10000"/>
              <a:gd name="connsiteX6" fmla="*/ 8727 w 10084"/>
              <a:gd name="connsiteY6" fmla="*/ 6652 h 10000"/>
              <a:gd name="connsiteX7" fmla="*/ 9973 w 10084"/>
              <a:gd name="connsiteY7" fmla="*/ 3560 h 10000"/>
              <a:gd name="connsiteX8" fmla="*/ 9937 w 10084"/>
              <a:gd name="connsiteY8" fmla="*/ 2982 h 10000"/>
              <a:gd name="connsiteX9" fmla="*/ 8543 w 10084"/>
              <a:gd name="connsiteY9" fmla="*/ 113 h 10000"/>
              <a:gd name="connsiteX10" fmla="*/ 8357 w 10084"/>
              <a:gd name="connsiteY10" fmla="*/ 0 h 10000"/>
              <a:gd name="connsiteX11" fmla="*/ 37 w 10084"/>
              <a:gd name="connsiteY11" fmla="*/ 6594 h 10000"/>
              <a:gd name="connsiteX12" fmla="*/ 223 w 10084"/>
              <a:gd name="connsiteY12" fmla="*/ 7011 h 10000"/>
              <a:gd name="connsiteX0" fmla="*/ 223 w 10024"/>
              <a:gd name="connsiteY0" fmla="*/ 7011 h 10000"/>
              <a:gd name="connsiteX1" fmla="*/ 2639 w 10024"/>
              <a:gd name="connsiteY1" fmla="*/ 6859 h 10000"/>
              <a:gd name="connsiteX2" fmla="*/ 2839 w 10024"/>
              <a:gd name="connsiteY2" fmla="*/ 6992 h 10000"/>
              <a:gd name="connsiteX3" fmla="*/ 4182 w 10024"/>
              <a:gd name="connsiteY3" fmla="*/ 9872 h 10000"/>
              <a:gd name="connsiteX4" fmla="*/ 4540 w 10024"/>
              <a:gd name="connsiteY4" fmla="*/ 9872 h 10000"/>
              <a:gd name="connsiteX5" fmla="*/ 8557 w 10024"/>
              <a:gd name="connsiteY5" fmla="*/ 6784 h 10000"/>
              <a:gd name="connsiteX6" fmla="*/ 8727 w 10024"/>
              <a:gd name="connsiteY6" fmla="*/ 6652 h 10000"/>
              <a:gd name="connsiteX7" fmla="*/ 9973 w 10024"/>
              <a:gd name="connsiteY7" fmla="*/ 3560 h 10000"/>
              <a:gd name="connsiteX8" fmla="*/ 9937 w 10024"/>
              <a:gd name="connsiteY8" fmla="*/ 2982 h 10000"/>
              <a:gd name="connsiteX9" fmla="*/ 8543 w 10024"/>
              <a:gd name="connsiteY9" fmla="*/ 113 h 10000"/>
              <a:gd name="connsiteX10" fmla="*/ 8357 w 10024"/>
              <a:gd name="connsiteY10" fmla="*/ 0 h 10000"/>
              <a:gd name="connsiteX11" fmla="*/ 37 w 10024"/>
              <a:gd name="connsiteY11" fmla="*/ 6594 h 10000"/>
              <a:gd name="connsiteX12" fmla="*/ 223 w 10024"/>
              <a:gd name="connsiteY12" fmla="*/ 7011 h 10000"/>
              <a:gd name="connsiteX0" fmla="*/ 223 w 10010"/>
              <a:gd name="connsiteY0" fmla="*/ 7011 h 10000"/>
              <a:gd name="connsiteX1" fmla="*/ 2639 w 10010"/>
              <a:gd name="connsiteY1" fmla="*/ 6859 h 10000"/>
              <a:gd name="connsiteX2" fmla="*/ 2839 w 10010"/>
              <a:gd name="connsiteY2" fmla="*/ 6992 h 10000"/>
              <a:gd name="connsiteX3" fmla="*/ 4182 w 10010"/>
              <a:gd name="connsiteY3" fmla="*/ 9872 h 10000"/>
              <a:gd name="connsiteX4" fmla="*/ 4540 w 10010"/>
              <a:gd name="connsiteY4" fmla="*/ 9872 h 10000"/>
              <a:gd name="connsiteX5" fmla="*/ 8557 w 10010"/>
              <a:gd name="connsiteY5" fmla="*/ 6784 h 10000"/>
              <a:gd name="connsiteX6" fmla="*/ 8727 w 10010"/>
              <a:gd name="connsiteY6" fmla="*/ 6652 h 10000"/>
              <a:gd name="connsiteX7" fmla="*/ 9973 w 10010"/>
              <a:gd name="connsiteY7" fmla="*/ 3560 h 10000"/>
              <a:gd name="connsiteX8" fmla="*/ 9869 w 10010"/>
              <a:gd name="connsiteY8" fmla="*/ 2848 h 10000"/>
              <a:gd name="connsiteX9" fmla="*/ 8543 w 10010"/>
              <a:gd name="connsiteY9" fmla="*/ 113 h 10000"/>
              <a:gd name="connsiteX10" fmla="*/ 8357 w 10010"/>
              <a:gd name="connsiteY10" fmla="*/ 0 h 10000"/>
              <a:gd name="connsiteX11" fmla="*/ 37 w 10010"/>
              <a:gd name="connsiteY11" fmla="*/ 6594 h 10000"/>
              <a:gd name="connsiteX12" fmla="*/ 223 w 10010"/>
              <a:gd name="connsiteY12" fmla="*/ 7011 h 10000"/>
              <a:gd name="connsiteX0" fmla="*/ 223 w 10029"/>
              <a:gd name="connsiteY0" fmla="*/ 7011 h 10000"/>
              <a:gd name="connsiteX1" fmla="*/ 2639 w 10029"/>
              <a:gd name="connsiteY1" fmla="*/ 6859 h 10000"/>
              <a:gd name="connsiteX2" fmla="*/ 2839 w 10029"/>
              <a:gd name="connsiteY2" fmla="*/ 6992 h 10000"/>
              <a:gd name="connsiteX3" fmla="*/ 4182 w 10029"/>
              <a:gd name="connsiteY3" fmla="*/ 9872 h 10000"/>
              <a:gd name="connsiteX4" fmla="*/ 4540 w 10029"/>
              <a:gd name="connsiteY4" fmla="*/ 9872 h 10000"/>
              <a:gd name="connsiteX5" fmla="*/ 8557 w 10029"/>
              <a:gd name="connsiteY5" fmla="*/ 6784 h 10000"/>
              <a:gd name="connsiteX6" fmla="*/ 8727 w 10029"/>
              <a:gd name="connsiteY6" fmla="*/ 6652 h 10000"/>
              <a:gd name="connsiteX7" fmla="*/ 9973 w 10029"/>
              <a:gd name="connsiteY7" fmla="*/ 3560 h 10000"/>
              <a:gd name="connsiteX8" fmla="*/ 9869 w 10029"/>
              <a:gd name="connsiteY8" fmla="*/ 2848 h 10000"/>
              <a:gd name="connsiteX9" fmla="*/ 8543 w 10029"/>
              <a:gd name="connsiteY9" fmla="*/ 113 h 10000"/>
              <a:gd name="connsiteX10" fmla="*/ 8357 w 10029"/>
              <a:gd name="connsiteY10" fmla="*/ 0 h 10000"/>
              <a:gd name="connsiteX11" fmla="*/ 37 w 10029"/>
              <a:gd name="connsiteY11" fmla="*/ 6594 h 10000"/>
              <a:gd name="connsiteX12" fmla="*/ 223 w 10029"/>
              <a:gd name="connsiteY12" fmla="*/ 7011 h 10000"/>
              <a:gd name="connsiteX0" fmla="*/ 223 w 10029"/>
              <a:gd name="connsiteY0" fmla="*/ 7011 h 10000"/>
              <a:gd name="connsiteX1" fmla="*/ 2639 w 10029"/>
              <a:gd name="connsiteY1" fmla="*/ 6859 h 10000"/>
              <a:gd name="connsiteX2" fmla="*/ 2839 w 10029"/>
              <a:gd name="connsiteY2" fmla="*/ 6992 h 10000"/>
              <a:gd name="connsiteX3" fmla="*/ 4182 w 10029"/>
              <a:gd name="connsiteY3" fmla="*/ 9872 h 10000"/>
              <a:gd name="connsiteX4" fmla="*/ 4540 w 10029"/>
              <a:gd name="connsiteY4" fmla="*/ 9872 h 10000"/>
              <a:gd name="connsiteX5" fmla="*/ 8557 w 10029"/>
              <a:gd name="connsiteY5" fmla="*/ 6784 h 10000"/>
              <a:gd name="connsiteX6" fmla="*/ 8727 w 10029"/>
              <a:gd name="connsiteY6" fmla="*/ 6652 h 10000"/>
              <a:gd name="connsiteX7" fmla="*/ 9973 w 10029"/>
              <a:gd name="connsiteY7" fmla="*/ 3560 h 10000"/>
              <a:gd name="connsiteX8" fmla="*/ 9869 w 10029"/>
              <a:gd name="connsiteY8" fmla="*/ 2848 h 10000"/>
              <a:gd name="connsiteX9" fmla="*/ 8543 w 10029"/>
              <a:gd name="connsiteY9" fmla="*/ 113 h 10000"/>
              <a:gd name="connsiteX10" fmla="*/ 8357 w 10029"/>
              <a:gd name="connsiteY10" fmla="*/ 0 h 10000"/>
              <a:gd name="connsiteX11" fmla="*/ 37 w 10029"/>
              <a:gd name="connsiteY11" fmla="*/ 6594 h 10000"/>
              <a:gd name="connsiteX12" fmla="*/ 223 w 10029"/>
              <a:gd name="connsiteY12" fmla="*/ 7011 h 10000"/>
              <a:gd name="connsiteX0" fmla="*/ 223 w 10023"/>
              <a:gd name="connsiteY0" fmla="*/ 7011 h 10000"/>
              <a:gd name="connsiteX1" fmla="*/ 2639 w 10023"/>
              <a:gd name="connsiteY1" fmla="*/ 6859 h 10000"/>
              <a:gd name="connsiteX2" fmla="*/ 2839 w 10023"/>
              <a:gd name="connsiteY2" fmla="*/ 6992 h 10000"/>
              <a:gd name="connsiteX3" fmla="*/ 4182 w 10023"/>
              <a:gd name="connsiteY3" fmla="*/ 9872 h 10000"/>
              <a:gd name="connsiteX4" fmla="*/ 4540 w 10023"/>
              <a:gd name="connsiteY4" fmla="*/ 9872 h 10000"/>
              <a:gd name="connsiteX5" fmla="*/ 8557 w 10023"/>
              <a:gd name="connsiteY5" fmla="*/ 6784 h 10000"/>
              <a:gd name="connsiteX6" fmla="*/ 8727 w 10023"/>
              <a:gd name="connsiteY6" fmla="*/ 6652 h 10000"/>
              <a:gd name="connsiteX7" fmla="*/ 9973 w 10023"/>
              <a:gd name="connsiteY7" fmla="*/ 3560 h 10000"/>
              <a:gd name="connsiteX8" fmla="*/ 9846 w 10023"/>
              <a:gd name="connsiteY8" fmla="*/ 2788 h 10000"/>
              <a:gd name="connsiteX9" fmla="*/ 8543 w 10023"/>
              <a:gd name="connsiteY9" fmla="*/ 113 h 10000"/>
              <a:gd name="connsiteX10" fmla="*/ 8357 w 10023"/>
              <a:gd name="connsiteY10" fmla="*/ 0 h 10000"/>
              <a:gd name="connsiteX11" fmla="*/ 37 w 10023"/>
              <a:gd name="connsiteY11" fmla="*/ 6594 h 10000"/>
              <a:gd name="connsiteX12" fmla="*/ 223 w 10023"/>
              <a:gd name="connsiteY12" fmla="*/ 7011 h 10000"/>
              <a:gd name="connsiteX0" fmla="*/ 223 w 9999"/>
              <a:gd name="connsiteY0" fmla="*/ 7011 h 10000"/>
              <a:gd name="connsiteX1" fmla="*/ 2639 w 9999"/>
              <a:gd name="connsiteY1" fmla="*/ 6859 h 10000"/>
              <a:gd name="connsiteX2" fmla="*/ 2839 w 9999"/>
              <a:gd name="connsiteY2" fmla="*/ 6992 h 10000"/>
              <a:gd name="connsiteX3" fmla="*/ 4182 w 9999"/>
              <a:gd name="connsiteY3" fmla="*/ 9872 h 10000"/>
              <a:gd name="connsiteX4" fmla="*/ 4540 w 9999"/>
              <a:gd name="connsiteY4" fmla="*/ 9872 h 10000"/>
              <a:gd name="connsiteX5" fmla="*/ 8557 w 9999"/>
              <a:gd name="connsiteY5" fmla="*/ 6784 h 10000"/>
              <a:gd name="connsiteX6" fmla="*/ 8727 w 9999"/>
              <a:gd name="connsiteY6" fmla="*/ 6652 h 10000"/>
              <a:gd name="connsiteX7" fmla="*/ 9939 w 9999"/>
              <a:gd name="connsiteY7" fmla="*/ 3649 h 10000"/>
              <a:gd name="connsiteX8" fmla="*/ 9846 w 9999"/>
              <a:gd name="connsiteY8" fmla="*/ 2788 h 10000"/>
              <a:gd name="connsiteX9" fmla="*/ 8543 w 9999"/>
              <a:gd name="connsiteY9" fmla="*/ 113 h 10000"/>
              <a:gd name="connsiteX10" fmla="*/ 8357 w 9999"/>
              <a:gd name="connsiteY10" fmla="*/ 0 h 10000"/>
              <a:gd name="connsiteX11" fmla="*/ 37 w 9999"/>
              <a:gd name="connsiteY11" fmla="*/ 6594 h 10000"/>
              <a:gd name="connsiteX12" fmla="*/ 223 w 9999"/>
              <a:gd name="connsiteY12" fmla="*/ 7011 h 10000"/>
              <a:gd name="connsiteX0" fmla="*/ 223 w 10010"/>
              <a:gd name="connsiteY0" fmla="*/ 7011 h 10000"/>
              <a:gd name="connsiteX1" fmla="*/ 2639 w 10010"/>
              <a:gd name="connsiteY1" fmla="*/ 6859 h 10000"/>
              <a:gd name="connsiteX2" fmla="*/ 2839 w 10010"/>
              <a:gd name="connsiteY2" fmla="*/ 6992 h 10000"/>
              <a:gd name="connsiteX3" fmla="*/ 4182 w 10010"/>
              <a:gd name="connsiteY3" fmla="*/ 9872 h 10000"/>
              <a:gd name="connsiteX4" fmla="*/ 4540 w 10010"/>
              <a:gd name="connsiteY4" fmla="*/ 9872 h 10000"/>
              <a:gd name="connsiteX5" fmla="*/ 8558 w 10010"/>
              <a:gd name="connsiteY5" fmla="*/ 6784 h 10000"/>
              <a:gd name="connsiteX6" fmla="*/ 8728 w 10010"/>
              <a:gd name="connsiteY6" fmla="*/ 6652 h 10000"/>
              <a:gd name="connsiteX7" fmla="*/ 9940 w 10010"/>
              <a:gd name="connsiteY7" fmla="*/ 3649 h 10000"/>
              <a:gd name="connsiteX8" fmla="*/ 9847 w 10010"/>
              <a:gd name="connsiteY8" fmla="*/ 2788 h 10000"/>
              <a:gd name="connsiteX9" fmla="*/ 8544 w 10010"/>
              <a:gd name="connsiteY9" fmla="*/ 113 h 10000"/>
              <a:gd name="connsiteX10" fmla="*/ 8358 w 10010"/>
              <a:gd name="connsiteY10" fmla="*/ 0 h 10000"/>
              <a:gd name="connsiteX11" fmla="*/ 37 w 10010"/>
              <a:gd name="connsiteY11" fmla="*/ 6594 h 10000"/>
              <a:gd name="connsiteX12" fmla="*/ 223 w 10010"/>
              <a:gd name="connsiteY12" fmla="*/ 7011 h 10000"/>
              <a:gd name="connsiteX0" fmla="*/ 223 w 10027"/>
              <a:gd name="connsiteY0" fmla="*/ 7011 h 10000"/>
              <a:gd name="connsiteX1" fmla="*/ 2639 w 10027"/>
              <a:gd name="connsiteY1" fmla="*/ 6859 h 10000"/>
              <a:gd name="connsiteX2" fmla="*/ 2839 w 10027"/>
              <a:gd name="connsiteY2" fmla="*/ 6992 h 10000"/>
              <a:gd name="connsiteX3" fmla="*/ 4182 w 10027"/>
              <a:gd name="connsiteY3" fmla="*/ 9872 h 10000"/>
              <a:gd name="connsiteX4" fmla="*/ 4540 w 10027"/>
              <a:gd name="connsiteY4" fmla="*/ 9872 h 10000"/>
              <a:gd name="connsiteX5" fmla="*/ 8558 w 10027"/>
              <a:gd name="connsiteY5" fmla="*/ 6784 h 10000"/>
              <a:gd name="connsiteX6" fmla="*/ 8728 w 10027"/>
              <a:gd name="connsiteY6" fmla="*/ 6652 h 10000"/>
              <a:gd name="connsiteX7" fmla="*/ 9940 w 10027"/>
              <a:gd name="connsiteY7" fmla="*/ 3649 h 10000"/>
              <a:gd name="connsiteX8" fmla="*/ 9847 w 10027"/>
              <a:gd name="connsiteY8" fmla="*/ 2788 h 10000"/>
              <a:gd name="connsiteX9" fmla="*/ 8544 w 10027"/>
              <a:gd name="connsiteY9" fmla="*/ 113 h 10000"/>
              <a:gd name="connsiteX10" fmla="*/ 8358 w 10027"/>
              <a:gd name="connsiteY10" fmla="*/ 0 h 10000"/>
              <a:gd name="connsiteX11" fmla="*/ 37 w 10027"/>
              <a:gd name="connsiteY11" fmla="*/ 6594 h 10000"/>
              <a:gd name="connsiteX12" fmla="*/ 223 w 10027"/>
              <a:gd name="connsiteY12" fmla="*/ 7011 h 10000"/>
              <a:gd name="connsiteX0" fmla="*/ 223 w 10014"/>
              <a:gd name="connsiteY0" fmla="*/ 7011 h 10000"/>
              <a:gd name="connsiteX1" fmla="*/ 2639 w 10014"/>
              <a:gd name="connsiteY1" fmla="*/ 6859 h 10000"/>
              <a:gd name="connsiteX2" fmla="*/ 2839 w 10014"/>
              <a:gd name="connsiteY2" fmla="*/ 6992 h 10000"/>
              <a:gd name="connsiteX3" fmla="*/ 4182 w 10014"/>
              <a:gd name="connsiteY3" fmla="*/ 9872 h 10000"/>
              <a:gd name="connsiteX4" fmla="*/ 4540 w 10014"/>
              <a:gd name="connsiteY4" fmla="*/ 9872 h 10000"/>
              <a:gd name="connsiteX5" fmla="*/ 8558 w 10014"/>
              <a:gd name="connsiteY5" fmla="*/ 6784 h 10000"/>
              <a:gd name="connsiteX6" fmla="*/ 8728 w 10014"/>
              <a:gd name="connsiteY6" fmla="*/ 6652 h 10000"/>
              <a:gd name="connsiteX7" fmla="*/ 9940 w 10014"/>
              <a:gd name="connsiteY7" fmla="*/ 3649 h 10000"/>
              <a:gd name="connsiteX8" fmla="*/ 9847 w 10014"/>
              <a:gd name="connsiteY8" fmla="*/ 2788 h 10000"/>
              <a:gd name="connsiteX9" fmla="*/ 8544 w 10014"/>
              <a:gd name="connsiteY9" fmla="*/ 113 h 10000"/>
              <a:gd name="connsiteX10" fmla="*/ 8358 w 10014"/>
              <a:gd name="connsiteY10" fmla="*/ 0 h 10000"/>
              <a:gd name="connsiteX11" fmla="*/ 37 w 10014"/>
              <a:gd name="connsiteY11" fmla="*/ 6594 h 10000"/>
              <a:gd name="connsiteX12" fmla="*/ 223 w 10014"/>
              <a:gd name="connsiteY12" fmla="*/ 7011 h 10000"/>
              <a:gd name="connsiteX0" fmla="*/ 223 w 10014"/>
              <a:gd name="connsiteY0" fmla="*/ 7014 h 10003"/>
              <a:gd name="connsiteX1" fmla="*/ 2639 w 10014"/>
              <a:gd name="connsiteY1" fmla="*/ 6862 h 10003"/>
              <a:gd name="connsiteX2" fmla="*/ 2839 w 10014"/>
              <a:gd name="connsiteY2" fmla="*/ 6995 h 10003"/>
              <a:gd name="connsiteX3" fmla="*/ 4182 w 10014"/>
              <a:gd name="connsiteY3" fmla="*/ 9875 h 10003"/>
              <a:gd name="connsiteX4" fmla="*/ 4540 w 10014"/>
              <a:gd name="connsiteY4" fmla="*/ 9875 h 10003"/>
              <a:gd name="connsiteX5" fmla="*/ 8558 w 10014"/>
              <a:gd name="connsiteY5" fmla="*/ 6787 h 10003"/>
              <a:gd name="connsiteX6" fmla="*/ 8728 w 10014"/>
              <a:gd name="connsiteY6" fmla="*/ 6655 h 10003"/>
              <a:gd name="connsiteX7" fmla="*/ 9940 w 10014"/>
              <a:gd name="connsiteY7" fmla="*/ 3652 h 10003"/>
              <a:gd name="connsiteX8" fmla="*/ 9847 w 10014"/>
              <a:gd name="connsiteY8" fmla="*/ 2791 h 10003"/>
              <a:gd name="connsiteX9" fmla="*/ 8544 w 10014"/>
              <a:gd name="connsiteY9" fmla="*/ 116 h 10003"/>
              <a:gd name="connsiteX10" fmla="*/ 8358 w 10014"/>
              <a:gd name="connsiteY10" fmla="*/ 3 h 10003"/>
              <a:gd name="connsiteX11" fmla="*/ 37 w 10014"/>
              <a:gd name="connsiteY11" fmla="*/ 6597 h 10003"/>
              <a:gd name="connsiteX12" fmla="*/ 223 w 10014"/>
              <a:gd name="connsiteY12" fmla="*/ 7014 h 10003"/>
              <a:gd name="connsiteX0" fmla="*/ 223 w 10014"/>
              <a:gd name="connsiteY0" fmla="*/ 7017 h 10006"/>
              <a:gd name="connsiteX1" fmla="*/ 2639 w 10014"/>
              <a:gd name="connsiteY1" fmla="*/ 6865 h 10006"/>
              <a:gd name="connsiteX2" fmla="*/ 2839 w 10014"/>
              <a:gd name="connsiteY2" fmla="*/ 6998 h 10006"/>
              <a:gd name="connsiteX3" fmla="*/ 4182 w 10014"/>
              <a:gd name="connsiteY3" fmla="*/ 9878 h 10006"/>
              <a:gd name="connsiteX4" fmla="*/ 4540 w 10014"/>
              <a:gd name="connsiteY4" fmla="*/ 9878 h 10006"/>
              <a:gd name="connsiteX5" fmla="*/ 8558 w 10014"/>
              <a:gd name="connsiteY5" fmla="*/ 6790 h 10006"/>
              <a:gd name="connsiteX6" fmla="*/ 8728 w 10014"/>
              <a:gd name="connsiteY6" fmla="*/ 6658 h 10006"/>
              <a:gd name="connsiteX7" fmla="*/ 9940 w 10014"/>
              <a:gd name="connsiteY7" fmla="*/ 3655 h 10006"/>
              <a:gd name="connsiteX8" fmla="*/ 9847 w 10014"/>
              <a:gd name="connsiteY8" fmla="*/ 2794 h 10006"/>
              <a:gd name="connsiteX9" fmla="*/ 8544 w 10014"/>
              <a:gd name="connsiteY9" fmla="*/ 119 h 10006"/>
              <a:gd name="connsiteX10" fmla="*/ 8358 w 10014"/>
              <a:gd name="connsiteY10" fmla="*/ 6 h 10006"/>
              <a:gd name="connsiteX11" fmla="*/ 37 w 10014"/>
              <a:gd name="connsiteY11" fmla="*/ 6600 h 10006"/>
              <a:gd name="connsiteX12" fmla="*/ 223 w 10014"/>
              <a:gd name="connsiteY12" fmla="*/ 7017 h 10006"/>
              <a:gd name="connsiteX0" fmla="*/ 223 w 10014"/>
              <a:gd name="connsiteY0" fmla="*/ 7011 h 10000"/>
              <a:gd name="connsiteX1" fmla="*/ 2639 w 10014"/>
              <a:gd name="connsiteY1" fmla="*/ 6859 h 10000"/>
              <a:gd name="connsiteX2" fmla="*/ 2839 w 10014"/>
              <a:gd name="connsiteY2" fmla="*/ 6992 h 10000"/>
              <a:gd name="connsiteX3" fmla="*/ 4182 w 10014"/>
              <a:gd name="connsiteY3" fmla="*/ 9872 h 10000"/>
              <a:gd name="connsiteX4" fmla="*/ 4540 w 10014"/>
              <a:gd name="connsiteY4" fmla="*/ 9872 h 10000"/>
              <a:gd name="connsiteX5" fmla="*/ 8558 w 10014"/>
              <a:gd name="connsiteY5" fmla="*/ 6784 h 10000"/>
              <a:gd name="connsiteX6" fmla="*/ 8728 w 10014"/>
              <a:gd name="connsiteY6" fmla="*/ 6652 h 10000"/>
              <a:gd name="connsiteX7" fmla="*/ 9940 w 10014"/>
              <a:gd name="connsiteY7" fmla="*/ 3649 h 10000"/>
              <a:gd name="connsiteX8" fmla="*/ 9847 w 10014"/>
              <a:gd name="connsiteY8" fmla="*/ 2788 h 10000"/>
              <a:gd name="connsiteX9" fmla="*/ 8544 w 10014"/>
              <a:gd name="connsiteY9" fmla="*/ 113 h 10000"/>
              <a:gd name="connsiteX10" fmla="*/ 8358 w 10014"/>
              <a:gd name="connsiteY10" fmla="*/ 0 h 10000"/>
              <a:gd name="connsiteX11" fmla="*/ 37 w 10014"/>
              <a:gd name="connsiteY11" fmla="*/ 6594 h 10000"/>
              <a:gd name="connsiteX12" fmla="*/ 223 w 10014"/>
              <a:gd name="connsiteY12" fmla="*/ 7011 h 10000"/>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3008 w 10014"/>
              <a:gd name="connsiteY2" fmla="*/ 733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4" h="10001">
                <a:moveTo>
                  <a:pt x="223" y="7012"/>
                </a:moveTo>
                <a:lnTo>
                  <a:pt x="2493" y="6860"/>
                </a:lnTo>
                <a:cubicBezTo>
                  <a:pt x="2777" y="6824"/>
                  <a:pt x="2922" y="7113"/>
                  <a:pt x="2997" y="7276"/>
                </a:cubicBezTo>
                <a:lnTo>
                  <a:pt x="4182" y="9873"/>
                </a:lnTo>
                <a:cubicBezTo>
                  <a:pt x="4268" y="10044"/>
                  <a:pt x="4455" y="10044"/>
                  <a:pt x="4540" y="9873"/>
                </a:cubicBezTo>
                <a:cubicBezTo>
                  <a:pt x="5471" y="8130"/>
                  <a:pt x="6944" y="6993"/>
                  <a:pt x="8558" y="6785"/>
                </a:cubicBezTo>
                <a:cubicBezTo>
                  <a:pt x="8683" y="6756"/>
                  <a:pt x="8682" y="6742"/>
                  <a:pt x="8728" y="6653"/>
                </a:cubicBezTo>
                <a:lnTo>
                  <a:pt x="9940" y="3650"/>
                </a:lnTo>
                <a:cubicBezTo>
                  <a:pt x="10109" y="3232"/>
                  <a:pt x="9953" y="3026"/>
                  <a:pt x="9847" y="2789"/>
                </a:cubicBezTo>
                <a:lnTo>
                  <a:pt x="8544" y="114"/>
                </a:lnTo>
                <a:cubicBezTo>
                  <a:pt x="8493" y="16"/>
                  <a:pt x="8442" y="-6"/>
                  <a:pt x="8358" y="1"/>
                </a:cubicBezTo>
                <a:cubicBezTo>
                  <a:pt x="4955" y="285"/>
                  <a:pt x="1839" y="2768"/>
                  <a:pt x="37" y="6595"/>
                </a:cubicBezTo>
                <a:cubicBezTo>
                  <a:pt x="-62" y="6785"/>
                  <a:pt x="51" y="7031"/>
                  <a:pt x="223" y="7012"/>
                </a:cubicBezTo>
                <a:close/>
              </a:path>
            </a:pathLst>
          </a:custGeom>
          <a:solidFill>
            <a:srgbClr val="0A4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a:endParaRPr>
          </a:p>
        </p:txBody>
      </p:sp>
      <p:sp>
        <p:nvSpPr>
          <p:cNvPr id="51" name="Freeform 41">
            <a:extLst>
              <a:ext uri="{FF2B5EF4-FFF2-40B4-BE49-F238E27FC236}">
                <a16:creationId xmlns:a16="http://schemas.microsoft.com/office/drawing/2014/main" id="{35CD524D-C4E5-4C61-A835-A22AE0B890C5}"/>
              </a:ext>
            </a:extLst>
          </p:cNvPr>
          <p:cNvSpPr>
            <a:spLocks/>
          </p:cNvSpPr>
          <p:nvPr/>
        </p:nvSpPr>
        <p:spPr bwMode="auto">
          <a:xfrm rot="14400000">
            <a:off x="4618787" y="4488517"/>
            <a:ext cx="1758842" cy="1298560"/>
          </a:xfrm>
          <a:custGeom>
            <a:avLst/>
            <a:gdLst>
              <a:gd name="T0" fmla="*/ 20 w 706"/>
              <a:gd name="T1" fmla="*/ 370 h 530"/>
              <a:gd name="T2" fmla="*/ 189 w 706"/>
              <a:gd name="T3" fmla="*/ 362 h 530"/>
              <a:gd name="T4" fmla="*/ 203 w 706"/>
              <a:gd name="T5" fmla="*/ 369 h 530"/>
              <a:gd name="T6" fmla="*/ 297 w 706"/>
              <a:gd name="T7" fmla="*/ 521 h 530"/>
              <a:gd name="T8" fmla="*/ 322 w 706"/>
              <a:gd name="T9" fmla="*/ 521 h 530"/>
              <a:gd name="T10" fmla="*/ 603 w 706"/>
              <a:gd name="T11" fmla="*/ 358 h 530"/>
              <a:gd name="T12" fmla="*/ 615 w 706"/>
              <a:gd name="T13" fmla="*/ 351 h 530"/>
              <a:gd name="T14" fmla="*/ 706 w 706"/>
              <a:gd name="T15" fmla="*/ 180 h 530"/>
              <a:gd name="T16" fmla="*/ 705 w 706"/>
              <a:gd name="T17" fmla="*/ 166 h 530"/>
              <a:gd name="T18" fmla="*/ 602 w 706"/>
              <a:gd name="T19" fmla="*/ 6 h 530"/>
              <a:gd name="T20" fmla="*/ 589 w 706"/>
              <a:gd name="T21" fmla="*/ 0 h 530"/>
              <a:gd name="T22" fmla="*/ 7 w 706"/>
              <a:gd name="T23" fmla="*/ 348 h 530"/>
              <a:gd name="T24" fmla="*/ 20 w 706"/>
              <a:gd name="T25" fmla="*/ 370 h 530"/>
              <a:gd name="connsiteX0" fmla="*/ 221 w 9973"/>
              <a:gd name="connsiteY0" fmla="*/ 6981 h 9957"/>
              <a:gd name="connsiteX1" fmla="*/ 2615 w 9973"/>
              <a:gd name="connsiteY1" fmla="*/ 6830 h 9957"/>
              <a:gd name="connsiteX2" fmla="*/ 2813 w 9973"/>
              <a:gd name="connsiteY2" fmla="*/ 6962 h 9957"/>
              <a:gd name="connsiteX3" fmla="*/ 4145 w 9973"/>
              <a:gd name="connsiteY3" fmla="*/ 9830 h 9957"/>
              <a:gd name="connsiteX4" fmla="*/ 4499 w 9973"/>
              <a:gd name="connsiteY4" fmla="*/ 9830 h 9957"/>
              <a:gd name="connsiteX5" fmla="*/ 8479 w 9973"/>
              <a:gd name="connsiteY5" fmla="*/ 6755 h 9957"/>
              <a:gd name="connsiteX6" fmla="*/ 8649 w 9973"/>
              <a:gd name="connsiteY6" fmla="*/ 6623 h 9957"/>
              <a:gd name="connsiteX7" fmla="*/ 9938 w 9973"/>
              <a:gd name="connsiteY7" fmla="*/ 3396 h 9957"/>
              <a:gd name="connsiteX8" fmla="*/ 9924 w 9973"/>
              <a:gd name="connsiteY8" fmla="*/ 3132 h 9957"/>
              <a:gd name="connsiteX9" fmla="*/ 8465 w 9973"/>
              <a:gd name="connsiteY9" fmla="*/ 113 h 9957"/>
              <a:gd name="connsiteX10" fmla="*/ 8281 w 9973"/>
              <a:gd name="connsiteY10" fmla="*/ 0 h 9957"/>
              <a:gd name="connsiteX11" fmla="*/ 37 w 9973"/>
              <a:gd name="connsiteY11" fmla="*/ 6566 h 9957"/>
              <a:gd name="connsiteX12" fmla="*/ 221 w 9973"/>
              <a:gd name="connsiteY12" fmla="*/ 6981 h 9957"/>
              <a:gd name="connsiteX0" fmla="*/ 222 w 10042"/>
              <a:gd name="connsiteY0" fmla="*/ 7011 h 10000"/>
              <a:gd name="connsiteX1" fmla="*/ 2622 w 10042"/>
              <a:gd name="connsiteY1" fmla="*/ 6859 h 10000"/>
              <a:gd name="connsiteX2" fmla="*/ 2821 w 10042"/>
              <a:gd name="connsiteY2" fmla="*/ 6992 h 10000"/>
              <a:gd name="connsiteX3" fmla="*/ 4156 w 10042"/>
              <a:gd name="connsiteY3" fmla="*/ 9872 h 10000"/>
              <a:gd name="connsiteX4" fmla="*/ 4511 w 10042"/>
              <a:gd name="connsiteY4" fmla="*/ 9872 h 10000"/>
              <a:gd name="connsiteX5" fmla="*/ 8502 w 10042"/>
              <a:gd name="connsiteY5" fmla="*/ 6784 h 10000"/>
              <a:gd name="connsiteX6" fmla="*/ 8672 w 10042"/>
              <a:gd name="connsiteY6" fmla="*/ 6652 h 10000"/>
              <a:gd name="connsiteX7" fmla="*/ 9965 w 10042"/>
              <a:gd name="connsiteY7" fmla="*/ 3411 h 10000"/>
              <a:gd name="connsiteX8" fmla="*/ 9951 w 10042"/>
              <a:gd name="connsiteY8" fmla="*/ 3146 h 10000"/>
              <a:gd name="connsiteX9" fmla="*/ 8488 w 10042"/>
              <a:gd name="connsiteY9" fmla="*/ 113 h 10000"/>
              <a:gd name="connsiteX10" fmla="*/ 8303 w 10042"/>
              <a:gd name="connsiteY10" fmla="*/ 0 h 10000"/>
              <a:gd name="connsiteX11" fmla="*/ 37 w 10042"/>
              <a:gd name="connsiteY11" fmla="*/ 6594 h 10000"/>
              <a:gd name="connsiteX12" fmla="*/ 222 w 10042"/>
              <a:gd name="connsiteY12" fmla="*/ 7011 h 10000"/>
              <a:gd name="connsiteX0" fmla="*/ 222 w 10020"/>
              <a:gd name="connsiteY0" fmla="*/ 7011 h 10000"/>
              <a:gd name="connsiteX1" fmla="*/ 2622 w 10020"/>
              <a:gd name="connsiteY1" fmla="*/ 6859 h 10000"/>
              <a:gd name="connsiteX2" fmla="*/ 2821 w 10020"/>
              <a:gd name="connsiteY2" fmla="*/ 6992 h 10000"/>
              <a:gd name="connsiteX3" fmla="*/ 4156 w 10020"/>
              <a:gd name="connsiteY3" fmla="*/ 9872 h 10000"/>
              <a:gd name="connsiteX4" fmla="*/ 4511 w 10020"/>
              <a:gd name="connsiteY4" fmla="*/ 9872 h 10000"/>
              <a:gd name="connsiteX5" fmla="*/ 8502 w 10020"/>
              <a:gd name="connsiteY5" fmla="*/ 6784 h 10000"/>
              <a:gd name="connsiteX6" fmla="*/ 8672 w 10020"/>
              <a:gd name="connsiteY6" fmla="*/ 6652 h 10000"/>
              <a:gd name="connsiteX7" fmla="*/ 9965 w 10020"/>
              <a:gd name="connsiteY7" fmla="*/ 3411 h 10000"/>
              <a:gd name="connsiteX8" fmla="*/ 9951 w 10020"/>
              <a:gd name="connsiteY8" fmla="*/ 3146 h 10000"/>
              <a:gd name="connsiteX9" fmla="*/ 8488 w 10020"/>
              <a:gd name="connsiteY9" fmla="*/ 113 h 10000"/>
              <a:gd name="connsiteX10" fmla="*/ 8303 w 10020"/>
              <a:gd name="connsiteY10" fmla="*/ 0 h 10000"/>
              <a:gd name="connsiteX11" fmla="*/ 37 w 10020"/>
              <a:gd name="connsiteY11" fmla="*/ 6594 h 10000"/>
              <a:gd name="connsiteX12" fmla="*/ 222 w 10020"/>
              <a:gd name="connsiteY12" fmla="*/ 7011 h 10000"/>
              <a:gd name="connsiteX0" fmla="*/ 222 w 10012"/>
              <a:gd name="connsiteY0" fmla="*/ 7011 h 10000"/>
              <a:gd name="connsiteX1" fmla="*/ 2622 w 10012"/>
              <a:gd name="connsiteY1" fmla="*/ 6859 h 10000"/>
              <a:gd name="connsiteX2" fmla="*/ 2821 w 10012"/>
              <a:gd name="connsiteY2" fmla="*/ 6992 h 10000"/>
              <a:gd name="connsiteX3" fmla="*/ 4156 w 10012"/>
              <a:gd name="connsiteY3" fmla="*/ 9872 h 10000"/>
              <a:gd name="connsiteX4" fmla="*/ 4511 w 10012"/>
              <a:gd name="connsiteY4" fmla="*/ 9872 h 10000"/>
              <a:gd name="connsiteX5" fmla="*/ 8502 w 10012"/>
              <a:gd name="connsiteY5" fmla="*/ 6784 h 10000"/>
              <a:gd name="connsiteX6" fmla="*/ 8672 w 10012"/>
              <a:gd name="connsiteY6" fmla="*/ 6652 h 10000"/>
              <a:gd name="connsiteX7" fmla="*/ 9965 w 10012"/>
              <a:gd name="connsiteY7" fmla="*/ 3411 h 10000"/>
              <a:gd name="connsiteX8" fmla="*/ 9951 w 10012"/>
              <a:gd name="connsiteY8" fmla="*/ 3146 h 10000"/>
              <a:gd name="connsiteX9" fmla="*/ 8488 w 10012"/>
              <a:gd name="connsiteY9" fmla="*/ 113 h 10000"/>
              <a:gd name="connsiteX10" fmla="*/ 8303 w 10012"/>
              <a:gd name="connsiteY10" fmla="*/ 0 h 10000"/>
              <a:gd name="connsiteX11" fmla="*/ 37 w 10012"/>
              <a:gd name="connsiteY11" fmla="*/ 6594 h 10000"/>
              <a:gd name="connsiteX12" fmla="*/ 222 w 10012"/>
              <a:gd name="connsiteY12" fmla="*/ 7011 h 10000"/>
              <a:gd name="connsiteX0" fmla="*/ 222 w 10008"/>
              <a:gd name="connsiteY0" fmla="*/ 7011 h 10000"/>
              <a:gd name="connsiteX1" fmla="*/ 2622 w 10008"/>
              <a:gd name="connsiteY1" fmla="*/ 6859 h 10000"/>
              <a:gd name="connsiteX2" fmla="*/ 2821 w 10008"/>
              <a:gd name="connsiteY2" fmla="*/ 6992 h 10000"/>
              <a:gd name="connsiteX3" fmla="*/ 4156 w 10008"/>
              <a:gd name="connsiteY3" fmla="*/ 9872 h 10000"/>
              <a:gd name="connsiteX4" fmla="*/ 4511 w 10008"/>
              <a:gd name="connsiteY4" fmla="*/ 9872 h 10000"/>
              <a:gd name="connsiteX5" fmla="*/ 8502 w 10008"/>
              <a:gd name="connsiteY5" fmla="*/ 6784 h 10000"/>
              <a:gd name="connsiteX6" fmla="*/ 8672 w 10008"/>
              <a:gd name="connsiteY6" fmla="*/ 6652 h 10000"/>
              <a:gd name="connsiteX7" fmla="*/ 9965 w 10008"/>
              <a:gd name="connsiteY7" fmla="*/ 3411 h 10000"/>
              <a:gd name="connsiteX8" fmla="*/ 9951 w 10008"/>
              <a:gd name="connsiteY8" fmla="*/ 3146 h 10000"/>
              <a:gd name="connsiteX9" fmla="*/ 8488 w 10008"/>
              <a:gd name="connsiteY9" fmla="*/ 113 h 10000"/>
              <a:gd name="connsiteX10" fmla="*/ 8303 w 10008"/>
              <a:gd name="connsiteY10" fmla="*/ 0 h 10000"/>
              <a:gd name="connsiteX11" fmla="*/ 37 w 10008"/>
              <a:gd name="connsiteY11" fmla="*/ 6594 h 10000"/>
              <a:gd name="connsiteX12" fmla="*/ 222 w 10008"/>
              <a:gd name="connsiteY12" fmla="*/ 7011 h 10000"/>
              <a:gd name="connsiteX0" fmla="*/ 222 w 10000"/>
              <a:gd name="connsiteY0" fmla="*/ 7011 h 10000"/>
              <a:gd name="connsiteX1" fmla="*/ 2622 w 10000"/>
              <a:gd name="connsiteY1" fmla="*/ 6859 h 10000"/>
              <a:gd name="connsiteX2" fmla="*/ 2821 w 10000"/>
              <a:gd name="connsiteY2" fmla="*/ 6992 h 10000"/>
              <a:gd name="connsiteX3" fmla="*/ 4156 w 10000"/>
              <a:gd name="connsiteY3" fmla="*/ 9872 h 10000"/>
              <a:gd name="connsiteX4" fmla="*/ 4511 w 10000"/>
              <a:gd name="connsiteY4" fmla="*/ 9872 h 10000"/>
              <a:gd name="connsiteX5" fmla="*/ 8502 w 10000"/>
              <a:gd name="connsiteY5" fmla="*/ 6784 h 10000"/>
              <a:gd name="connsiteX6" fmla="*/ 8672 w 10000"/>
              <a:gd name="connsiteY6" fmla="*/ 6652 h 10000"/>
              <a:gd name="connsiteX7" fmla="*/ 9965 w 10000"/>
              <a:gd name="connsiteY7" fmla="*/ 3411 h 10000"/>
              <a:gd name="connsiteX8" fmla="*/ 9951 w 10000"/>
              <a:gd name="connsiteY8" fmla="*/ 3146 h 10000"/>
              <a:gd name="connsiteX9" fmla="*/ 8488 w 10000"/>
              <a:gd name="connsiteY9" fmla="*/ 113 h 10000"/>
              <a:gd name="connsiteX10" fmla="*/ 8303 w 10000"/>
              <a:gd name="connsiteY10" fmla="*/ 0 h 10000"/>
              <a:gd name="connsiteX11" fmla="*/ 37 w 10000"/>
              <a:gd name="connsiteY11" fmla="*/ 6594 h 10000"/>
              <a:gd name="connsiteX12" fmla="*/ 222 w 10000"/>
              <a:gd name="connsiteY12" fmla="*/ 7011 h 10000"/>
              <a:gd name="connsiteX0" fmla="*/ 222 w 9980"/>
              <a:gd name="connsiteY0" fmla="*/ 7011 h 10000"/>
              <a:gd name="connsiteX1" fmla="*/ 2622 w 9980"/>
              <a:gd name="connsiteY1" fmla="*/ 6859 h 10000"/>
              <a:gd name="connsiteX2" fmla="*/ 2821 w 9980"/>
              <a:gd name="connsiteY2" fmla="*/ 6992 h 10000"/>
              <a:gd name="connsiteX3" fmla="*/ 4156 w 9980"/>
              <a:gd name="connsiteY3" fmla="*/ 9872 h 10000"/>
              <a:gd name="connsiteX4" fmla="*/ 4511 w 9980"/>
              <a:gd name="connsiteY4" fmla="*/ 9872 h 10000"/>
              <a:gd name="connsiteX5" fmla="*/ 8502 w 9980"/>
              <a:gd name="connsiteY5" fmla="*/ 6784 h 10000"/>
              <a:gd name="connsiteX6" fmla="*/ 8672 w 9980"/>
              <a:gd name="connsiteY6" fmla="*/ 6652 h 10000"/>
              <a:gd name="connsiteX7" fmla="*/ 9965 w 9980"/>
              <a:gd name="connsiteY7" fmla="*/ 3411 h 10000"/>
              <a:gd name="connsiteX8" fmla="*/ 9873 w 9980"/>
              <a:gd name="connsiteY8" fmla="*/ 2982 h 10000"/>
              <a:gd name="connsiteX9" fmla="*/ 8488 w 9980"/>
              <a:gd name="connsiteY9" fmla="*/ 113 h 10000"/>
              <a:gd name="connsiteX10" fmla="*/ 8303 w 9980"/>
              <a:gd name="connsiteY10" fmla="*/ 0 h 10000"/>
              <a:gd name="connsiteX11" fmla="*/ 37 w 9980"/>
              <a:gd name="connsiteY11" fmla="*/ 6594 h 10000"/>
              <a:gd name="connsiteX12" fmla="*/ 222 w 9980"/>
              <a:gd name="connsiteY12" fmla="*/ 7011 h 10000"/>
              <a:gd name="connsiteX0" fmla="*/ 222 w 9956"/>
              <a:gd name="connsiteY0" fmla="*/ 7011 h 10000"/>
              <a:gd name="connsiteX1" fmla="*/ 2627 w 9956"/>
              <a:gd name="connsiteY1" fmla="*/ 6859 h 10000"/>
              <a:gd name="connsiteX2" fmla="*/ 2827 w 9956"/>
              <a:gd name="connsiteY2" fmla="*/ 6992 h 10000"/>
              <a:gd name="connsiteX3" fmla="*/ 4164 w 9956"/>
              <a:gd name="connsiteY3" fmla="*/ 9872 h 10000"/>
              <a:gd name="connsiteX4" fmla="*/ 4520 w 9956"/>
              <a:gd name="connsiteY4" fmla="*/ 9872 h 10000"/>
              <a:gd name="connsiteX5" fmla="*/ 8519 w 9956"/>
              <a:gd name="connsiteY5" fmla="*/ 6784 h 10000"/>
              <a:gd name="connsiteX6" fmla="*/ 8689 w 9956"/>
              <a:gd name="connsiteY6" fmla="*/ 6652 h 10000"/>
              <a:gd name="connsiteX7" fmla="*/ 9929 w 9956"/>
              <a:gd name="connsiteY7" fmla="*/ 3590 h 10000"/>
              <a:gd name="connsiteX8" fmla="*/ 9893 w 9956"/>
              <a:gd name="connsiteY8" fmla="*/ 2982 h 10000"/>
              <a:gd name="connsiteX9" fmla="*/ 8505 w 9956"/>
              <a:gd name="connsiteY9" fmla="*/ 113 h 10000"/>
              <a:gd name="connsiteX10" fmla="*/ 8320 w 9956"/>
              <a:gd name="connsiteY10" fmla="*/ 0 h 10000"/>
              <a:gd name="connsiteX11" fmla="*/ 37 w 9956"/>
              <a:gd name="connsiteY11" fmla="*/ 6594 h 10000"/>
              <a:gd name="connsiteX12" fmla="*/ 222 w 9956"/>
              <a:gd name="connsiteY12" fmla="*/ 7011 h 10000"/>
              <a:gd name="connsiteX0" fmla="*/ 223 w 10000"/>
              <a:gd name="connsiteY0" fmla="*/ 7011 h 10000"/>
              <a:gd name="connsiteX1" fmla="*/ 2639 w 10000"/>
              <a:gd name="connsiteY1" fmla="*/ 6859 h 10000"/>
              <a:gd name="connsiteX2" fmla="*/ 2839 w 10000"/>
              <a:gd name="connsiteY2" fmla="*/ 6992 h 10000"/>
              <a:gd name="connsiteX3" fmla="*/ 4182 w 10000"/>
              <a:gd name="connsiteY3" fmla="*/ 9872 h 10000"/>
              <a:gd name="connsiteX4" fmla="*/ 4540 w 10000"/>
              <a:gd name="connsiteY4" fmla="*/ 9872 h 10000"/>
              <a:gd name="connsiteX5" fmla="*/ 8557 w 10000"/>
              <a:gd name="connsiteY5" fmla="*/ 6784 h 10000"/>
              <a:gd name="connsiteX6" fmla="*/ 8727 w 10000"/>
              <a:gd name="connsiteY6" fmla="*/ 6652 h 10000"/>
              <a:gd name="connsiteX7" fmla="*/ 9973 w 10000"/>
              <a:gd name="connsiteY7" fmla="*/ 3560 h 10000"/>
              <a:gd name="connsiteX8" fmla="*/ 9937 w 10000"/>
              <a:gd name="connsiteY8" fmla="*/ 2982 h 10000"/>
              <a:gd name="connsiteX9" fmla="*/ 8543 w 10000"/>
              <a:gd name="connsiteY9" fmla="*/ 113 h 10000"/>
              <a:gd name="connsiteX10" fmla="*/ 8357 w 10000"/>
              <a:gd name="connsiteY10" fmla="*/ 0 h 10000"/>
              <a:gd name="connsiteX11" fmla="*/ 37 w 10000"/>
              <a:gd name="connsiteY11" fmla="*/ 6594 h 10000"/>
              <a:gd name="connsiteX12" fmla="*/ 223 w 10000"/>
              <a:gd name="connsiteY12" fmla="*/ 7011 h 10000"/>
              <a:gd name="connsiteX0" fmla="*/ 223 w 10084"/>
              <a:gd name="connsiteY0" fmla="*/ 7011 h 10000"/>
              <a:gd name="connsiteX1" fmla="*/ 2639 w 10084"/>
              <a:gd name="connsiteY1" fmla="*/ 6859 h 10000"/>
              <a:gd name="connsiteX2" fmla="*/ 2839 w 10084"/>
              <a:gd name="connsiteY2" fmla="*/ 6992 h 10000"/>
              <a:gd name="connsiteX3" fmla="*/ 4182 w 10084"/>
              <a:gd name="connsiteY3" fmla="*/ 9872 h 10000"/>
              <a:gd name="connsiteX4" fmla="*/ 4540 w 10084"/>
              <a:gd name="connsiteY4" fmla="*/ 9872 h 10000"/>
              <a:gd name="connsiteX5" fmla="*/ 8557 w 10084"/>
              <a:gd name="connsiteY5" fmla="*/ 6784 h 10000"/>
              <a:gd name="connsiteX6" fmla="*/ 8727 w 10084"/>
              <a:gd name="connsiteY6" fmla="*/ 6652 h 10000"/>
              <a:gd name="connsiteX7" fmla="*/ 9973 w 10084"/>
              <a:gd name="connsiteY7" fmla="*/ 3560 h 10000"/>
              <a:gd name="connsiteX8" fmla="*/ 9937 w 10084"/>
              <a:gd name="connsiteY8" fmla="*/ 2982 h 10000"/>
              <a:gd name="connsiteX9" fmla="*/ 8543 w 10084"/>
              <a:gd name="connsiteY9" fmla="*/ 113 h 10000"/>
              <a:gd name="connsiteX10" fmla="*/ 8357 w 10084"/>
              <a:gd name="connsiteY10" fmla="*/ 0 h 10000"/>
              <a:gd name="connsiteX11" fmla="*/ 37 w 10084"/>
              <a:gd name="connsiteY11" fmla="*/ 6594 h 10000"/>
              <a:gd name="connsiteX12" fmla="*/ 223 w 10084"/>
              <a:gd name="connsiteY12" fmla="*/ 7011 h 10000"/>
              <a:gd name="connsiteX0" fmla="*/ 223 w 10024"/>
              <a:gd name="connsiteY0" fmla="*/ 7011 h 10000"/>
              <a:gd name="connsiteX1" fmla="*/ 2639 w 10024"/>
              <a:gd name="connsiteY1" fmla="*/ 6859 h 10000"/>
              <a:gd name="connsiteX2" fmla="*/ 2839 w 10024"/>
              <a:gd name="connsiteY2" fmla="*/ 6992 h 10000"/>
              <a:gd name="connsiteX3" fmla="*/ 4182 w 10024"/>
              <a:gd name="connsiteY3" fmla="*/ 9872 h 10000"/>
              <a:gd name="connsiteX4" fmla="*/ 4540 w 10024"/>
              <a:gd name="connsiteY4" fmla="*/ 9872 h 10000"/>
              <a:gd name="connsiteX5" fmla="*/ 8557 w 10024"/>
              <a:gd name="connsiteY5" fmla="*/ 6784 h 10000"/>
              <a:gd name="connsiteX6" fmla="*/ 8727 w 10024"/>
              <a:gd name="connsiteY6" fmla="*/ 6652 h 10000"/>
              <a:gd name="connsiteX7" fmla="*/ 9973 w 10024"/>
              <a:gd name="connsiteY7" fmla="*/ 3560 h 10000"/>
              <a:gd name="connsiteX8" fmla="*/ 9937 w 10024"/>
              <a:gd name="connsiteY8" fmla="*/ 2982 h 10000"/>
              <a:gd name="connsiteX9" fmla="*/ 8543 w 10024"/>
              <a:gd name="connsiteY9" fmla="*/ 113 h 10000"/>
              <a:gd name="connsiteX10" fmla="*/ 8357 w 10024"/>
              <a:gd name="connsiteY10" fmla="*/ 0 h 10000"/>
              <a:gd name="connsiteX11" fmla="*/ 37 w 10024"/>
              <a:gd name="connsiteY11" fmla="*/ 6594 h 10000"/>
              <a:gd name="connsiteX12" fmla="*/ 223 w 10024"/>
              <a:gd name="connsiteY12" fmla="*/ 7011 h 10000"/>
              <a:gd name="connsiteX0" fmla="*/ 223 w 10010"/>
              <a:gd name="connsiteY0" fmla="*/ 7011 h 10000"/>
              <a:gd name="connsiteX1" fmla="*/ 2639 w 10010"/>
              <a:gd name="connsiteY1" fmla="*/ 6859 h 10000"/>
              <a:gd name="connsiteX2" fmla="*/ 2839 w 10010"/>
              <a:gd name="connsiteY2" fmla="*/ 6992 h 10000"/>
              <a:gd name="connsiteX3" fmla="*/ 4182 w 10010"/>
              <a:gd name="connsiteY3" fmla="*/ 9872 h 10000"/>
              <a:gd name="connsiteX4" fmla="*/ 4540 w 10010"/>
              <a:gd name="connsiteY4" fmla="*/ 9872 h 10000"/>
              <a:gd name="connsiteX5" fmla="*/ 8557 w 10010"/>
              <a:gd name="connsiteY5" fmla="*/ 6784 h 10000"/>
              <a:gd name="connsiteX6" fmla="*/ 8727 w 10010"/>
              <a:gd name="connsiteY6" fmla="*/ 6652 h 10000"/>
              <a:gd name="connsiteX7" fmla="*/ 9973 w 10010"/>
              <a:gd name="connsiteY7" fmla="*/ 3560 h 10000"/>
              <a:gd name="connsiteX8" fmla="*/ 9869 w 10010"/>
              <a:gd name="connsiteY8" fmla="*/ 2848 h 10000"/>
              <a:gd name="connsiteX9" fmla="*/ 8543 w 10010"/>
              <a:gd name="connsiteY9" fmla="*/ 113 h 10000"/>
              <a:gd name="connsiteX10" fmla="*/ 8357 w 10010"/>
              <a:gd name="connsiteY10" fmla="*/ 0 h 10000"/>
              <a:gd name="connsiteX11" fmla="*/ 37 w 10010"/>
              <a:gd name="connsiteY11" fmla="*/ 6594 h 10000"/>
              <a:gd name="connsiteX12" fmla="*/ 223 w 10010"/>
              <a:gd name="connsiteY12" fmla="*/ 7011 h 10000"/>
              <a:gd name="connsiteX0" fmla="*/ 223 w 10029"/>
              <a:gd name="connsiteY0" fmla="*/ 7011 h 10000"/>
              <a:gd name="connsiteX1" fmla="*/ 2639 w 10029"/>
              <a:gd name="connsiteY1" fmla="*/ 6859 h 10000"/>
              <a:gd name="connsiteX2" fmla="*/ 2839 w 10029"/>
              <a:gd name="connsiteY2" fmla="*/ 6992 h 10000"/>
              <a:gd name="connsiteX3" fmla="*/ 4182 w 10029"/>
              <a:gd name="connsiteY3" fmla="*/ 9872 h 10000"/>
              <a:gd name="connsiteX4" fmla="*/ 4540 w 10029"/>
              <a:gd name="connsiteY4" fmla="*/ 9872 h 10000"/>
              <a:gd name="connsiteX5" fmla="*/ 8557 w 10029"/>
              <a:gd name="connsiteY5" fmla="*/ 6784 h 10000"/>
              <a:gd name="connsiteX6" fmla="*/ 8727 w 10029"/>
              <a:gd name="connsiteY6" fmla="*/ 6652 h 10000"/>
              <a:gd name="connsiteX7" fmla="*/ 9973 w 10029"/>
              <a:gd name="connsiteY7" fmla="*/ 3560 h 10000"/>
              <a:gd name="connsiteX8" fmla="*/ 9869 w 10029"/>
              <a:gd name="connsiteY8" fmla="*/ 2848 h 10000"/>
              <a:gd name="connsiteX9" fmla="*/ 8543 w 10029"/>
              <a:gd name="connsiteY9" fmla="*/ 113 h 10000"/>
              <a:gd name="connsiteX10" fmla="*/ 8357 w 10029"/>
              <a:gd name="connsiteY10" fmla="*/ 0 h 10000"/>
              <a:gd name="connsiteX11" fmla="*/ 37 w 10029"/>
              <a:gd name="connsiteY11" fmla="*/ 6594 h 10000"/>
              <a:gd name="connsiteX12" fmla="*/ 223 w 10029"/>
              <a:gd name="connsiteY12" fmla="*/ 7011 h 10000"/>
              <a:gd name="connsiteX0" fmla="*/ 223 w 10029"/>
              <a:gd name="connsiteY0" fmla="*/ 7011 h 10000"/>
              <a:gd name="connsiteX1" fmla="*/ 2639 w 10029"/>
              <a:gd name="connsiteY1" fmla="*/ 6859 h 10000"/>
              <a:gd name="connsiteX2" fmla="*/ 2839 w 10029"/>
              <a:gd name="connsiteY2" fmla="*/ 6992 h 10000"/>
              <a:gd name="connsiteX3" fmla="*/ 4182 w 10029"/>
              <a:gd name="connsiteY3" fmla="*/ 9872 h 10000"/>
              <a:gd name="connsiteX4" fmla="*/ 4540 w 10029"/>
              <a:gd name="connsiteY4" fmla="*/ 9872 h 10000"/>
              <a:gd name="connsiteX5" fmla="*/ 8557 w 10029"/>
              <a:gd name="connsiteY5" fmla="*/ 6784 h 10000"/>
              <a:gd name="connsiteX6" fmla="*/ 8727 w 10029"/>
              <a:gd name="connsiteY6" fmla="*/ 6652 h 10000"/>
              <a:gd name="connsiteX7" fmla="*/ 9973 w 10029"/>
              <a:gd name="connsiteY7" fmla="*/ 3560 h 10000"/>
              <a:gd name="connsiteX8" fmla="*/ 9869 w 10029"/>
              <a:gd name="connsiteY8" fmla="*/ 2848 h 10000"/>
              <a:gd name="connsiteX9" fmla="*/ 8543 w 10029"/>
              <a:gd name="connsiteY9" fmla="*/ 113 h 10000"/>
              <a:gd name="connsiteX10" fmla="*/ 8357 w 10029"/>
              <a:gd name="connsiteY10" fmla="*/ 0 h 10000"/>
              <a:gd name="connsiteX11" fmla="*/ 37 w 10029"/>
              <a:gd name="connsiteY11" fmla="*/ 6594 h 10000"/>
              <a:gd name="connsiteX12" fmla="*/ 223 w 10029"/>
              <a:gd name="connsiteY12" fmla="*/ 7011 h 10000"/>
              <a:gd name="connsiteX0" fmla="*/ 223 w 10023"/>
              <a:gd name="connsiteY0" fmla="*/ 7011 h 10000"/>
              <a:gd name="connsiteX1" fmla="*/ 2639 w 10023"/>
              <a:gd name="connsiteY1" fmla="*/ 6859 h 10000"/>
              <a:gd name="connsiteX2" fmla="*/ 2839 w 10023"/>
              <a:gd name="connsiteY2" fmla="*/ 6992 h 10000"/>
              <a:gd name="connsiteX3" fmla="*/ 4182 w 10023"/>
              <a:gd name="connsiteY3" fmla="*/ 9872 h 10000"/>
              <a:gd name="connsiteX4" fmla="*/ 4540 w 10023"/>
              <a:gd name="connsiteY4" fmla="*/ 9872 h 10000"/>
              <a:gd name="connsiteX5" fmla="*/ 8557 w 10023"/>
              <a:gd name="connsiteY5" fmla="*/ 6784 h 10000"/>
              <a:gd name="connsiteX6" fmla="*/ 8727 w 10023"/>
              <a:gd name="connsiteY6" fmla="*/ 6652 h 10000"/>
              <a:gd name="connsiteX7" fmla="*/ 9973 w 10023"/>
              <a:gd name="connsiteY7" fmla="*/ 3560 h 10000"/>
              <a:gd name="connsiteX8" fmla="*/ 9846 w 10023"/>
              <a:gd name="connsiteY8" fmla="*/ 2788 h 10000"/>
              <a:gd name="connsiteX9" fmla="*/ 8543 w 10023"/>
              <a:gd name="connsiteY9" fmla="*/ 113 h 10000"/>
              <a:gd name="connsiteX10" fmla="*/ 8357 w 10023"/>
              <a:gd name="connsiteY10" fmla="*/ 0 h 10000"/>
              <a:gd name="connsiteX11" fmla="*/ 37 w 10023"/>
              <a:gd name="connsiteY11" fmla="*/ 6594 h 10000"/>
              <a:gd name="connsiteX12" fmla="*/ 223 w 10023"/>
              <a:gd name="connsiteY12" fmla="*/ 7011 h 10000"/>
              <a:gd name="connsiteX0" fmla="*/ 223 w 9999"/>
              <a:gd name="connsiteY0" fmla="*/ 7011 h 10000"/>
              <a:gd name="connsiteX1" fmla="*/ 2639 w 9999"/>
              <a:gd name="connsiteY1" fmla="*/ 6859 h 10000"/>
              <a:gd name="connsiteX2" fmla="*/ 2839 w 9999"/>
              <a:gd name="connsiteY2" fmla="*/ 6992 h 10000"/>
              <a:gd name="connsiteX3" fmla="*/ 4182 w 9999"/>
              <a:gd name="connsiteY3" fmla="*/ 9872 h 10000"/>
              <a:gd name="connsiteX4" fmla="*/ 4540 w 9999"/>
              <a:gd name="connsiteY4" fmla="*/ 9872 h 10000"/>
              <a:gd name="connsiteX5" fmla="*/ 8557 w 9999"/>
              <a:gd name="connsiteY5" fmla="*/ 6784 h 10000"/>
              <a:gd name="connsiteX6" fmla="*/ 8727 w 9999"/>
              <a:gd name="connsiteY6" fmla="*/ 6652 h 10000"/>
              <a:gd name="connsiteX7" fmla="*/ 9939 w 9999"/>
              <a:gd name="connsiteY7" fmla="*/ 3649 h 10000"/>
              <a:gd name="connsiteX8" fmla="*/ 9846 w 9999"/>
              <a:gd name="connsiteY8" fmla="*/ 2788 h 10000"/>
              <a:gd name="connsiteX9" fmla="*/ 8543 w 9999"/>
              <a:gd name="connsiteY9" fmla="*/ 113 h 10000"/>
              <a:gd name="connsiteX10" fmla="*/ 8357 w 9999"/>
              <a:gd name="connsiteY10" fmla="*/ 0 h 10000"/>
              <a:gd name="connsiteX11" fmla="*/ 37 w 9999"/>
              <a:gd name="connsiteY11" fmla="*/ 6594 h 10000"/>
              <a:gd name="connsiteX12" fmla="*/ 223 w 9999"/>
              <a:gd name="connsiteY12" fmla="*/ 7011 h 10000"/>
              <a:gd name="connsiteX0" fmla="*/ 223 w 10010"/>
              <a:gd name="connsiteY0" fmla="*/ 7011 h 10000"/>
              <a:gd name="connsiteX1" fmla="*/ 2639 w 10010"/>
              <a:gd name="connsiteY1" fmla="*/ 6859 h 10000"/>
              <a:gd name="connsiteX2" fmla="*/ 2839 w 10010"/>
              <a:gd name="connsiteY2" fmla="*/ 6992 h 10000"/>
              <a:gd name="connsiteX3" fmla="*/ 4182 w 10010"/>
              <a:gd name="connsiteY3" fmla="*/ 9872 h 10000"/>
              <a:gd name="connsiteX4" fmla="*/ 4540 w 10010"/>
              <a:gd name="connsiteY4" fmla="*/ 9872 h 10000"/>
              <a:gd name="connsiteX5" fmla="*/ 8558 w 10010"/>
              <a:gd name="connsiteY5" fmla="*/ 6784 h 10000"/>
              <a:gd name="connsiteX6" fmla="*/ 8728 w 10010"/>
              <a:gd name="connsiteY6" fmla="*/ 6652 h 10000"/>
              <a:gd name="connsiteX7" fmla="*/ 9940 w 10010"/>
              <a:gd name="connsiteY7" fmla="*/ 3649 h 10000"/>
              <a:gd name="connsiteX8" fmla="*/ 9847 w 10010"/>
              <a:gd name="connsiteY8" fmla="*/ 2788 h 10000"/>
              <a:gd name="connsiteX9" fmla="*/ 8544 w 10010"/>
              <a:gd name="connsiteY9" fmla="*/ 113 h 10000"/>
              <a:gd name="connsiteX10" fmla="*/ 8358 w 10010"/>
              <a:gd name="connsiteY10" fmla="*/ 0 h 10000"/>
              <a:gd name="connsiteX11" fmla="*/ 37 w 10010"/>
              <a:gd name="connsiteY11" fmla="*/ 6594 h 10000"/>
              <a:gd name="connsiteX12" fmla="*/ 223 w 10010"/>
              <a:gd name="connsiteY12" fmla="*/ 7011 h 10000"/>
              <a:gd name="connsiteX0" fmla="*/ 223 w 10027"/>
              <a:gd name="connsiteY0" fmla="*/ 7011 h 10000"/>
              <a:gd name="connsiteX1" fmla="*/ 2639 w 10027"/>
              <a:gd name="connsiteY1" fmla="*/ 6859 h 10000"/>
              <a:gd name="connsiteX2" fmla="*/ 2839 w 10027"/>
              <a:gd name="connsiteY2" fmla="*/ 6992 h 10000"/>
              <a:gd name="connsiteX3" fmla="*/ 4182 w 10027"/>
              <a:gd name="connsiteY3" fmla="*/ 9872 h 10000"/>
              <a:gd name="connsiteX4" fmla="*/ 4540 w 10027"/>
              <a:gd name="connsiteY4" fmla="*/ 9872 h 10000"/>
              <a:gd name="connsiteX5" fmla="*/ 8558 w 10027"/>
              <a:gd name="connsiteY5" fmla="*/ 6784 h 10000"/>
              <a:gd name="connsiteX6" fmla="*/ 8728 w 10027"/>
              <a:gd name="connsiteY6" fmla="*/ 6652 h 10000"/>
              <a:gd name="connsiteX7" fmla="*/ 9940 w 10027"/>
              <a:gd name="connsiteY7" fmla="*/ 3649 h 10000"/>
              <a:gd name="connsiteX8" fmla="*/ 9847 w 10027"/>
              <a:gd name="connsiteY8" fmla="*/ 2788 h 10000"/>
              <a:gd name="connsiteX9" fmla="*/ 8544 w 10027"/>
              <a:gd name="connsiteY9" fmla="*/ 113 h 10000"/>
              <a:gd name="connsiteX10" fmla="*/ 8358 w 10027"/>
              <a:gd name="connsiteY10" fmla="*/ 0 h 10000"/>
              <a:gd name="connsiteX11" fmla="*/ 37 w 10027"/>
              <a:gd name="connsiteY11" fmla="*/ 6594 h 10000"/>
              <a:gd name="connsiteX12" fmla="*/ 223 w 10027"/>
              <a:gd name="connsiteY12" fmla="*/ 7011 h 10000"/>
              <a:gd name="connsiteX0" fmla="*/ 223 w 10014"/>
              <a:gd name="connsiteY0" fmla="*/ 7011 h 10000"/>
              <a:gd name="connsiteX1" fmla="*/ 2639 w 10014"/>
              <a:gd name="connsiteY1" fmla="*/ 6859 h 10000"/>
              <a:gd name="connsiteX2" fmla="*/ 2839 w 10014"/>
              <a:gd name="connsiteY2" fmla="*/ 6992 h 10000"/>
              <a:gd name="connsiteX3" fmla="*/ 4182 w 10014"/>
              <a:gd name="connsiteY3" fmla="*/ 9872 h 10000"/>
              <a:gd name="connsiteX4" fmla="*/ 4540 w 10014"/>
              <a:gd name="connsiteY4" fmla="*/ 9872 h 10000"/>
              <a:gd name="connsiteX5" fmla="*/ 8558 w 10014"/>
              <a:gd name="connsiteY5" fmla="*/ 6784 h 10000"/>
              <a:gd name="connsiteX6" fmla="*/ 8728 w 10014"/>
              <a:gd name="connsiteY6" fmla="*/ 6652 h 10000"/>
              <a:gd name="connsiteX7" fmla="*/ 9940 w 10014"/>
              <a:gd name="connsiteY7" fmla="*/ 3649 h 10000"/>
              <a:gd name="connsiteX8" fmla="*/ 9847 w 10014"/>
              <a:gd name="connsiteY8" fmla="*/ 2788 h 10000"/>
              <a:gd name="connsiteX9" fmla="*/ 8544 w 10014"/>
              <a:gd name="connsiteY9" fmla="*/ 113 h 10000"/>
              <a:gd name="connsiteX10" fmla="*/ 8358 w 10014"/>
              <a:gd name="connsiteY10" fmla="*/ 0 h 10000"/>
              <a:gd name="connsiteX11" fmla="*/ 37 w 10014"/>
              <a:gd name="connsiteY11" fmla="*/ 6594 h 10000"/>
              <a:gd name="connsiteX12" fmla="*/ 223 w 10014"/>
              <a:gd name="connsiteY12" fmla="*/ 7011 h 10000"/>
              <a:gd name="connsiteX0" fmla="*/ 223 w 10014"/>
              <a:gd name="connsiteY0" fmla="*/ 7014 h 10003"/>
              <a:gd name="connsiteX1" fmla="*/ 2639 w 10014"/>
              <a:gd name="connsiteY1" fmla="*/ 6862 h 10003"/>
              <a:gd name="connsiteX2" fmla="*/ 2839 w 10014"/>
              <a:gd name="connsiteY2" fmla="*/ 6995 h 10003"/>
              <a:gd name="connsiteX3" fmla="*/ 4182 w 10014"/>
              <a:gd name="connsiteY3" fmla="*/ 9875 h 10003"/>
              <a:gd name="connsiteX4" fmla="*/ 4540 w 10014"/>
              <a:gd name="connsiteY4" fmla="*/ 9875 h 10003"/>
              <a:gd name="connsiteX5" fmla="*/ 8558 w 10014"/>
              <a:gd name="connsiteY5" fmla="*/ 6787 h 10003"/>
              <a:gd name="connsiteX6" fmla="*/ 8728 w 10014"/>
              <a:gd name="connsiteY6" fmla="*/ 6655 h 10003"/>
              <a:gd name="connsiteX7" fmla="*/ 9940 w 10014"/>
              <a:gd name="connsiteY7" fmla="*/ 3652 h 10003"/>
              <a:gd name="connsiteX8" fmla="*/ 9847 w 10014"/>
              <a:gd name="connsiteY8" fmla="*/ 2791 h 10003"/>
              <a:gd name="connsiteX9" fmla="*/ 8544 w 10014"/>
              <a:gd name="connsiteY9" fmla="*/ 116 h 10003"/>
              <a:gd name="connsiteX10" fmla="*/ 8358 w 10014"/>
              <a:gd name="connsiteY10" fmla="*/ 3 h 10003"/>
              <a:gd name="connsiteX11" fmla="*/ 37 w 10014"/>
              <a:gd name="connsiteY11" fmla="*/ 6597 h 10003"/>
              <a:gd name="connsiteX12" fmla="*/ 223 w 10014"/>
              <a:gd name="connsiteY12" fmla="*/ 7014 h 10003"/>
              <a:gd name="connsiteX0" fmla="*/ 223 w 10014"/>
              <a:gd name="connsiteY0" fmla="*/ 7017 h 10006"/>
              <a:gd name="connsiteX1" fmla="*/ 2639 w 10014"/>
              <a:gd name="connsiteY1" fmla="*/ 6865 h 10006"/>
              <a:gd name="connsiteX2" fmla="*/ 2839 w 10014"/>
              <a:gd name="connsiteY2" fmla="*/ 6998 h 10006"/>
              <a:gd name="connsiteX3" fmla="*/ 4182 w 10014"/>
              <a:gd name="connsiteY3" fmla="*/ 9878 h 10006"/>
              <a:gd name="connsiteX4" fmla="*/ 4540 w 10014"/>
              <a:gd name="connsiteY4" fmla="*/ 9878 h 10006"/>
              <a:gd name="connsiteX5" fmla="*/ 8558 w 10014"/>
              <a:gd name="connsiteY5" fmla="*/ 6790 h 10006"/>
              <a:gd name="connsiteX6" fmla="*/ 8728 w 10014"/>
              <a:gd name="connsiteY6" fmla="*/ 6658 h 10006"/>
              <a:gd name="connsiteX7" fmla="*/ 9940 w 10014"/>
              <a:gd name="connsiteY7" fmla="*/ 3655 h 10006"/>
              <a:gd name="connsiteX8" fmla="*/ 9847 w 10014"/>
              <a:gd name="connsiteY8" fmla="*/ 2794 h 10006"/>
              <a:gd name="connsiteX9" fmla="*/ 8544 w 10014"/>
              <a:gd name="connsiteY9" fmla="*/ 119 h 10006"/>
              <a:gd name="connsiteX10" fmla="*/ 8358 w 10014"/>
              <a:gd name="connsiteY10" fmla="*/ 6 h 10006"/>
              <a:gd name="connsiteX11" fmla="*/ 37 w 10014"/>
              <a:gd name="connsiteY11" fmla="*/ 6600 h 10006"/>
              <a:gd name="connsiteX12" fmla="*/ 223 w 10014"/>
              <a:gd name="connsiteY12" fmla="*/ 7017 h 10006"/>
              <a:gd name="connsiteX0" fmla="*/ 223 w 10014"/>
              <a:gd name="connsiteY0" fmla="*/ 7011 h 10000"/>
              <a:gd name="connsiteX1" fmla="*/ 2639 w 10014"/>
              <a:gd name="connsiteY1" fmla="*/ 6859 h 10000"/>
              <a:gd name="connsiteX2" fmla="*/ 2839 w 10014"/>
              <a:gd name="connsiteY2" fmla="*/ 6992 h 10000"/>
              <a:gd name="connsiteX3" fmla="*/ 4182 w 10014"/>
              <a:gd name="connsiteY3" fmla="*/ 9872 h 10000"/>
              <a:gd name="connsiteX4" fmla="*/ 4540 w 10014"/>
              <a:gd name="connsiteY4" fmla="*/ 9872 h 10000"/>
              <a:gd name="connsiteX5" fmla="*/ 8558 w 10014"/>
              <a:gd name="connsiteY5" fmla="*/ 6784 h 10000"/>
              <a:gd name="connsiteX6" fmla="*/ 8728 w 10014"/>
              <a:gd name="connsiteY6" fmla="*/ 6652 h 10000"/>
              <a:gd name="connsiteX7" fmla="*/ 9940 w 10014"/>
              <a:gd name="connsiteY7" fmla="*/ 3649 h 10000"/>
              <a:gd name="connsiteX8" fmla="*/ 9847 w 10014"/>
              <a:gd name="connsiteY8" fmla="*/ 2788 h 10000"/>
              <a:gd name="connsiteX9" fmla="*/ 8544 w 10014"/>
              <a:gd name="connsiteY9" fmla="*/ 113 h 10000"/>
              <a:gd name="connsiteX10" fmla="*/ 8358 w 10014"/>
              <a:gd name="connsiteY10" fmla="*/ 0 h 10000"/>
              <a:gd name="connsiteX11" fmla="*/ 37 w 10014"/>
              <a:gd name="connsiteY11" fmla="*/ 6594 h 10000"/>
              <a:gd name="connsiteX12" fmla="*/ 223 w 10014"/>
              <a:gd name="connsiteY12" fmla="*/ 7011 h 10000"/>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3008 w 10014"/>
              <a:gd name="connsiteY2" fmla="*/ 733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4" h="10001">
                <a:moveTo>
                  <a:pt x="223" y="7012"/>
                </a:moveTo>
                <a:lnTo>
                  <a:pt x="2493" y="6860"/>
                </a:lnTo>
                <a:cubicBezTo>
                  <a:pt x="2777" y="6824"/>
                  <a:pt x="2922" y="7113"/>
                  <a:pt x="2997" y="7276"/>
                </a:cubicBezTo>
                <a:lnTo>
                  <a:pt x="4182" y="9873"/>
                </a:lnTo>
                <a:cubicBezTo>
                  <a:pt x="4268" y="10044"/>
                  <a:pt x="4455" y="10044"/>
                  <a:pt x="4540" y="9873"/>
                </a:cubicBezTo>
                <a:cubicBezTo>
                  <a:pt x="5471" y="8130"/>
                  <a:pt x="6944" y="6993"/>
                  <a:pt x="8558" y="6785"/>
                </a:cubicBezTo>
                <a:cubicBezTo>
                  <a:pt x="8683" y="6756"/>
                  <a:pt x="8682" y="6742"/>
                  <a:pt x="8728" y="6653"/>
                </a:cubicBezTo>
                <a:lnTo>
                  <a:pt x="9940" y="3650"/>
                </a:lnTo>
                <a:cubicBezTo>
                  <a:pt x="10109" y="3232"/>
                  <a:pt x="9953" y="3026"/>
                  <a:pt x="9847" y="2789"/>
                </a:cubicBezTo>
                <a:lnTo>
                  <a:pt x="8544" y="114"/>
                </a:lnTo>
                <a:cubicBezTo>
                  <a:pt x="8493" y="16"/>
                  <a:pt x="8442" y="-6"/>
                  <a:pt x="8358" y="1"/>
                </a:cubicBezTo>
                <a:cubicBezTo>
                  <a:pt x="4955" y="285"/>
                  <a:pt x="1839" y="2768"/>
                  <a:pt x="37" y="6595"/>
                </a:cubicBezTo>
                <a:cubicBezTo>
                  <a:pt x="-62" y="6785"/>
                  <a:pt x="51" y="7031"/>
                  <a:pt x="223" y="7012"/>
                </a:cubicBezTo>
                <a:close/>
              </a:path>
            </a:pathLst>
          </a:custGeom>
          <a:solidFill>
            <a:srgbClr val="6BB5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6BB5DD"/>
              </a:solidFill>
              <a:effectLst/>
              <a:uLnTx/>
              <a:uFillTx/>
              <a:latin typeface="Arial" panose="020B0604020202020204"/>
            </a:endParaRPr>
          </a:p>
        </p:txBody>
      </p:sp>
      <p:sp>
        <p:nvSpPr>
          <p:cNvPr id="52" name="Freeform 41">
            <a:extLst>
              <a:ext uri="{FF2B5EF4-FFF2-40B4-BE49-F238E27FC236}">
                <a16:creationId xmlns:a16="http://schemas.microsoft.com/office/drawing/2014/main" id="{BEA8436A-AB79-4004-8AF6-D903E2464279}"/>
              </a:ext>
            </a:extLst>
          </p:cNvPr>
          <p:cNvSpPr>
            <a:spLocks/>
          </p:cNvSpPr>
          <p:nvPr/>
        </p:nvSpPr>
        <p:spPr bwMode="auto">
          <a:xfrm rot="18000000">
            <a:off x="3921695" y="3276238"/>
            <a:ext cx="1758842" cy="1298560"/>
          </a:xfrm>
          <a:custGeom>
            <a:avLst/>
            <a:gdLst>
              <a:gd name="T0" fmla="*/ 20 w 706"/>
              <a:gd name="T1" fmla="*/ 370 h 530"/>
              <a:gd name="T2" fmla="*/ 189 w 706"/>
              <a:gd name="T3" fmla="*/ 362 h 530"/>
              <a:gd name="T4" fmla="*/ 203 w 706"/>
              <a:gd name="T5" fmla="*/ 369 h 530"/>
              <a:gd name="T6" fmla="*/ 297 w 706"/>
              <a:gd name="T7" fmla="*/ 521 h 530"/>
              <a:gd name="T8" fmla="*/ 322 w 706"/>
              <a:gd name="T9" fmla="*/ 521 h 530"/>
              <a:gd name="T10" fmla="*/ 603 w 706"/>
              <a:gd name="T11" fmla="*/ 358 h 530"/>
              <a:gd name="T12" fmla="*/ 615 w 706"/>
              <a:gd name="T13" fmla="*/ 351 h 530"/>
              <a:gd name="T14" fmla="*/ 706 w 706"/>
              <a:gd name="T15" fmla="*/ 180 h 530"/>
              <a:gd name="T16" fmla="*/ 705 w 706"/>
              <a:gd name="T17" fmla="*/ 166 h 530"/>
              <a:gd name="T18" fmla="*/ 602 w 706"/>
              <a:gd name="T19" fmla="*/ 6 h 530"/>
              <a:gd name="T20" fmla="*/ 589 w 706"/>
              <a:gd name="T21" fmla="*/ 0 h 530"/>
              <a:gd name="T22" fmla="*/ 7 w 706"/>
              <a:gd name="T23" fmla="*/ 348 h 530"/>
              <a:gd name="T24" fmla="*/ 20 w 706"/>
              <a:gd name="T25" fmla="*/ 370 h 530"/>
              <a:gd name="connsiteX0" fmla="*/ 221 w 9973"/>
              <a:gd name="connsiteY0" fmla="*/ 6981 h 9957"/>
              <a:gd name="connsiteX1" fmla="*/ 2615 w 9973"/>
              <a:gd name="connsiteY1" fmla="*/ 6830 h 9957"/>
              <a:gd name="connsiteX2" fmla="*/ 2813 w 9973"/>
              <a:gd name="connsiteY2" fmla="*/ 6962 h 9957"/>
              <a:gd name="connsiteX3" fmla="*/ 4145 w 9973"/>
              <a:gd name="connsiteY3" fmla="*/ 9830 h 9957"/>
              <a:gd name="connsiteX4" fmla="*/ 4499 w 9973"/>
              <a:gd name="connsiteY4" fmla="*/ 9830 h 9957"/>
              <a:gd name="connsiteX5" fmla="*/ 8479 w 9973"/>
              <a:gd name="connsiteY5" fmla="*/ 6755 h 9957"/>
              <a:gd name="connsiteX6" fmla="*/ 8649 w 9973"/>
              <a:gd name="connsiteY6" fmla="*/ 6623 h 9957"/>
              <a:gd name="connsiteX7" fmla="*/ 9938 w 9973"/>
              <a:gd name="connsiteY7" fmla="*/ 3396 h 9957"/>
              <a:gd name="connsiteX8" fmla="*/ 9924 w 9973"/>
              <a:gd name="connsiteY8" fmla="*/ 3132 h 9957"/>
              <a:gd name="connsiteX9" fmla="*/ 8465 w 9973"/>
              <a:gd name="connsiteY9" fmla="*/ 113 h 9957"/>
              <a:gd name="connsiteX10" fmla="*/ 8281 w 9973"/>
              <a:gd name="connsiteY10" fmla="*/ 0 h 9957"/>
              <a:gd name="connsiteX11" fmla="*/ 37 w 9973"/>
              <a:gd name="connsiteY11" fmla="*/ 6566 h 9957"/>
              <a:gd name="connsiteX12" fmla="*/ 221 w 9973"/>
              <a:gd name="connsiteY12" fmla="*/ 6981 h 9957"/>
              <a:gd name="connsiteX0" fmla="*/ 222 w 10042"/>
              <a:gd name="connsiteY0" fmla="*/ 7011 h 10000"/>
              <a:gd name="connsiteX1" fmla="*/ 2622 w 10042"/>
              <a:gd name="connsiteY1" fmla="*/ 6859 h 10000"/>
              <a:gd name="connsiteX2" fmla="*/ 2821 w 10042"/>
              <a:gd name="connsiteY2" fmla="*/ 6992 h 10000"/>
              <a:gd name="connsiteX3" fmla="*/ 4156 w 10042"/>
              <a:gd name="connsiteY3" fmla="*/ 9872 h 10000"/>
              <a:gd name="connsiteX4" fmla="*/ 4511 w 10042"/>
              <a:gd name="connsiteY4" fmla="*/ 9872 h 10000"/>
              <a:gd name="connsiteX5" fmla="*/ 8502 w 10042"/>
              <a:gd name="connsiteY5" fmla="*/ 6784 h 10000"/>
              <a:gd name="connsiteX6" fmla="*/ 8672 w 10042"/>
              <a:gd name="connsiteY6" fmla="*/ 6652 h 10000"/>
              <a:gd name="connsiteX7" fmla="*/ 9965 w 10042"/>
              <a:gd name="connsiteY7" fmla="*/ 3411 h 10000"/>
              <a:gd name="connsiteX8" fmla="*/ 9951 w 10042"/>
              <a:gd name="connsiteY8" fmla="*/ 3146 h 10000"/>
              <a:gd name="connsiteX9" fmla="*/ 8488 w 10042"/>
              <a:gd name="connsiteY9" fmla="*/ 113 h 10000"/>
              <a:gd name="connsiteX10" fmla="*/ 8303 w 10042"/>
              <a:gd name="connsiteY10" fmla="*/ 0 h 10000"/>
              <a:gd name="connsiteX11" fmla="*/ 37 w 10042"/>
              <a:gd name="connsiteY11" fmla="*/ 6594 h 10000"/>
              <a:gd name="connsiteX12" fmla="*/ 222 w 10042"/>
              <a:gd name="connsiteY12" fmla="*/ 7011 h 10000"/>
              <a:gd name="connsiteX0" fmla="*/ 222 w 10020"/>
              <a:gd name="connsiteY0" fmla="*/ 7011 h 10000"/>
              <a:gd name="connsiteX1" fmla="*/ 2622 w 10020"/>
              <a:gd name="connsiteY1" fmla="*/ 6859 h 10000"/>
              <a:gd name="connsiteX2" fmla="*/ 2821 w 10020"/>
              <a:gd name="connsiteY2" fmla="*/ 6992 h 10000"/>
              <a:gd name="connsiteX3" fmla="*/ 4156 w 10020"/>
              <a:gd name="connsiteY3" fmla="*/ 9872 h 10000"/>
              <a:gd name="connsiteX4" fmla="*/ 4511 w 10020"/>
              <a:gd name="connsiteY4" fmla="*/ 9872 h 10000"/>
              <a:gd name="connsiteX5" fmla="*/ 8502 w 10020"/>
              <a:gd name="connsiteY5" fmla="*/ 6784 h 10000"/>
              <a:gd name="connsiteX6" fmla="*/ 8672 w 10020"/>
              <a:gd name="connsiteY6" fmla="*/ 6652 h 10000"/>
              <a:gd name="connsiteX7" fmla="*/ 9965 w 10020"/>
              <a:gd name="connsiteY7" fmla="*/ 3411 h 10000"/>
              <a:gd name="connsiteX8" fmla="*/ 9951 w 10020"/>
              <a:gd name="connsiteY8" fmla="*/ 3146 h 10000"/>
              <a:gd name="connsiteX9" fmla="*/ 8488 w 10020"/>
              <a:gd name="connsiteY9" fmla="*/ 113 h 10000"/>
              <a:gd name="connsiteX10" fmla="*/ 8303 w 10020"/>
              <a:gd name="connsiteY10" fmla="*/ 0 h 10000"/>
              <a:gd name="connsiteX11" fmla="*/ 37 w 10020"/>
              <a:gd name="connsiteY11" fmla="*/ 6594 h 10000"/>
              <a:gd name="connsiteX12" fmla="*/ 222 w 10020"/>
              <a:gd name="connsiteY12" fmla="*/ 7011 h 10000"/>
              <a:gd name="connsiteX0" fmla="*/ 222 w 10012"/>
              <a:gd name="connsiteY0" fmla="*/ 7011 h 10000"/>
              <a:gd name="connsiteX1" fmla="*/ 2622 w 10012"/>
              <a:gd name="connsiteY1" fmla="*/ 6859 h 10000"/>
              <a:gd name="connsiteX2" fmla="*/ 2821 w 10012"/>
              <a:gd name="connsiteY2" fmla="*/ 6992 h 10000"/>
              <a:gd name="connsiteX3" fmla="*/ 4156 w 10012"/>
              <a:gd name="connsiteY3" fmla="*/ 9872 h 10000"/>
              <a:gd name="connsiteX4" fmla="*/ 4511 w 10012"/>
              <a:gd name="connsiteY4" fmla="*/ 9872 h 10000"/>
              <a:gd name="connsiteX5" fmla="*/ 8502 w 10012"/>
              <a:gd name="connsiteY5" fmla="*/ 6784 h 10000"/>
              <a:gd name="connsiteX6" fmla="*/ 8672 w 10012"/>
              <a:gd name="connsiteY6" fmla="*/ 6652 h 10000"/>
              <a:gd name="connsiteX7" fmla="*/ 9965 w 10012"/>
              <a:gd name="connsiteY7" fmla="*/ 3411 h 10000"/>
              <a:gd name="connsiteX8" fmla="*/ 9951 w 10012"/>
              <a:gd name="connsiteY8" fmla="*/ 3146 h 10000"/>
              <a:gd name="connsiteX9" fmla="*/ 8488 w 10012"/>
              <a:gd name="connsiteY9" fmla="*/ 113 h 10000"/>
              <a:gd name="connsiteX10" fmla="*/ 8303 w 10012"/>
              <a:gd name="connsiteY10" fmla="*/ 0 h 10000"/>
              <a:gd name="connsiteX11" fmla="*/ 37 w 10012"/>
              <a:gd name="connsiteY11" fmla="*/ 6594 h 10000"/>
              <a:gd name="connsiteX12" fmla="*/ 222 w 10012"/>
              <a:gd name="connsiteY12" fmla="*/ 7011 h 10000"/>
              <a:gd name="connsiteX0" fmla="*/ 222 w 10008"/>
              <a:gd name="connsiteY0" fmla="*/ 7011 h 10000"/>
              <a:gd name="connsiteX1" fmla="*/ 2622 w 10008"/>
              <a:gd name="connsiteY1" fmla="*/ 6859 h 10000"/>
              <a:gd name="connsiteX2" fmla="*/ 2821 w 10008"/>
              <a:gd name="connsiteY2" fmla="*/ 6992 h 10000"/>
              <a:gd name="connsiteX3" fmla="*/ 4156 w 10008"/>
              <a:gd name="connsiteY3" fmla="*/ 9872 h 10000"/>
              <a:gd name="connsiteX4" fmla="*/ 4511 w 10008"/>
              <a:gd name="connsiteY4" fmla="*/ 9872 h 10000"/>
              <a:gd name="connsiteX5" fmla="*/ 8502 w 10008"/>
              <a:gd name="connsiteY5" fmla="*/ 6784 h 10000"/>
              <a:gd name="connsiteX6" fmla="*/ 8672 w 10008"/>
              <a:gd name="connsiteY6" fmla="*/ 6652 h 10000"/>
              <a:gd name="connsiteX7" fmla="*/ 9965 w 10008"/>
              <a:gd name="connsiteY7" fmla="*/ 3411 h 10000"/>
              <a:gd name="connsiteX8" fmla="*/ 9951 w 10008"/>
              <a:gd name="connsiteY8" fmla="*/ 3146 h 10000"/>
              <a:gd name="connsiteX9" fmla="*/ 8488 w 10008"/>
              <a:gd name="connsiteY9" fmla="*/ 113 h 10000"/>
              <a:gd name="connsiteX10" fmla="*/ 8303 w 10008"/>
              <a:gd name="connsiteY10" fmla="*/ 0 h 10000"/>
              <a:gd name="connsiteX11" fmla="*/ 37 w 10008"/>
              <a:gd name="connsiteY11" fmla="*/ 6594 h 10000"/>
              <a:gd name="connsiteX12" fmla="*/ 222 w 10008"/>
              <a:gd name="connsiteY12" fmla="*/ 7011 h 10000"/>
              <a:gd name="connsiteX0" fmla="*/ 222 w 10000"/>
              <a:gd name="connsiteY0" fmla="*/ 7011 h 10000"/>
              <a:gd name="connsiteX1" fmla="*/ 2622 w 10000"/>
              <a:gd name="connsiteY1" fmla="*/ 6859 h 10000"/>
              <a:gd name="connsiteX2" fmla="*/ 2821 w 10000"/>
              <a:gd name="connsiteY2" fmla="*/ 6992 h 10000"/>
              <a:gd name="connsiteX3" fmla="*/ 4156 w 10000"/>
              <a:gd name="connsiteY3" fmla="*/ 9872 h 10000"/>
              <a:gd name="connsiteX4" fmla="*/ 4511 w 10000"/>
              <a:gd name="connsiteY4" fmla="*/ 9872 h 10000"/>
              <a:gd name="connsiteX5" fmla="*/ 8502 w 10000"/>
              <a:gd name="connsiteY5" fmla="*/ 6784 h 10000"/>
              <a:gd name="connsiteX6" fmla="*/ 8672 w 10000"/>
              <a:gd name="connsiteY6" fmla="*/ 6652 h 10000"/>
              <a:gd name="connsiteX7" fmla="*/ 9965 w 10000"/>
              <a:gd name="connsiteY7" fmla="*/ 3411 h 10000"/>
              <a:gd name="connsiteX8" fmla="*/ 9951 w 10000"/>
              <a:gd name="connsiteY8" fmla="*/ 3146 h 10000"/>
              <a:gd name="connsiteX9" fmla="*/ 8488 w 10000"/>
              <a:gd name="connsiteY9" fmla="*/ 113 h 10000"/>
              <a:gd name="connsiteX10" fmla="*/ 8303 w 10000"/>
              <a:gd name="connsiteY10" fmla="*/ 0 h 10000"/>
              <a:gd name="connsiteX11" fmla="*/ 37 w 10000"/>
              <a:gd name="connsiteY11" fmla="*/ 6594 h 10000"/>
              <a:gd name="connsiteX12" fmla="*/ 222 w 10000"/>
              <a:gd name="connsiteY12" fmla="*/ 7011 h 10000"/>
              <a:gd name="connsiteX0" fmla="*/ 222 w 9980"/>
              <a:gd name="connsiteY0" fmla="*/ 7011 h 10000"/>
              <a:gd name="connsiteX1" fmla="*/ 2622 w 9980"/>
              <a:gd name="connsiteY1" fmla="*/ 6859 h 10000"/>
              <a:gd name="connsiteX2" fmla="*/ 2821 w 9980"/>
              <a:gd name="connsiteY2" fmla="*/ 6992 h 10000"/>
              <a:gd name="connsiteX3" fmla="*/ 4156 w 9980"/>
              <a:gd name="connsiteY3" fmla="*/ 9872 h 10000"/>
              <a:gd name="connsiteX4" fmla="*/ 4511 w 9980"/>
              <a:gd name="connsiteY4" fmla="*/ 9872 h 10000"/>
              <a:gd name="connsiteX5" fmla="*/ 8502 w 9980"/>
              <a:gd name="connsiteY5" fmla="*/ 6784 h 10000"/>
              <a:gd name="connsiteX6" fmla="*/ 8672 w 9980"/>
              <a:gd name="connsiteY6" fmla="*/ 6652 h 10000"/>
              <a:gd name="connsiteX7" fmla="*/ 9965 w 9980"/>
              <a:gd name="connsiteY7" fmla="*/ 3411 h 10000"/>
              <a:gd name="connsiteX8" fmla="*/ 9873 w 9980"/>
              <a:gd name="connsiteY8" fmla="*/ 2982 h 10000"/>
              <a:gd name="connsiteX9" fmla="*/ 8488 w 9980"/>
              <a:gd name="connsiteY9" fmla="*/ 113 h 10000"/>
              <a:gd name="connsiteX10" fmla="*/ 8303 w 9980"/>
              <a:gd name="connsiteY10" fmla="*/ 0 h 10000"/>
              <a:gd name="connsiteX11" fmla="*/ 37 w 9980"/>
              <a:gd name="connsiteY11" fmla="*/ 6594 h 10000"/>
              <a:gd name="connsiteX12" fmla="*/ 222 w 9980"/>
              <a:gd name="connsiteY12" fmla="*/ 7011 h 10000"/>
              <a:gd name="connsiteX0" fmla="*/ 222 w 9956"/>
              <a:gd name="connsiteY0" fmla="*/ 7011 h 10000"/>
              <a:gd name="connsiteX1" fmla="*/ 2627 w 9956"/>
              <a:gd name="connsiteY1" fmla="*/ 6859 h 10000"/>
              <a:gd name="connsiteX2" fmla="*/ 2827 w 9956"/>
              <a:gd name="connsiteY2" fmla="*/ 6992 h 10000"/>
              <a:gd name="connsiteX3" fmla="*/ 4164 w 9956"/>
              <a:gd name="connsiteY3" fmla="*/ 9872 h 10000"/>
              <a:gd name="connsiteX4" fmla="*/ 4520 w 9956"/>
              <a:gd name="connsiteY4" fmla="*/ 9872 h 10000"/>
              <a:gd name="connsiteX5" fmla="*/ 8519 w 9956"/>
              <a:gd name="connsiteY5" fmla="*/ 6784 h 10000"/>
              <a:gd name="connsiteX6" fmla="*/ 8689 w 9956"/>
              <a:gd name="connsiteY6" fmla="*/ 6652 h 10000"/>
              <a:gd name="connsiteX7" fmla="*/ 9929 w 9956"/>
              <a:gd name="connsiteY7" fmla="*/ 3590 h 10000"/>
              <a:gd name="connsiteX8" fmla="*/ 9893 w 9956"/>
              <a:gd name="connsiteY8" fmla="*/ 2982 h 10000"/>
              <a:gd name="connsiteX9" fmla="*/ 8505 w 9956"/>
              <a:gd name="connsiteY9" fmla="*/ 113 h 10000"/>
              <a:gd name="connsiteX10" fmla="*/ 8320 w 9956"/>
              <a:gd name="connsiteY10" fmla="*/ 0 h 10000"/>
              <a:gd name="connsiteX11" fmla="*/ 37 w 9956"/>
              <a:gd name="connsiteY11" fmla="*/ 6594 h 10000"/>
              <a:gd name="connsiteX12" fmla="*/ 222 w 9956"/>
              <a:gd name="connsiteY12" fmla="*/ 7011 h 10000"/>
              <a:gd name="connsiteX0" fmla="*/ 223 w 10000"/>
              <a:gd name="connsiteY0" fmla="*/ 7011 h 10000"/>
              <a:gd name="connsiteX1" fmla="*/ 2639 w 10000"/>
              <a:gd name="connsiteY1" fmla="*/ 6859 h 10000"/>
              <a:gd name="connsiteX2" fmla="*/ 2839 w 10000"/>
              <a:gd name="connsiteY2" fmla="*/ 6992 h 10000"/>
              <a:gd name="connsiteX3" fmla="*/ 4182 w 10000"/>
              <a:gd name="connsiteY3" fmla="*/ 9872 h 10000"/>
              <a:gd name="connsiteX4" fmla="*/ 4540 w 10000"/>
              <a:gd name="connsiteY4" fmla="*/ 9872 h 10000"/>
              <a:gd name="connsiteX5" fmla="*/ 8557 w 10000"/>
              <a:gd name="connsiteY5" fmla="*/ 6784 h 10000"/>
              <a:gd name="connsiteX6" fmla="*/ 8727 w 10000"/>
              <a:gd name="connsiteY6" fmla="*/ 6652 h 10000"/>
              <a:gd name="connsiteX7" fmla="*/ 9973 w 10000"/>
              <a:gd name="connsiteY7" fmla="*/ 3560 h 10000"/>
              <a:gd name="connsiteX8" fmla="*/ 9937 w 10000"/>
              <a:gd name="connsiteY8" fmla="*/ 2982 h 10000"/>
              <a:gd name="connsiteX9" fmla="*/ 8543 w 10000"/>
              <a:gd name="connsiteY9" fmla="*/ 113 h 10000"/>
              <a:gd name="connsiteX10" fmla="*/ 8357 w 10000"/>
              <a:gd name="connsiteY10" fmla="*/ 0 h 10000"/>
              <a:gd name="connsiteX11" fmla="*/ 37 w 10000"/>
              <a:gd name="connsiteY11" fmla="*/ 6594 h 10000"/>
              <a:gd name="connsiteX12" fmla="*/ 223 w 10000"/>
              <a:gd name="connsiteY12" fmla="*/ 7011 h 10000"/>
              <a:gd name="connsiteX0" fmla="*/ 223 w 10084"/>
              <a:gd name="connsiteY0" fmla="*/ 7011 h 10000"/>
              <a:gd name="connsiteX1" fmla="*/ 2639 w 10084"/>
              <a:gd name="connsiteY1" fmla="*/ 6859 h 10000"/>
              <a:gd name="connsiteX2" fmla="*/ 2839 w 10084"/>
              <a:gd name="connsiteY2" fmla="*/ 6992 h 10000"/>
              <a:gd name="connsiteX3" fmla="*/ 4182 w 10084"/>
              <a:gd name="connsiteY3" fmla="*/ 9872 h 10000"/>
              <a:gd name="connsiteX4" fmla="*/ 4540 w 10084"/>
              <a:gd name="connsiteY4" fmla="*/ 9872 h 10000"/>
              <a:gd name="connsiteX5" fmla="*/ 8557 w 10084"/>
              <a:gd name="connsiteY5" fmla="*/ 6784 h 10000"/>
              <a:gd name="connsiteX6" fmla="*/ 8727 w 10084"/>
              <a:gd name="connsiteY6" fmla="*/ 6652 h 10000"/>
              <a:gd name="connsiteX7" fmla="*/ 9973 w 10084"/>
              <a:gd name="connsiteY7" fmla="*/ 3560 h 10000"/>
              <a:gd name="connsiteX8" fmla="*/ 9937 w 10084"/>
              <a:gd name="connsiteY8" fmla="*/ 2982 h 10000"/>
              <a:gd name="connsiteX9" fmla="*/ 8543 w 10084"/>
              <a:gd name="connsiteY9" fmla="*/ 113 h 10000"/>
              <a:gd name="connsiteX10" fmla="*/ 8357 w 10084"/>
              <a:gd name="connsiteY10" fmla="*/ 0 h 10000"/>
              <a:gd name="connsiteX11" fmla="*/ 37 w 10084"/>
              <a:gd name="connsiteY11" fmla="*/ 6594 h 10000"/>
              <a:gd name="connsiteX12" fmla="*/ 223 w 10084"/>
              <a:gd name="connsiteY12" fmla="*/ 7011 h 10000"/>
              <a:gd name="connsiteX0" fmla="*/ 223 w 10024"/>
              <a:gd name="connsiteY0" fmla="*/ 7011 h 10000"/>
              <a:gd name="connsiteX1" fmla="*/ 2639 w 10024"/>
              <a:gd name="connsiteY1" fmla="*/ 6859 h 10000"/>
              <a:gd name="connsiteX2" fmla="*/ 2839 w 10024"/>
              <a:gd name="connsiteY2" fmla="*/ 6992 h 10000"/>
              <a:gd name="connsiteX3" fmla="*/ 4182 w 10024"/>
              <a:gd name="connsiteY3" fmla="*/ 9872 h 10000"/>
              <a:gd name="connsiteX4" fmla="*/ 4540 w 10024"/>
              <a:gd name="connsiteY4" fmla="*/ 9872 h 10000"/>
              <a:gd name="connsiteX5" fmla="*/ 8557 w 10024"/>
              <a:gd name="connsiteY5" fmla="*/ 6784 h 10000"/>
              <a:gd name="connsiteX6" fmla="*/ 8727 w 10024"/>
              <a:gd name="connsiteY6" fmla="*/ 6652 h 10000"/>
              <a:gd name="connsiteX7" fmla="*/ 9973 w 10024"/>
              <a:gd name="connsiteY7" fmla="*/ 3560 h 10000"/>
              <a:gd name="connsiteX8" fmla="*/ 9937 w 10024"/>
              <a:gd name="connsiteY8" fmla="*/ 2982 h 10000"/>
              <a:gd name="connsiteX9" fmla="*/ 8543 w 10024"/>
              <a:gd name="connsiteY9" fmla="*/ 113 h 10000"/>
              <a:gd name="connsiteX10" fmla="*/ 8357 w 10024"/>
              <a:gd name="connsiteY10" fmla="*/ 0 h 10000"/>
              <a:gd name="connsiteX11" fmla="*/ 37 w 10024"/>
              <a:gd name="connsiteY11" fmla="*/ 6594 h 10000"/>
              <a:gd name="connsiteX12" fmla="*/ 223 w 10024"/>
              <a:gd name="connsiteY12" fmla="*/ 7011 h 10000"/>
              <a:gd name="connsiteX0" fmla="*/ 223 w 10010"/>
              <a:gd name="connsiteY0" fmla="*/ 7011 h 10000"/>
              <a:gd name="connsiteX1" fmla="*/ 2639 w 10010"/>
              <a:gd name="connsiteY1" fmla="*/ 6859 h 10000"/>
              <a:gd name="connsiteX2" fmla="*/ 2839 w 10010"/>
              <a:gd name="connsiteY2" fmla="*/ 6992 h 10000"/>
              <a:gd name="connsiteX3" fmla="*/ 4182 w 10010"/>
              <a:gd name="connsiteY3" fmla="*/ 9872 h 10000"/>
              <a:gd name="connsiteX4" fmla="*/ 4540 w 10010"/>
              <a:gd name="connsiteY4" fmla="*/ 9872 h 10000"/>
              <a:gd name="connsiteX5" fmla="*/ 8557 w 10010"/>
              <a:gd name="connsiteY5" fmla="*/ 6784 h 10000"/>
              <a:gd name="connsiteX6" fmla="*/ 8727 w 10010"/>
              <a:gd name="connsiteY6" fmla="*/ 6652 h 10000"/>
              <a:gd name="connsiteX7" fmla="*/ 9973 w 10010"/>
              <a:gd name="connsiteY7" fmla="*/ 3560 h 10000"/>
              <a:gd name="connsiteX8" fmla="*/ 9869 w 10010"/>
              <a:gd name="connsiteY8" fmla="*/ 2848 h 10000"/>
              <a:gd name="connsiteX9" fmla="*/ 8543 w 10010"/>
              <a:gd name="connsiteY9" fmla="*/ 113 h 10000"/>
              <a:gd name="connsiteX10" fmla="*/ 8357 w 10010"/>
              <a:gd name="connsiteY10" fmla="*/ 0 h 10000"/>
              <a:gd name="connsiteX11" fmla="*/ 37 w 10010"/>
              <a:gd name="connsiteY11" fmla="*/ 6594 h 10000"/>
              <a:gd name="connsiteX12" fmla="*/ 223 w 10010"/>
              <a:gd name="connsiteY12" fmla="*/ 7011 h 10000"/>
              <a:gd name="connsiteX0" fmla="*/ 223 w 10029"/>
              <a:gd name="connsiteY0" fmla="*/ 7011 h 10000"/>
              <a:gd name="connsiteX1" fmla="*/ 2639 w 10029"/>
              <a:gd name="connsiteY1" fmla="*/ 6859 h 10000"/>
              <a:gd name="connsiteX2" fmla="*/ 2839 w 10029"/>
              <a:gd name="connsiteY2" fmla="*/ 6992 h 10000"/>
              <a:gd name="connsiteX3" fmla="*/ 4182 w 10029"/>
              <a:gd name="connsiteY3" fmla="*/ 9872 h 10000"/>
              <a:gd name="connsiteX4" fmla="*/ 4540 w 10029"/>
              <a:gd name="connsiteY4" fmla="*/ 9872 h 10000"/>
              <a:gd name="connsiteX5" fmla="*/ 8557 w 10029"/>
              <a:gd name="connsiteY5" fmla="*/ 6784 h 10000"/>
              <a:gd name="connsiteX6" fmla="*/ 8727 w 10029"/>
              <a:gd name="connsiteY6" fmla="*/ 6652 h 10000"/>
              <a:gd name="connsiteX7" fmla="*/ 9973 w 10029"/>
              <a:gd name="connsiteY7" fmla="*/ 3560 h 10000"/>
              <a:gd name="connsiteX8" fmla="*/ 9869 w 10029"/>
              <a:gd name="connsiteY8" fmla="*/ 2848 h 10000"/>
              <a:gd name="connsiteX9" fmla="*/ 8543 w 10029"/>
              <a:gd name="connsiteY9" fmla="*/ 113 h 10000"/>
              <a:gd name="connsiteX10" fmla="*/ 8357 w 10029"/>
              <a:gd name="connsiteY10" fmla="*/ 0 h 10000"/>
              <a:gd name="connsiteX11" fmla="*/ 37 w 10029"/>
              <a:gd name="connsiteY11" fmla="*/ 6594 h 10000"/>
              <a:gd name="connsiteX12" fmla="*/ 223 w 10029"/>
              <a:gd name="connsiteY12" fmla="*/ 7011 h 10000"/>
              <a:gd name="connsiteX0" fmla="*/ 223 w 10029"/>
              <a:gd name="connsiteY0" fmla="*/ 7011 h 10000"/>
              <a:gd name="connsiteX1" fmla="*/ 2639 w 10029"/>
              <a:gd name="connsiteY1" fmla="*/ 6859 h 10000"/>
              <a:gd name="connsiteX2" fmla="*/ 2839 w 10029"/>
              <a:gd name="connsiteY2" fmla="*/ 6992 h 10000"/>
              <a:gd name="connsiteX3" fmla="*/ 4182 w 10029"/>
              <a:gd name="connsiteY3" fmla="*/ 9872 h 10000"/>
              <a:gd name="connsiteX4" fmla="*/ 4540 w 10029"/>
              <a:gd name="connsiteY4" fmla="*/ 9872 h 10000"/>
              <a:gd name="connsiteX5" fmla="*/ 8557 w 10029"/>
              <a:gd name="connsiteY5" fmla="*/ 6784 h 10000"/>
              <a:gd name="connsiteX6" fmla="*/ 8727 w 10029"/>
              <a:gd name="connsiteY6" fmla="*/ 6652 h 10000"/>
              <a:gd name="connsiteX7" fmla="*/ 9973 w 10029"/>
              <a:gd name="connsiteY7" fmla="*/ 3560 h 10000"/>
              <a:gd name="connsiteX8" fmla="*/ 9869 w 10029"/>
              <a:gd name="connsiteY8" fmla="*/ 2848 h 10000"/>
              <a:gd name="connsiteX9" fmla="*/ 8543 w 10029"/>
              <a:gd name="connsiteY9" fmla="*/ 113 h 10000"/>
              <a:gd name="connsiteX10" fmla="*/ 8357 w 10029"/>
              <a:gd name="connsiteY10" fmla="*/ 0 h 10000"/>
              <a:gd name="connsiteX11" fmla="*/ 37 w 10029"/>
              <a:gd name="connsiteY11" fmla="*/ 6594 h 10000"/>
              <a:gd name="connsiteX12" fmla="*/ 223 w 10029"/>
              <a:gd name="connsiteY12" fmla="*/ 7011 h 10000"/>
              <a:gd name="connsiteX0" fmla="*/ 223 w 10023"/>
              <a:gd name="connsiteY0" fmla="*/ 7011 h 10000"/>
              <a:gd name="connsiteX1" fmla="*/ 2639 w 10023"/>
              <a:gd name="connsiteY1" fmla="*/ 6859 h 10000"/>
              <a:gd name="connsiteX2" fmla="*/ 2839 w 10023"/>
              <a:gd name="connsiteY2" fmla="*/ 6992 h 10000"/>
              <a:gd name="connsiteX3" fmla="*/ 4182 w 10023"/>
              <a:gd name="connsiteY3" fmla="*/ 9872 h 10000"/>
              <a:gd name="connsiteX4" fmla="*/ 4540 w 10023"/>
              <a:gd name="connsiteY4" fmla="*/ 9872 h 10000"/>
              <a:gd name="connsiteX5" fmla="*/ 8557 w 10023"/>
              <a:gd name="connsiteY5" fmla="*/ 6784 h 10000"/>
              <a:gd name="connsiteX6" fmla="*/ 8727 w 10023"/>
              <a:gd name="connsiteY6" fmla="*/ 6652 h 10000"/>
              <a:gd name="connsiteX7" fmla="*/ 9973 w 10023"/>
              <a:gd name="connsiteY7" fmla="*/ 3560 h 10000"/>
              <a:gd name="connsiteX8" fmla="*/ 9846 w 10023"/>
              <a:gd name="connsiteY8" fmla="*/ 2788 h 10000"/>
              <a:gd name="connsiteX9" fmla="*/ 8543 w 10023"/>
              <a:gd name="connsiteY9" fmla="*/ 113 h 10000"/>
              <a:gd name="connsiteX10" fmla="*/ 8357 w 10023"/>
              <a:gd name="connsiteY10" fmla="*/ 0 h 10000"/>
              <a:gd name="connsiteX11" fmla="*/ 37 w 10023"/>
              <a:gd name="connsiteY11" fmla="*/ 6594 h 10000"/>
              <a:gd name="connsiteX12" fmla="*/ 223 w 10023"/>
              <a:gd name="connsiteY12" fmla="*/ 7011 h 10000"/>
              <a:gd name="connsiteX0" fmla="*/ 223 w 9999"/>
              <a:gd name="connsiteY0" fmla="*/ 7011 h 10000"/>
              <a:gd name="connsiteX1" fmla="*/ 2639 w 9999"/>
              <a:gd name="connsiteY1" fmla="*/ 6859 h 10000"/>
              <a:gd name="connsiteX2" fmla="*/ 2839 w 9999"/>
              <a:gd name="connsiteY2" fmla="*/ 6992 h 10000"/>
              <a:gd name="connsiteX3" fmla="*/ 4182 w 9999"/>
              <a:gd name="connsiteY3" fmla="*/ 9872 h 10000"/>
              <a:gd name="connsiteX4" fmla="*/ 4540 w 9999"/>
              <a:gd name="connsiteY4" fmla="*/ 9872 h 10000"/>
              <a:gd name="connsiteX5" fmla="*/ 8557 w 9999"/>
              <a:gd name="connsiteY5" fmla="*/ 6784 h 10000"/>
              <a:gd name="connsiteX6" fmla="*/ 8727 w 9999"/>
              <a:gd name="connsiteY6" fmla="*/ 6652 h 10000"/>
              <a:gd name="connsiteX7" fmla="*/ 9939 w 9999"/>
              <a:gd name="connsiteY7" fmla="*/ 3649 h 10000"/>
              <a:gd name="connsiteX8" fmla="*/ 9846 w 9999"/>
              <a:gd name="connsiteY8" fmla="*/ 2788 h 10000"/>
              <a:gd name="connsiteX9" fmla="*/ 8543 w 9999"/>
              <a:gd name="connsiteY9" fmla="*/ 113 h 10000"/>
              <a:gd name="connsiteX10" fmla="*/ 8357 w 9999"/>
              <a:gd name="connsiteY10" fmla="*/ 0 h 10000"/>
              <a:gd name="connsiteX11" fmla="*/ 37 w 9999"/>
              <a:gd name="connsiteY11" fmla="*/ 6594 h 10000"/>
              <a:gd name="connsiteX12" fmla="*/ 223 w 9999"/>
              <a:gd name="connsiteY12" fmla="*/ 7011 h 10000"/>
              <a:gd name="connsiteX0" fmla="*/ 223 w 10010"/>
              <a:gd name="connsiteY0" fmla="*/ 7011 h 10000"/>
              <a:gd name="connsiteX1" fmla="*/ 2639 w 10010"/>
              <a:gd name="connsiteY1" fmla="*/ 6859 h 10000"/>
              <a:gd name="connsiteX2" fmla="*/ 2839 w 10010"/>
              <a:gd name="connsiteY2" fmla="*/ 6992 h 10000"/>
              <a:gd name="connsiteX3" fmla="*/ 4182 w 10010"/>
              <a:gd name="connsiteY3" fmla="*/ 9872 h 10000"/>
              <a:gd name="connsiteX4" fmla="*/ 4540 w 10010"/>
              <a:gd name="connsiteY4" fmla="*/ 9872 h 10000"/>
              <a:gd name="connsiteX5" fmla="*/ 8558 w 10010"/>
              <a:gd name="connsiteY5" fmla="*/ 6784 h 10000"/>
              <a:gd name="connsiteX6" fmla="*/ 8728 w 10010"/>
              <a:gd name="connsiteY6" fmla="*/ 6652 h 10000"/>
              <a:gd name="connsiteX7" fmla="*/ 9940 w 10010"/>
              <a:gd name="connsiteY7" fmla="*/ 3649 h 10000"/>
              <a:gd name="connsiteX8" fmla="*/ 9847 w 10010"/>
              <a:gd name="connsiteY8" fmla="*/ 2788 h 10000"/>
              <a:gd name="connsiteX9" fmla="*/ 8544 w 10010"/>
              <a:gd name="connsiteY9" fmla="*/ 113 h 10000"/>
              <a:gd name="connsiteX10" fmla="*/ 8358 w 10010"/>
              <a:gd name="connsiteY10" fmla="*/ 0 h 10000"/>
              <a:gd name="connsiteX11" fmla="*/ 37 w 10010"/>
              <a:gd name="connsiteY11" fmla="*/ 6594 h 10000"/>
              <a:gd name="connsiteX12" fmla="*/ 223 w 10010"/>
              <a:gd name="connsiteY12" fmla="*/ 7011 h 10000"/>
              <a:gd name="connsiteX0" fmla="*/ 223 w 10027"/>
              <a:gd name="connsiteY0" fmla="*/ 7011 h 10000"/>
              <a:gd name="connsiteX1" fmla="*/ 2639 w 10027"/>
              <a:gd name="connsiteY1" fmla="*/ 6859 h 10000"/>
              <a:gd name="connsiteX2" fmla="*/ 2839 w 10027"/>
              <a:gd name="connsiteY2" fmla="*/ 6992 h 10000"/>
              <a:gd name="connsiteX3" fmla="*/ 4182 w 10027"/>
              <a:gd name="connsiteY3" fmla="*/ 9872 h 10000"/>
              <a:gd name="connsiteX4" fmla="*/ 4540 w 10027"/>
              <a:gd name="connsiteY4" fmla="*/ 9872 h 10000"/>
              <a:gd name="connsiteX5" fmla="*/ 8558 w 10027"/>
              <a:gd name="connsiteY5" fmla="*/ 6784 h 10000"/>
              <a:gd name="connsiteX6" fmla="*/ 8728 w 10027"/>
              <a:gd name="connsiteY6" fmla="*/ 6652 h 10000"/>
              <a:gd name="connsiteX7" fmla="*/ 9940 w 10027"/>
              <a:gd name="connsiteY7" fmla="*/ 3649 h 10000"/>
              <a:gd name="connsiteX8" fmla="*/ 9847 w 10027"/>
              <a:gd name="connsiteY8" fmla="*/ 2788 h 10000"/>
              <a:gd name="connsiteX9" fmla="*/ 8544 w 10027"/>
              <a:gd name="connsiteY9" fmla="*/ 113 h 10000"/>
              <a:gd name="connsiteX10" fmla="*/ 8358 w 10027"/>
              <a:gd name="connsiteY10" fmla="*/ 0 h 10000"/>
              <a:gd name="connsiteX11" fmla="*/ 37 w 10027"/>
              <a:gd name="connsiteY11" fmla="*/ 6594 h 10000"/>
              <a:gd name="connsiteX12" fmla="*/ 223 w 10027"/>
              <a:gd name="connsiteY12" fmla="*/ 7011 h 10000"/>
              <a:gd name="connsiteX0" fmla="*/ 223 w 10014"/>
              <a:gd name="connsiteY0" fmla="*/ 7011 h 10000"/>
              <a:gd name="connsiteX1" fmla="*/ 2639 w 10014"/>
              <a:gd name="connsiteY1" fmla="*/ 6859 h 10000"/>
              <a:gd name="connsiteX2" fmla="*/ 2839 w 10014"/>
              <a:gd name="connsiteY2" fmla="*/ 6992 h 10000"/>
              <a:gd name="connsiteX3" fmla="*/ 4182 w 10014"/>
              <a:gd name="connsiteY3" fmla="*/ 9872 h 10000"/>
              <a:gd name="connsiteX4" fmla="*/ 4540 w 10014"/>
              <a:gd name="connsiteY4" fmla="*/ 9872 h 10000"/>
              <a:gd name="connsiteX5" fmla="*/ 8558 w 10014"/>
              <a:gd name="connsiteY5" fmla="*/ 6784 h 10000"/>
              <a:gd name="connsiteX6" fmla="*/ 8728 w 10014"/>
              <a:gd name="connsiteY6" fmla="*/ 6652 h 10000"/>
              <a:gd name="connsiteX7" fmla="*/ 9940 w 10014"/>
              <a:gd name="connsiteY7" fmla="*/ 3649 h 10000"/>
              <a:gd name="connsiteX8" fmla="*/ 9847 w 10014"/>
              <a:gd name="connsiteY8" fmla="*/ 2788 h 10000"/>
              <a:gd name="connsiteX9" fmla="*/ 8544 w 10014"/>
              <a:gd name="connsiteY9" fmla="*/ 113 h 10000"/>
              <a:gd name="connsiteX10" fmla="*/ 8358 w 10014"/>
              <a:gd name="connsiteY10" fmla="*/ 0 h 10000"/>
              <a:gd name="connsiteX11" fmla="*/ 37 w 10014"/>
              <a:gd name="connsiteY11" fmla="*/ 6594 h 10000"/>
              <a:gd name="connsiteX12" fmla="*/ 223 w 10014"/>
              <a:gd name="connsiteY12" fmla="*/ 7011 h 10000"/>
              <a:gd name="connsiteX0" fmla="*/ 223 w 10014"/>
              <a:gd name="connsiteY0" fmla="*/ 7014 h 10003"/>
              <a:gd name="connsiteX1" fmla="*/ 2639 w 10014"/>
              <a:gd name="connsiteY1" fmla="*/ 6862 h 10003"/>
              <a:gd name="connsiteX2" fmla="*/ 2839 w 10014"/>
              <a:gd name="connsiteY2" fmla="*/ 6995 h 10003"/>
              <a:gd name="connsiteX3" fmla="*/ 4182 w 10014"/>
              <a:gd name="connsiteY3" fmla="*/ 9875 h 10003"/>
              <a:gd name="connsiteX4" fmla="*/ 4540 w 10014"/>
              <a:gd name="connsiteY4" fmla="*/ 9875 h 10003"/>
              <a:gd name="connsiteX5" fmla="*/ 8558 w 10014"/>
              <a:gd name="connsiteY5" fmla="*/ 6787 h 10003"/>
              <a:gd name="connsiteX6" fmla="*/ 8728 w 10014"/>
              <a:gd name="connsiteY6" fmla="*/ 6655 h 10003"/>
              <a:gd name="connsiteX7" fmla="*/ 9940 w 10014"/>
              <a:gd name="connsiteY7" fmla="*/ 3652 h 10003"/>
              <a:gd name="connsiteX8" fmla="*/ 9847 w 10014"/>
              <a:gd name="connsiteY8" fmla="*/ 2791 h 10003"/>
              <a:gd name="connsiteX9" fmla="*/ 8544 w 10014"/>
              <a:gd name="connsiteY9" fmla="*/ 116 h 10003"/>
              <a:gd name="connsiteX10" fmla="*/ 8358 w 10014"/>
              <a:gd name="connsiteY10" fmla="*/ 3 h 10003"/>
              <a:gd name="connsiteX11" fmla="*/ 37 w 10014"/>
              <a:gd name="connsiteY11" fmla="*/ 6597 h 10003"/>
              <a:gd name="connsiteX12" fmla="*/ 223 w 10014"/>
              <a:gd name="connsiteY12" fmla="*/ 7014 h 10003"/>
              <a:gd name="connsiteX0" fmla="*/ 223 w 10014"/>
              <a:gd name="connsiteY0" fmla="*/ 7017 h 10006"/>
              <a:gd name="connsiteX1" fmla="*/ 2639 w 10014"/>
              <a:gd name="connsiteY1" fmla="*/ 6865 h 10006"/>
              <a:gd name="connsiteX2" fmla="*/ 2839 w 10014"/>
              <a:gd name="connsiteY2" fmla="*/ 6998 h 10006"/>
              <a:gd name="connsiteX3" fmla="*/ 4182 w 10014"/>
              <a:gd name="connsiteY3" fmla="*/ 9878 h 10006"/>
              <a:gd name="connsiteX4" fmla="*/ 4540 w 10014"/>
              <a:gd name="connsiteY4" fmla="*/ 9878 h 10006"/>
              <a:gd name="connsiteX5" fmla="*/ 8558 w 10014"/>
              <a:gd name="connsiteY5" fmla="*/ 6790 h 10006"/>
              <a:gd name="connsiteX6" fmla="*/ 8728 w 10014"/>
              <a:gd name="connsiteY6" fmla="*/ 6658 h 10006"/>
              <a:gd name="connsiteX7" fmla="*/ 9940 w 10014"/>
              <a:gd name="connsiteY7" fmla="*/ 3655 h 10006"/>
              <a:gd name="connsiteX8" fmla="*/ 9847 w 10014"/>
              <a:gd name="connsiteY8" fmla="*/ 2794 h 10006"/>
              <a:gd name="connsiteX9" fmla="*/ 8544 w 10014"/>
              <a:gd name="connsiteY9" fmla="*/ 119 h 10006"/>
              <a:gd name="connsiteX10" fmla="*/ 8358 w 10014"/>
              <a:gd name="connsiteY10" fmla="*/ 6 h 10006"/>
              <a:gd name="connsiteX11" fmla="*/ 37 w 10014"/>
              <a:gd name="connsiteY11" fmla="*/ 6600 h 10006"/>
              <a:gd name="connsiteX12" fmla="*/ 223 w 10014"/>
              <a:gd name="connsiteY12" fmla="*/ 7017 h 10006"/>
              <a:gd name="connsiteX0" fmla="*/ 223 w 10014"/>
              <a:gd name="connsiteY0" fmla="*/ 7011 h 10000"/>
              <a:gd name="connsiteX1" fmla="*/ 2639 w 10014"/>
              <a:gd name="connsiteY1" fmla="*/ 6859 h 10000"/>
              <a:gd name="connsiteX2" fmla="*/ 2839 w 10014"/>
              <a:gd name="connsiteY2" fmla="*/ 6992 h 10000"/>
              <a:gd name="connsiteX3" fmla="*/ 4182 w 10014"/>
              <a:gd name="connsiteY3" fmla="*/ 9872 h 10000"/>
              <a:gd name="connsiteX4" fmla="*/ 4540 w 10014"/>
              <a:gd name="connsiteY4" fmla="*/ 9872 h 10000"/>
              <a:gd name="connsiteX5" fmla="*/ 8558 w 10014"/>
              <a:gd name="connsiteY5" fmla="*/ 6784 h 10000"/>
              <a:gd name="connsiteX6" fmla="*/ 8728 w 10014"/>
              <a:gd name="connsiteY6" fmla="*/ 6652 h 10000"/>
              <a:gd name="connsiteX7" fmla="*/ 9940 w 10014"/>
              <a:gd name="connsiteY7" fmla="*/ 3649 h 10000"/>
              <a:gd name="connsiteX8" fmla="*/ 9847 w 10014"/>
              <a:gd name="connsiteY8" fmla="*/ 2788 h 10000"/>
              <a:gd name="connsiteX9" fmla="*/ 8544 w 10014"/>
              <a:gd name="connsiteY9" fmla="*/ 113 h 10000"/>
              <a:gd name="connsiteX10" fmla="*/ 8358 w 10014"/>
              <a:gd name="connsiteY10" fmla="*/ 0 h 10000"/>
              <a:gd name="connsiteX11" fmla="*/ 37 w 10014"/>
              <a:gd name="connsiteY11" fmla="*/ 6594 h 10000"/>
              <a:gd name="connsiteX12" fmla="*/ 223 w 10014"/>
              <a:gd name="connsiteY12" fmla="*/ 7011 h 10000"/>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63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839 w 10014"/>
              <a:gd name="connsiteY2" fmla="*/ 6993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549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52 w 10014"/>
              <a:gd name="connsiteY2" fmla="*/ 7232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3008 w 10014"/>
              <a:gd name="connsiteY2" fmla="*/ 733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91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 name="connsiteX0" fmla="*/ 223 w 10014"/>
              <a:gd name="connsiteY0" fmla="*/ 7012 h 10001"/>
              <a:gd name="connsiteX1" fmla="*/ 2493 w 10014"/>
              <a:gd name="connsiteY1" fmla="*/ 6860 h 10001"/>
              <a:gd name="connsiteX2" fmla="*/ 2997 w 10014"/>
              <a:gd name="connsiteY2" fmla="*/ 7276 h 10001"/>
              <a:gd name="connsiteX3" fmla="*/ 4182 w 10014"/>
              <a:gd name="connsiteY3" fmla="*/ 9873 h 10001"/>
              <a:gd name="connsiteX4" fmla="*/ 4540 w 10014"/>
              <a:gd name="connsiteY4" fmla="*/ 9873 h 10001"/>
              <a:gd name="connsiteX5" fmla="*/ 8558 w 10014"/>
              <a:gd name="connsiteY5" fmla="*/ 6785 h 10001"/>
              <a:gd name="connsiteX6" fmla="*/ 8728 w 10014"/>
              <a:gd name="connsiteY6" fmla="*/ 6653 h 10001"/>
              <a:gd name="connsiteX7" fmla="*/ 9940 w 10014"/>
              <a:gd name="connsiteY7" fmla="*/ 3650 h 10001"/>
              <a:gd name="connsiteX8" fmla="*/ 9847 w 10014"/>
              <a:gd name="connsiteY8" fmla="*/ 2789 h 10001"/>
              <a:gd name="connsiteX9" fmla="*/ 8544 w 10014"/>
              <a:gd name="connsiteY9" fmla="*/ 114 h 10001"/>
              <a:gd name="connsiteX10" fmla="*/ 8358 w 10014"/>
              <a:gd name="connsiteY10" fmla="*/ 1 h 10001"/>
              <a:gd name="connsiteX11" fmla="*/ 37 w 10014"/>
              <a:gd name="connsiteY11" fmla="*/ 6595 h 10001"/>
              <a:gd name="connsiteX12" fmla="*/ 223 w 10014"/>
              <a:gd name="connsiteY12" fmla="*/ 7012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4" h="10001">
                <a:moveTo>
                  <a:pt x="223" y="7012"/>
                </a:moveTo>
                <a:lnTo>
                  <a:pt x="2493" y="6860"/>
                </a:lnTo>
                <a:cubicBezTo>
                  <a:pt x="2777" y="6824"/>
                  <a:pt x="2922" y="7113"/>
                  <a:pt x="2997" y="7276"/>
                </a:cubicBezTo>
                <a:lnTo>
                  <a:pt x="4182" y="9873"/>
                </a:lnTo>
                <a:cubicBezTo>
                  <a:pt x="4268" y="10044"/>
                  <a:pt x="4455" y="10044"/>
                  <a:pt x="4540" y="9873"/>
                </a:cubicBezTo>
                <a:cubicBezTo>
                  <a:pt x="5471" y="8130"/>
                  <a:pt x="6944" y="6993"/>
                  <a:pt x="8558" y="6785"/>
                </a:cubicBezTo>
                <a:cubicBezTo>
                  <a:pt x="8683" y="6756"/>
                  <a:pt x="8682" y="6742"/>
                  <a:pt x="8728" y="6653"/>
                </a:cubicBezTo>
                <a:lnTo>
                  <a:pt x="9940" y="3650"/>
                </a:lnTo>
                <a:cubicBezTo>
                  <a:pt x="10109" y="3232"/>
                  <a:pt x="9953" y="3026"/>
                  <a:pt x="9847" y="2789"/>
                </a:cubicBezTo>
                <a:lnTo>
                  <a:pt x="8544" y="114"/>
                </a:lnTo>
                <a:cubicBezTo>
                  <a:pt x="8493" y="16"/>
                  <a:pt x="8442" y="-6"/>
                  <a:pt x="8358" y="1"/>
                </a:cubicBezTo>
                <a:cubicBezTo>
                  <a:pt x="4955" y="285"/>
                  <a:pt x="1839" y="2768"/>
                  <a:pt x="37" y="6595"/>
                </a:cubicBezTo>
                <a:cubicBezTo>
                  <a:pt x="-62" y="6785"/>
                  <a:pt x="51" y="7031"/>
                  <a:pt x="223" y="7012"/>
                </a:cubicBezTo>
                <a:close/>
              </a:path>
            </a:pathLst>
          </a:custGeom>
          <a:solidFill>
            <a:srgbClr val="0A4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a:endParaRPr>
          </a:p>
        </p:txBody>
      </p:sp>
      <p:sp>
        <p:nvSpPr>
          <p:cNvPr id="57" name="Freeform 82">
            <a:extLst>
              <a:ext uri="{FF2B5EF4-FFF2-40B4-BE49-F238E27FC236}">
                <a16:creationId xmlns:a16="http://schemas.microsoft.com/office/drawing/2014/main" id="{456EAC78-CB94-4F07-A07B-55975C1AA060}"/>
              </a:ext>
            </a:extLst>
          </p:cNvPr>
          <p:cNvSpPr/>
          <p:nvPr/>
        </p:nvSpPr>
        <p:spPr>
          <a:xfrm>
            <a:off x="6541473" y="4976188"/>
            <a:ext cx="535445" cy="397478"/>
          </a:xfrm>
          <a:custGeom>
            <a:avLst/>
            <a:gdLst>
              <a:gd name="connsiteX0" fmla="*/ 465223 w 1080780"/>
              <a:gd name="connsiteY0" fmla="*/ 404951 h 785329"/>
              <a:gd name="connsiteX1" fmla="*/ 441754 w 1080780"/>
              <a:gd name="connsiteY1" fmla="*/ 446367 h 785329"/>
              <a:gd name="connsiteX2" fmla="*/ 441294 w 1080780"/>
              <a:gd name="connsiteY2" fmla="*/ 536560 h 785329"/>
              <a:gd name="connsiteX3" fmla="*/ 479488 w 1080780"/>
              <a:gd name="connsiteY3" fmla="*/ 503428 h 785329"/>
              <a:gd name="connsiteX4" fmla="*/ 513081 w 1080780"/>
              <a:gd name="connsiteY4" fmla="*/ 569232 h 785329"/>
              <a:gd name="connsiteX5" fmla="*/ 521824 w 1080780"/>
              <a:gd name="connsiteY5" fmla="*/ 515392 h 785329"/>
              <a:gd name="connsiteX6" fmla="*/ 508019 w 1080780"/>
              <a:gd name="connsiteY6" fmla="*/ 477658 h 785329"/>
              <a:gd name="connsiteX7" fmla="*/ 524125 w 1080780"/>
              <a:gd name="connsiteY7" fmla="*/ 454650 h 785329"/>
              <a:gd name="connsiteX8" fmla="*/ 465223 w 1080780"/>
              <a:gd name="connsiteY8" fmla="*/ 404951 h 785329"/>
              <a:gd name="connsiteX9" fmla="*/ 617540 w 1080780"/>
              <a:gd name="connsiteY9" fmla="*/ 404491 h 785329"/>
              <a:gd name="connsiteX10" fmla="*/ 560939 w 1080780"/>
              <a:gd name="connsiteY10" fmla="*/ 451889 h 785329"/>
              <a:gd name="connsiteX11" fmla="*/ 578886 w 1080780"/>
              <a:gd name="connsiteY11" fmla="*/ 476278 h 785329"/>
              <a:gd name="connsiteX12" fmla="*/ 560939 w 1080780"/>
              <a:gd name="connsiteY12" fmla="*/ 517693 h 785329"/>
              <a:gd name="connsiteX13" fmla="*/ 574284 w 1080780"/>
              <a:gd name="connsiteY13" fmla="*/ 570153 h 785329"/>
              <a:gd name="connsiteX14" fmla="*/ 609258 w 1080780"/>
              <a:gd name="connsiteY14" fmla="*/ 505269 h 785329"/>
              <a:gd name="connsiteX15" fmla="*/ 636408 w 1080780"/>
              <a:gd name="connsiteY15" fmla="*/ 536100 h 785329"/>
              <a:gd name="connsiteX16" fmla="*/ 641470 w 1080780"/>
              <a:gd name="connsiteY16" fmla="*/ 446367 h 785329"/>
              <a:gd name="connsiteX17" fmla="*/ 265294 w 1080780"/>
              <a:gd name="connsiteY17" fmla="*/ 353508 h 785329"/>
              <a:gd name="connsiteX18" fmla="*/ 226628 w 1080780"/>
              <a:gd name="connsiteY18" fmla="*/ 386132 h 785329"/>
              <a:gd name="connsiteX19" fmla="*/ 237201 w 1080780"/>
              <a:gd name="connsiteY19" fmla="*/ 401236 h 785329"/>
              <a:gd name="connsiteX20" fmla="*/ 228139 w 1080780"/>
              <a:gd name="connsiteY20" fmla="*/ 426007 h 785329"/>
              <a:gd name="connsiteX21" fmla="*/ 233878 w 1080780"/>
              <a:gd name="connsiteY21" fmla="*/ 461350 h 785329"/>
              <a:gd name="connsiteX22" fmla="*/ 255930 w 1080780"/>
              <a:gd name="connsiteY22" fmla="*/ 418153 h 785329"/>
              <a:gd name="connsiteX23" fmla="*/ 281002 w 1080780"/>
              <a:gd name="connsiteY23" fmla="*/ 439903 h 785329"/>
              <a:gd name="connsiteX24" fmla="*/ 280701 w 1080780"/>
              <a:gd name="connsiteY24" fmla="*/ 380695 h 785329"/>
              <a:gd name="connsiteX25" fmla="*/ 815486 w 1080780"/>
              <a:gd name="connsiteY25" fmla="*/ 353508 h 785329"/>
              <a:gd name="connsiteX26" fmla="*/ 800079 w 1080780"/>
              <a:gd name="connsiteY26" fmla="*/ 380695 h 785329"/>
              <a:gd name="connsiteX27" fmla="*/ 799777 w 1080780"/>
              <a:gd name="connsiteY27" fmla="*/ 439902 h 785329"/>
              <a:gd name="connsiteX28" fmla="*/ 824850 w 1080780"/>
              <a:gd name="connsiteY28" fmla="*/ 418152 h 785329"/>
              <a:gd name="connsiteX29" fmla="*/ 846902 w 1080780"/>
              <a:gd name="connsiteY29" fmla="*/ 461350 h 785329"/>
              <a:gd name="connsiteX30" fmla="*/ 852641 w 1080780"/>
              <a:gd name="connsiteY30" fmla="*/ 426006 h 785329"/>
              <a:gd name="connsiteX31" fmla="*/ 843579 w 1080780"/>
              <a:gd name="connsiteY31" fmla="*/ 401236 h 785329"/>
              <a:gd name="connsiteX32" fmla="*/ 854152 w 1080780"/>
              <a:gd name="connsiteY32" fmla="*/ 386132 h 785329"/>
              <a:gd name="connsiteX33" fmla="*/ 815486 w 1080780"/>
              <a:gd name="connsiteY33" fmla="*/ 353508 h 785329"/>
              <a:gd name="connsiteX34" fmla="*/ 915474 w 1080780"/>
              <a:gd name="connsiteY34" fmla="*/ 353206 h 785329"/>
              <a:gd name="connsiteX35" fmla="*/ 878318 w 1080780"/>
              <a:gd name="connsiteY35" fmla="*/ 384320 h 785329"/>
              <a:gd name="connsiteX36" fmla="*/ 890100 w 1080780"/>
              <a:gd name="connsiteY36" fmla="*/ 400330 h 785329"/>
              <a:gd name="connsiteX37" fmla="*/ 878318 w 1080780"/>
              <a:gd name="connsiteY37" fmla="*/ 427517 h 785329"/>
              <a:gd name="connsiteX38" fmla="*/ 887078 w 1080780"/>
              <a:gd name="connsiteY38" fmla="*/ 461954 h 785329"/>
              <a:gd name="connsiteX39" fmla="*/ 910037 w 1080780"/>
              <a:gd name="connsiteY39" fmla="*/ 419361 h 785329"/>
              <a:gd name="connsiteX40" fmla="*/ 927859 w 1080780"/>
              <a:gd name="connsiteY40" fmla="*/ 439600 h 785329"/>
              <a:gd name="connsiteX41" fmla="*/ 931182 w 1080780"/>
              <a:gd name="connsiteY41" fmla="*/ 380695 h 785329"/>
              <a:gd name="connsiteX42" fmla="*/ 165306 w 1080780"/>
              <a:gd name="connsiteY42" fmla="*/ 353206 h 785329"/>
              <a:gd name="connsiteX43" fmla="*/ 149597 w 1080780"/>
              <a:gd name="connsiteY43" fmla="*/ 380695 h 785329"/>
              <a:gd name="connsiteX44" fmla="*/ 152921 w 1080780"/>
              <a:gd name="connsiteY44" fmla="*/ 439600 h 785329"/>
              <a:gd name="connsiteX45" fmla="*/ 170743 w 1080780"/>
              <a:gd name="connsiteY45" fmla="*/ 419361 h 785329"/>
              <a:gd name="connsiteX46" fmla="*/ 193701 w 1080780"/>
              <a:gd name="connsiteY46" fmla="*/ 461954 h 785329"/>
              <a:gd name="connsiteX47" fmla="*/ 202461 w 1080780"/>
              <a:gd name="connsiteY47" fmla="*/ 427517 h 785329"/>
              <a:gd name="connsiteX48" fmla="*/ 190680 w 1080780"/>
              <a:gd name="connsiteY48" fmla="*/ 400330 h 785329"/>
              <a:gd name="connsiteX49" fmla="*/ 202462 w 1080780"/>
              <a:gd name="connsiteY49" fmla="*/ 384320 h 785329"/>
              <a:gd name="connsiteX50" fmla="*/ 165306 w 1080780"/>
              <a:gd name="connsiteY50" fmla="*/ 353206 h 785329"/>
              <a:gd name="connsiteX51" fmla="*/ 865014 w 1080780"/>
              <a:gd name="connsiteY51" fmla="*/ 87685 h 785329"/>
              <a:gd name="connsiteX52" fmla="*/ 962378 w 1080780"/>
              <a:gd name="connsiteY52" fmla="*/ 156635 h 785329"/>
              <a:gd name="connsiteX53" fmla="*/ 960181 w 1080780"/>
              <a:gd name="connsiteY53" fmla="*/ 217270 h 785329"/>
              <a:gd name="connsiteX54" fmla="*/ 951723 w 1080780"/>
              <a:gd name="connsiteY54" fmla="*/ 288561 h 785329"/>
              <a:gd name="connsiteX55" fmla="*/ 924127 w 1080780"/>
              <a:gd name="connsiteY55" fmla="*/ 331318 h 785329"/>
              <a:gd name="connsiteX56" fmla="*/ 953536 w 1080780"/>
              <a:gd name="connsiteY56" fmla="*/ 376768 h 785329"/>
              <a:gd name="connsiteX57" fmla="*/ 1055941 w 1080780"/>
              <a:gd name="connsiteY57" fmla="*/ 442754 h 785329"/>
              <a:gd name="connsiteX58" fmla="*/ 1080780 w 1080780"/>
              <a:gd name="connsiteY58" fmla="*/ 553255 h 785329"/>
              <a:gd name="connsiteX59" fmla="*/ 919345 w 1080780"/>
              <a:gd name="connsiteY59" fmla="*/ 604679 h 785329"/>
              <a:gd name="connsiteX60" fmla="*/ 891399 w 1080780"/>
              <a:gd name="connsiteY60" fmla="*/ 604239 h 785329"/>
              <a:gd name="connsiteX61" fmla="*/ 886538 w 1080780"/>
              <a:gd name="connsiteY61" fmla="*/ 585468 h 785329"/>
              <a:gd name="connsiteX62" fmla="*/ 851128 w 1080780"/>
              <a:gd name="connsiteY62" fmla="*/ 508195 h 785329"/>
              <a:gd name="connsiteX63" fmla="*/ 707188 w 1080780"/>
              <a:gd name="connsiteY63" fmla="*/ 424613 h 785329"/>
              <a:gd name="connsiteX64" fmla="*/ 699956 w 1080780"/>
              <a:gd name="connsiteY64" fmla="*/ 422897 h 785329"/>
              <a:gd name="connsiteX65" fmla="*/ 703293 w 1080780"/>
              <a:gd name="connsiteY65" fmla="*/ 418029 h 785329"/>
              <a:gd name="connsiteX66" fmla="*/ 781048 w 1080780"/>
              <a:gd name="connsiteY66" fmla="*/ 374452 h 785329"/>
              <a:gd name="connsiteX67" fmla="*/ 808235 w 1080780"/>
              <a:gd name="connsiteY67" fmla="*/ 336894 h 785329"/>
              <a:gd name="connsiteX68" fmla="*/ 786184 w 1080780"/>
              <a:gd name="connsiteY68" fmla="*/ 292186 h 785329"/>
              <a:gd name="connsiteX69" fmla="*/ 768059 w 1080780"/>
              <a:gd name="connsiteY69" fmla="*/ 215458 h 785329"/>
              <a:gd name="connsiteX70" fmla="*/ 772782 w 1080780"/>
              <a:gd name="connsiteY70" fmla="*/ 143948 h 785329"/>
              <a:gd name="connsiteX71" fmla="*/ 865014 w 1080780"/>
              <a:gd name="connsiteY71" fmla="*/ 87685 h 785329"/>
              <a:gd name="connsiteX72" fmla="*/ 215766 w 1080780"/>
              <a:gd name="connsiteY72" fmla="*/ 87685 h 785329"/>
              <a:gd name="connsiteX73" fmla="*/ 307998 w 1080780"/>
              <a:gd name="connsiteY73" fmla="*/ 143948 h 785329"/>
              <a:gd name="connsiteX74" fmla="*/ 312721 w 1080780"/>
              <a:gd name="connsiteY74" fmla="*/ 215458 h 785329"/>
              <a:gd name="connsiteX75" fmla="*/ 294596 w 1080780"/>
              <a:gd name="connsiteY75" fmla="*/ 292186 h 785329"/>
              <a:gd name="connsiteX76" fmla="*/ 272544 w 1080780"/>
              <a:gd name="connsiteY76" fmla="*/ 336894 h 785329"/>
              <a:gd name="connsiteX77" fmla="*/ 299732 w 1080780"/>
              <a:gd name="connsiteY77" fmla="*/ 374452 h 785329"/>
              <a:gd name="connsiteX78" fmla="*/ 376580 w 1080780"/>
              <a:gd name="connsiteY78" fmla="*/ 415082 h 785329"/>
              <a:gd name="connsiteX79" fmla="*/ 381458 w 1080780"/>
              <a:gd name="connsiteY79" fmla="*/ 423823 h 785329"/>
              <a:gd name="connsiteX80" fmla="*/ 361528 w 1080780"/>
              <a:gd name="connsiteY80" fmla="*/ 430001 h 785329"/>
              <a:gd name="connsiteX81" fmla="*/ 212590 w 1080780"/>
              <a:gd name="connsiteY81" fmla="*/ 532649 h 785329"/>
              <a:gd name="connsiteX82" fmla="*/ 194715 w 1080780"/>
              <a:gd name="connsiteY82" fmla="*/ 579434 h 785329"/>
              <a:gd name="connsiteX83" fmla="*/ 189473 w 1080780"/>
              <a:gd name="connsiteY83" fmla="*/ 602284 h 785329"/>
              <a:gd name="connsiteX84" fmla="*/ 173260 w 1080780"/>
              <a:gd name="connsiteY84" fmla="*/ 603847 h 785329"/>
              <a:gd name="connsiteX85" fmla="*/ 0 w 1080780"/>
              <a:gd name="connsiteY85" fmla="*/ 553256 h 785329"/>
              <a:gd name="connsiteX86" fmla="*/ 24839 w 1080780"/>
              <a:gd name="connsiteY86" fmla="*/ 442754 h 785329"/>
              <a:gd name="connsiteX87" fmla="*/ 127244 w 1080780"/>
              <a:gd name="connsiteY87" fmla="*/ 376768 h 785329"/>
              <a:gd name="connsiteX88" fmla="*/ 156653 w 1080780"/>
              <a:gd name="connsiteY88" fmla="*/ 331318 h 785329"/>
              <a:gd name="connsiteX89" fmla="*/ 129057 w 1080780"/>
              <a:gd name="connsiteY89" fmla="*/ 288561 h 785329"/>
              <a:gd name="connsiteX90" fmla="*/ 120598 w 1080780"/>
              <a:gd name="connsiteY90" fmla="*/ 217271 h 785329"/>
              <a:gd name="connsiteX91" fmla="*/ 118401 w 1080780"/>
              <a:gd name="connsiteY91" fmla="*/ 156635 h 785329"/>
              <a:gd name="connsiteX92" fmla="*/ 215766 w 1080780"/>
              <a:gd name="connsiteY92" fmla="*/ 87685 h 785329"/>
              <a:gd name="connsiteX93" fmla="*/ 540672 w 1080780"/>
              <a:gd name="connsiteY93" fmla="*/ 10 h 785329"/>
              <a:gd name="connsiteX94" fmla="*/ 688992 w 1080780"/>
              <a:gd name="connsiteY94" fmla="*/ 105046 h 785329"/>
              <a:gd name="connsiteX95" fmla="*/ 685645 w 1080780"/>
              <a:gd name="connsiteY95" fmla="*/ 197415 h 785329"/>
              <a:gd name="connsiteX96" fmla="*/ 672761 w 1080780"/>
              <a:gd name="connsiteY96" fmla="*/ 306015 h 785329"/>
              <a:gd name="connsiteX97" fmla="*/ 640549 w 1080780"/>
              <a:gd name="connsiteY97" fmla="*/ 367218 h 785329"/>
              <a:gd name="connsiteX98" fmla="*/ 675522 w 1080780"/>
              <a:gd name="connsiteY98" fmla="*/ 440385 h 785329"/>
              <a:gd name="connsiteX99" fmla="*/ 831521 w 1080780"/>
              <a:gd name="connsiteY99" fmla="*/ 523216 h 785329"/>
              <a:gd name="connsiteX100" fmla="*/ 889014 w 1080780"/>
              <a:gd name="connsiteY100" fmla="*/ 709236 h 785329"/>
              <a:gd name="connsiteX101" fmla="*/ 194181 w 1080780"/>
              <a:gd name="connsiteY101" fmla="*/ 710965 h 785329"/>
              <a:gd name="connsiteX102" fmla="*/ 236823 w 1080780"/>
              <a:gd name="connsiteY102" fmla="*/ 542543 h 785329"/>
              <a:gd name="connsiteX103" fmla="*/ 412763 w 1080780"/>
              <a:gd name="connsiteY103" fmla="*/ 436856 h 785329"/>
              <a:gd name="connsiteX104" fmla="*/ 454179 w 1080780"/>
              <a:gd name="connsiteY104" fmla="*/ 379642 h 785329"/>
              <a:gd name="connsiteX105" fmla="*/ 420586 w 1080780"/>
              <a:gd name="connsiteY105" fmla="*/ 311537 h 785329"/>
              <a:gd name="connsiteX106" fmla="*/ 392976 w 1080780"/>
              <a:gd name="connsiteY106" fmla="*/ 194654 h 785329"/>
              <a:gd name="connsiteX107" fmla="*/ 400171 w 1080780"/>
              <a:gd name="connsiteY107" fmla="*/ 85718 h 785329"/>
              <a:gd name="connsiteX108" fmla="*/ 540672 w 1080780"/>
              <a:gd name="connsiteY108" fmla="*/ 10 h 78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080780" h="785329">
                <a:moveTo>
                  <a:pt x="465223" y="404951"/>
                </a:moveTo>
                <a:lnTo>
                  <a:pt x="441754" y="446367"/>
                </a:lnTo>
                <a:cubicBezTo>
                  <a:pt x="441601" y="476431"/>
                  <a:pt x="441447" y="506496"/>
                  <a:pt x="441294" y="536560"/>
                </a:cubicBezTo>
                <a:lnTo>
                  <a:pt x="479488" y="503428"/>
                </a:lnTo>
                <a:cubicBezTo>
                  <a:pt x="487311" y="518307"/>
                  <a:pt x="498356" y="545610"/>
                  <a:pt x="513081" y="569232"/>
                </a:cubicBezTo>
                <a:lnTo>
                  <a:pt x="521824" y="515392"/>
                </a:lnTo>
                <a:cubicBezTo>
                  <a:pt x="517223" y="504041"/>
                  <a:pt x="512621" y="488549"/>
                  <a:pt x="508019" y="477658"/>
                </a:cubicBezTo>
                <a:cubicBezTo>
                  <a:pt x="510320" y="470449"/>
                  <a:pt x="515382" y="468762"/>
                  <a:pt x="524125" y="454650"/>
                </a:cubicBezTo>
                <a:cubicBezTo>
                  <a:pt x="511701" y="442992"/>
                  <a:pt x="479489" y="419370"/>
                  <a:pt x="465223" y="404951"/>
                </a:cubicBezTo>
                <a:close/>
                <a:moveTo>
                  <a:pt x="617540" y="404491"/>
                </a:moveTo>
                <a:cubicBezTo>
                  <a:pt x="603275" y="418910"/>
                  <a:pt x="573364" y="440231"/>
                  <a:pt x="560939" y="451889"/>
                </a:cubicBezTo>
                <a:cubicBezTo>
                  <a:pt x="569683" y="466001"/>
                  <a:pt x="576585" y="469069"/>
                  <a:pt x="578886" y="476278"/>
                </a:cubicBezTo>
                <a:cubicBezTo>
                  <a:pt x="574284" y="487169"/>
                  <a:pt x="565541" y="506342"/>
                  <a:pt x="560939" y="517693"/>
                </a:cubicBezTo>
                <a:lnTo>
                  <a:pt x="574284" y="570153"/>
                </a:lnTo>
                <a:cubicBezTo>
                  <a:pt x="589010" y="546531"/>
                  <a:pt x="601435" y="520148"/>
                  <a:pt x="609258" y="505269"/>
                </a:cubicBezTo>
                <a:lnTo>
                  <a:pt x="636408" y="536100"/>
                </a:lnTo>
                <a:cubicBezTo>
                  <a:pt x="636254" y="506036"/>
                  <a:pt x="642083" y="487015"/>
                  <a:pt x="641470" y="446367"/>
                </a:cubicBezTo>
                <a:close/>
                <a:moveTo>
                  <a:pt x="265294" y="353508"/>
                </a:moveTo>
                <a:cubicBezTo>
                  <a:pt x="255930" y="362973"/>
                  <a:pt x="234784" y="378480"/>
                  <a:pt x="226628" y="386132"/>
                </a:cubicBezTo>
                <a:cubicBezTo>
                  <a:pt x="232368" y="395396"/>
                  <a:pt x="235691" y="396504"/>
                  <a:pt x="237201" y="401236"/>
                </a:cubicBezTo>
                <a:cubicBezTo>
                  <a:pt x="234180" y="408386"/>
                  <a:pt x="231159" y="418556"/>
                  <a:pt x="228139" y="426007"/>
                </a:cubicBezTo>
                <a:lnTo>
                  <a:pt x="233878" y="461350"/>
                </a:lnTo>
                <a:cubicBezTo>
                  <a:pt x="243544" y="445843"/>
                  <a:pt x="250795" y="427920"/>
                  <a:pt x="255930" y="418153"/>
                </a:cubicBezTo>
                <a:lnTo>
                  <a:pt x="281002" y="439903"/>
                </a:lnTo>
                <a:lnTo>
                  <a:pt x="280701" y="380695"/>
                </a:lnTo>
                <a:close/>
                <a:moveTo>
                  <a:pt x="815486" y="353508"/>
                </a:moveTo>
                <a:lnTo>
                  <a:pt x="800079" y="380695"/>
                </a:lnTo>
                <a:lnTo>
                  <a:pt x="799777" y="439902"/>
                </a:lnTo>
                <a:lnTo>
                  <a:pt x="824850" y="418152"/>
                </a:lnTo>
                <a:cubicBezTo>
                  <a:pt x="829985" y="427920"/>
                  <a:pt x="837235" y="445843"/>
                  <a:pt x="846902" y="461350"/>
                </a:cubicBezTo>
                <a:lnTo>
                  <a:pt x="852641" y="426006"/>
                </a:lnTo>
                <a:cubicBezTo>
                  <a:pt x="849620" y="418555"/>
                  <a:pt x="846600" y="408385"/>
                  <a:pt x="843579" y="401236"/>
                </a:cubicBezTo>
                <a:cubicBezTo>
                  <a:pt x="845089" y="396503"/>
                  <a:pt x="848412" y="395396"/>
                  <a:pt x="854152" y="386132"/>
                </a:cubicBezTo>
                <a:cubicBezTo>
                  <a:pt x="845995" y="378480"/>
                  <a:pt x="824850" y="362973"/>
                  <a:pt x="815486" y="353508"/>
                </a:cubicBezTo>
                <a:close/>
                <a:moveTo>
                  <a:pt x="915474" y="353206"/>
                </a:moveTo>
                <a:cubicBezTo>
                  <a:pt x="906109" y="362671"/>
                  <a:pt x="886474" y="376667"/>
                  <a:pt x="878318" y="384320"/>
                </a:cubicBezTo>
                <a:cubicBezTo>
                  <a:pt x="884058" y="393583"/>
                  <a:pt x="888589" y="395597"/>
                  <a:pt x="890100" y="400330"/>
                </a:cubicBezTo>
                <a:cubicBezTo>
                  <a:pt x="887079" y="407479"/>
                  <a:pt x="881339" y="420066"/>
                  <a:pt x="878318" y="427517"/>
                </a:cubicBezTo>
                <a:lnTo>
                  <a:pt x="887078" y="461954"/>
                </a:lnTo>
                <a:cubicBezTo>
                  <a:pt x="896745" y="446447"/>
                  <a:pt x="904901" y="429128"/>
                  <a:pt x="910037" y="419361"/>
                </a:cubicBezTo>
                <a:lnTo>
                  <a:pt x="927859" y="439600"/>
                </a:lnTo>
                <a:cubicBezTo>
                  <a:pt x="927759" y="419864"/>
                  <a:pt x="931585" y="407379"/>
                  <a:pt x="931182" y="380695"/>
                </a:cubicBezTo>
                <a:close/>
                <a:moveTo>
                  <a:pt x="165306" y="353206"/>
                </a:moveTo>
                <a:lnTo>
                  <a:pt x="149597" y="380695"/>
                </a:lnTo>
                <a:cubicBezTo>
                  <a:pt x="149195" y="407379"/>
                  <a:pt x="153021" y="419865"/>
                  <a:pt x="152921" y="439600"/>
                </a:cubicBezTo>
                <a:lnTo>
                  <a:pt x="170743" y="419361"/>
                </a:lnTo>
                <a:cubicBezTo>
                  <a:pt x="175878" y="429128"/>
                  <a:pt x="184035" y="446448"/>
                  <a:pt x="193701" y="461954"/>
                </a:cubicBezTo>
                <a:lnTo>
                  <a:pt x="202461" y="427517"/>
                </a:lnTo>
                <a:cubicBezTo>
                  <a:pt x="199441" y="420066"/>
                  <a:pt x="193701" y="407480"/>
                  <a:pt x="190680" y="400330"/>
                </a:cubicBezTo>
                <a:cubicBezTo>
                  <a:pt x="192191" y="395598"/>
                  <a:pt x="196722" y="393584"/>
                  <a:pt x="202462" y="384320"/>
                </a:cubicBezTo>
                <a:cubicBezTo>
                  <a:pt x="194305" y="376667"/>
                  <a:pt x="174670" y="362671"/>
                  <a:pt x="165306" y="353206"/>
                </a:cubicBezTo>
                <a:close/>
                <a:moveTo>
                  <a:pt x="865014" y="87685"/>
                </a:moveTo>
                <a:cubicBezTo>
                  <a:pt x="913518" y="87188"/>
                  <a:pt x="961493" y="114042"/>
                  <a:pt x="962378" y="156635"/>
                </a:cubicBezTo>
                <a:cubicBezTo>
                  <a:pt x="966882" y="184097"/>
                  <a:pt x="963532" y="190413"/>
                  <a:pt x="960181" y="217270"/>
                </a:cubicBezTo>
                <a:cubicBezTo>
                  <a:pt x="977702" y="232979"/>
                  <a:pt x="976091" y="259360"/>
                  <a:pt x="951723" y="288561"/>
                </a:cubicBezTo>
                <a:cubicBezTo>
                  <a:pt x="951723" y="305981"/>
                  <a:pt x="929564" y="320242"/>
                  <a:pt x="924127" y="331318"/>
                </a:cubicBezTo>
                <a:cubicBezTo>
                  <a:pt x="924429" y="346019"/>
                  <a:pt x="930829" y="357485"/>
                  <a:pt x="953536" y="376768"/>
                </a:cubicBezTo>
                <a:cubicBezTo>
                  <a:pt x="972919" y="381702"/>
                  <a:pt x="1006738" y="391254"/>
                  <a:pt x="1055941" y="442754"/>
                </a:cubicBezTo>
                <a:cubicBezTo>
                  <a:pt x="1071475" y="468422"/>
                  <a:pt x="1070079" y="492546"/>
                  <a:pt x="1080780" y="553255"/>
                </a:cubicBezTo>
                <a:cubicBezTo>
                  <a:pt x="1067608" y="585011"/>
                  <a:pt x="988585" y="602993"/>
                  <a:pt x="919345" y="604679"/>
                </a:cubicBezTo>
                <a:lnTo>
                  <a:pt x="891399" y="604239"/>
                </a:lnTo>
                <a:lnTo>
                  <a:pt x="886538" y="585468"/>
                </a:lnTo>
                <a:cubicBezTo>
                  <a:pt x="877520" y="553770"/>
                  <a:pt x="866775" y="528730"/>
                  <a:pt x="851128" y="508195"/>
                </a:cubicBezTo>
                <a:cubicBezTo>
                  <a:pt x="807759" y="451642"/>
                  <a:pt x="743727" y="433421"/>
                  <a:pt x="707188" y="424613"/>
                </a:cubicBezTo>
                <a:lnTo>
                  <a:pt x="699956" y="422897"/>
                </a:lnTo>
                <a:lnTo>
                  <a:pt x="703293" y="418029"/>
                </a:lnTo>
                <a:cubicBezTo>
                  <a:pt x="725571" y="388916"/>
                  <a:pt x="747450" y="383644"/>
                  <a:pt x="781048" y="374452"/>
                </a:cubicBezTo>
                <a:cubicBezTo>
                  <a:pt x="804829" y="356629"/>
                  <a:pt x="807380" y="350604"/>
                  <a:pt x="808235" y="336894"/>
                </a:cubicBezTo>
                <a:cubicBezTo>
                  <a:pt x="798688" y="312782"/>
                  <a:pt x="786184" y="311116"/>
                  <a:pt x="786184" y="292186"/>
                </a:cubicBezTo>
                <a:cubicBezTo>
                  <a:pt x="745522" y="266464"/>
                  <a:pt x="759820" y="223147"/>
                  <a:pt x="768059" y="215458"/>
                </a:cubicBezTo>
                <a:cubicBezTo>
                  <a:pt x="766008" y="181149"/>
                  <a:pt x="765166" y="166777"/>
                  <a:pt x="772782" y="143948"/>
                </a:cubicBezTo>
                <a:cubicBezTo>
                  <a:pt x="789242" y="105005"/>
                  <a:pt x="827288" y="88072"/>
                  <a:pt x="865014" y="87685"/>
                </a:cubicBezTo>
                <a:close/>
                <a:moveTo>
                  <a:pt x="215766" y="87685"/>
                </a:moveTo>
                <a:cubicBezTo>
                  <a:pt x="253492" y="88072"/>
                  <a:pt x="291538" y="105005"/>
                  <a:pt x="307998" y="143948"/>
                </a:cubicBezTo>
                <a:cubicBezTo>
                  <a:pt x="315614" y="166778"/>
                  <a:pt x="314772" y="181149"/>
                  <a:pt x="312721" y="215458"/>
                </a:cubicBezTo>
                <a:cubicBezTo>
                  <a:pt x="320960" y="223148"/>
                  <a:pt x="335258" y="266464"/>
                  <a:pt x="294596" y="292186"/>
                </a:cubicBezTo>
                <a:cubicBezTo>
                  <a:pt x="294596" y="311116"/>
                  <a:pt x="282092" y="312783"/>
                  <a:pt x="272544" y="336894"/>
                </a:cubicBezTo>
                <a:cubicBezTo>
                  <a:pt x="273400" y="350605"/>
                  <a:pt x="275951" y="356629"/>
                  <a:pt x="299732" y="374452"/>
                </a:cubicBezTo>
                <a:cubicBezTo>
                  <a:pt x="333330" y="383644"/>
                  <a:pt x="357022" y="385288"/>
                  <a:pt x="376580" y="415082"/>
                </a:cubicBezTo>
                <a:lnTo>
                  <a:pt x="381458" y="423823"/>
                </a:lnTo>
                <a:lnTo>
                  <a:pt x="361528" y="430001"/>
                </a:lnTo>
                <a:cubicBezTo>
                  <a:pt x="303357" y="450712"/>
                  <a:pt x="237187" y="492332"/>
                  <a:pt x="212590" y="532649"/>
                </a:cubicBezTo>
                <a:cubicBezTo>
                  <a:pt x="204885" y="548495"/>
                  <a:pt x="199168" y="564126"/>
                  <a:pt x="194715" y="579434"/>
                </a:cubicBezTo>
                <a:lnTo>
                  <a:pt x="189473" y="602284"/>
                </a:lnTo>
                <a:lnTo>
                  <a:pt x="173260" y="603847"/>
                </a:lnTo>
                <a:cubicBezTo>
                  <a:pt x="104410" y="605436"/>
                  <a:pt x="14948" y="580570"/>
                  <a:pt x="0" y="553256"/>
                </a:cubicBezTo>
                <a:cubicBezTo>
                  <a:pt x="10701" y="492547"/>
                  <a:pt x="9305" y="468422"/>
                  <a:pt x="24839" y="442754"/>
                </a:cubicBezTo>
                <a:cubicBezTo>
                  <a:pt x="74041" y="391255"/>
                  <a:pt x="107861" y="381702"/>
                  <a:pt x="127244" y="376768"/>
                </a:cubicBezTo>
                <a:cubicBezTo>
                  <a:pt x="149950" y="357485"/>
                  <a:pt x="156351" y="346019"/>
                  <a:pt x="156653" y="331318"/>
                </a:cubicBezTo>
                <a:cubicBezTo>
                  <a:pt x="151216" y="320242"/>
                  <a:pt x="129057" y="305981"/>
                  <a:pt x="129057" y="288561"/>
                </a:cubicBezTo>
                <a:cubicBezTo>
                  <a:pt x="104689" y="259360"/>
                  <a:pt x="103078" y="232979"/>
                  <a:pt x="120598" y="217271"/>
                </a:cubicBezTo>
                <a:cubicBezTo>
                  <a:pt x="117248" y="190413"/>
                  <a:pt x="113898" y="184097"/>
                  <a:pt x="118401" y="156635"/>
                </a:cubicBezTo>
                <a:cubicBezTo>
                  <a:pt x="119287" y="114042"/>
                  <a:pt x="167262" y="87188"/>
                  <a:pt x="215766" y="87685"/>
                </a:cubicBezTo>
                <a:close/>
                <a:moveTo>
                  <a:pt x="540672" y="10"/>
                </a:moveTo>
                <a:cubicBezTo>
                  <a:pt x="614561" y="-747"/>
                  <a:pt x="687643" y="40161"/>
                  <a:pt x="688992" y="105046"/>
                </a:cubicBezTo>
                <a:cubicBezTo>
                  <a:pt x="695853" y="146880"/>
                  <a:pt x="690749" y="156501"/>
                  <a:pt x="685645" y="197415"/>
                </a:cubicBezTo>
                <a:cubicBezTo>
                  <a:pt x="712336" y="221344"/>
                  <a:pt x="709881" y="261532"/>
                  <a:pt x="672761" y="306015"/>
                </a:cubicBezTo>
                <a:cubicBezTo>
                  <a:pt x="672761" y="332551"/>
                  <a:pt x="648832" y="350345"/>
                  <a:pt x="640549" y="367218"/>
                </a:cubicBezTo>
                <a:cubicBezTo>
                  <a:pt x="641009" y="389613"/>
                  <a:pt x="640932" y="411011"/>
                  <a:pt x="675522" y="440385"/>
                </a:cubicBezTo>
                <a:cubicBezTo>
                  <a:pt x="705050" y="447901"/>
                  <a:pt x="756568" y="444763"/>
                  <a:pt x="831521" y="523216"/>
                </a:cubicBezTo>
                <a:cubicBezTo>
                  <a:pt x="855185" y="562316"/>
                  <a:pt x="872713" y="616756"/>
                  <a:pt x="889014" y="709236"/>
                </a:cubicBezTo>
                <a:cubicBezTo>
                  <a:pt x="763918" y="818671"/>
                  <a:pt x="295668" y="801859"/>
                  <a:pt x="194181" y="710965"/>
                </a:cubicBezTo>
                <a:cubicBezTo>
                  <a:pt x="206787" y="662271"/>
                  <a:pt x="210286" y="569846"/>
                  <a:pt x="236823" y="542543"/>
                </a:cubicBezTo>
                <a:cubicBezTo>
                  <a:pt x="265252" y="499696"/>
                  <a:pt x="354270" y="452860"/>
                  <a:pt x="412763" y="436856"/>
                </a:cubicBezTo>
                <a:cubicBezTo>
                  <a:pt x="448989" y="409706"/>
                  <a:pt x="452875" y="400529"/>
                  <a:pt x="454179" y="379642"/>
                </a:cubicBezTo>
                <a:cubicBezTo>
                  <a:pt x="439635" y="342912"/>
                  <a:pt x="420586" y="340374"/>
                  <a:pt x="420586" y="311537"/>
                </a:cubicBezTo>
                <a:cubicBezTo>
                  <a:pt x="358644" y="272353"/>
                  <a:pt x="380425" y="206367"/>
                  <a:pt x="392976" y="194654"/>
                </a:cubicBezTo>
                <a:cubicBezTo>
                  <a:pt x="389852" y="142389"/>
                  <a:pt x="388569" y="120496"/>
                  <a:pt x="400171" y="85718"/>
                </a:cubicBezTo>
                <a:cubicBezTo>
                  <a:pt x="425245" y="26394"/>
                  <a:pt x="483203" y="599"/>
                  <a:pt x="540672" y="1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panose="020B0604020202020204"/>
              <a:cs typeface="Arial" panose="020B0604020202020204" pitchFamily="34" charset="0"/>
            </a:endParaRPr>
          </a:p>
        </p:txBody>
      </p:sp>
      <p:sp>
        <p:nvSpPr>
          <p:cNvPr id="58" name="Rectangle 57">
            <a:extLst>
              <a:ext uri="{FF2B5EF4-FFF2-40B4-BE49-F238E27FC236}">
                <a16:creationId xmlns:a16="http://schemas.microsoft.com/office/drawing/2014/main" id="{97946B75-63FB-4991-B505-F1DC89668643}"/>
              </a:ext>
            </a:extLst>
          </p:cNvPr>
          <p:cNvSpPr/>
          <p:nvPr/>
        </p:nvSpPr>
        <p:spPr>
          <a:xfrm>
            <a:off x="8143458" y="3077096"/>
            <a:ext cx="2751074" cy="707886"/>
          </a:xfrm>
          <a:prstGeom prst="rect">
            <a:avLst/>
          </a:prstGeom>
        </p:spPr>
        <p:txBody>
          <a:bodyPr wrap="none">
            <a:spAutoFit/>
          </a:bodyPr>
          <a:lstStyle/>
          <a:p>
            <a:pPr lvl="0">
              <a:defRPr/>
            </a:pPr>
            <a:r>
              <a:rPr lang="en-US" sz="2000" b="1" kern="0" dirty="0">
                <a:solidFill>
                  <a:srgbClr val="0A467D"/>
                </a:solidFill>
                <a:latin typeface="Century Gothic" panose="020B0502020202020204" pitchFamily="34" charset="0"/>
                <a:cs typeface="Arial" panose="020B0604020202020204" pitchFamily="34" charset="0"/>
              </a:rPr>
              <a:t>Enhance Service, </a:t>
            </a:r>
          </a:p>
          <a:p>
            <a:pPr lvl="0">
              <a:defRPr/>
            </a:pPr>
            <a:r>
              <a:rPr lang="en-US" sz="2000" b="1" kern="0" dirty="0">
                <a:solidFill>
                  <a:srgbClr val="0A467D"/>
                </a:solidFill>
                <a:latin typeface="Century Gothic" panose="020B0502020202020204" pitchFamily="34" charset="0"/>
                <a:cs typeface="Arial" panose="020B0604020202020204" pitchFamily="34" charset="0"/>
              </a:rPr>
              <a:t>Quality, &amp; Outcomes</a:t>
            </a:r>
          </a:p>
        </p:txBody>
      </p:sp>
      <p:sp>
        <p:nvSpPr>
          <p:cNvPr id="59" name="Rectangle 58">
            <a:extLst>
              <a:ext uri="{FF2B5EF4-FFF2-40B4-BE49-F238E27FC236}">
                <a16:creationId xmlns:a16="http://schemas.microsoft.com/office/drawing/2014/main" id="{D325BDF6-C7DB-414F-B4B5-DF4DA4ECDC2A}"/>
              </a:ext>
            </a:extLst>
          </p:cNvPr>
          <p:cNvSpPr/>
          <p:nvPr/>
        </p:nvSpPr>
        <p:spPr>
          <a:xfrm>
            <a:off x="8154612" y="3730242"/>
            <a:ext cx="3453064" cy="830997"/>
          </a:xfrm>
          <a:prstGeom prst="rect">
            <a:avLst/>
          </a:prstGeom>
        </p:spPr>
        <p:txBody>
          <a:bodyPr wrap="square">
            <a:spAutoFit/>
          </a:bodyPr>
          <a:lstStyle/>
          <a:p>
            <a:r>
              <a:rPr lang="en-US" sz="1200" dirty="0"/>
              <a:t>Evaluate current service delivery models and identify best practices and evidence-based interventions to improve the quality of behavioral health services and patient outcomes.</a:t>
            </a:r>
          </a:p>
        </p:txBody>
      </p:sp>
      <p:sp>
        <p:nvSpPr>
          <p:cNvPr id="60" name="Rectangle 59">
            <a:extLst>
              <a:ext uri="{FF2B5EF4-FFF2-40B4-BE49-F238E27FC236}">
                <a16:creationId xmlns:a16="http://schemas.microsoft.com/office/drawing/2014/main" id="{506A29B4-4068-4B86-BF3A-C0D99C503DEA}"/>
              </a:ext>
            </a:extLst>
          </p:cNvPr>
          <p:cNvSpPr/>
          <p:nvPr/>
        </p:nvSpPr>
        <p:spPr>
          <a:xfrm>
            <a:off x="7476308" y="1769667"/>
            <a:ext cx="2218877"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A467D"/>
                </a:solidFill>
                <a:effectLst/>
                <a:uLnTx/>
                <a:uFillTx/>
                <a:latin typeface="Century Gothic" panose="020B0502020202020204" pitchFamily="34" charset="0"/>
                <a:cs typeface="Arial" panose="020B0604020202020204" pitchFamily="34" charset="0"/>
              </a:rPr>
              <a:t>Assess</a:t>
            </a:r>
            <a:r>
              <a:rPr kumimoji="0" lang="en-US" sz="2000" b="1" i="0" u="none" strike="noStrike" kern="0" cap="none" spc="0" normalizeH="0" noProof="0" dirty="0">
                <a:ln>
                  <a:noFill/>
                </a:ln>
                <a:solidFill>
                  <a:srgbClr val="0A467D"/>
                </a:solidFill>
                <a:effectLst/>
                <a:uLnTx/>
                <a:uFillTx/>
                <a:latin typeface="Century Gothic" panose="020B0502020202020204" pitchFamily="34" charset="0"/>
                <a:cs typeface="Arial" panose="020B0604020202020204" pitchFamily="34" charset="0"/>
              </a:rPr>
              <a:t> Capacity</a:t>
            </a:r>
            <a:endParaRPr kumimoji="0" lang="en-US" sz="2000" b="1" i="0" u="none" strike="noStrike" kern="0" cap="none" spc="0" normalizeH="0" baseline="0" noProof="0" dirty="0">
              <a:ln>
                <a:noFill/>
              </a:ln>
              <a:solidFill>
                <a:srgbClr val="0A467D"/>
              </a:solidFill>
              <a:effectLst/>
              <a:uLnTx/>
              <a:uFillTx/>
              <a:latin typeface="Century Gothic" panose="020B0502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459AEFD5-374F-4BC0-85E2-B4E3DFB741CE}"/>
              </a:ext>
            </a:extLst>
          </p:cNvPr>
          <p:cNvSpPr/>
          <p:nvPr/>
        </p:nvSpPr>
        <p:spPr>
          <a:xfrm>
            <a:off x="7476308" y="2088802"/>
            <a:ext cx="3236929" cy="646331"/>
          </a:xfrm>
          <a:prstGeom prst="rect">
            <a:avLst/>
          </a:prstGeom>
        </p:spPr>
        <p:txBody>
          <a:bodyPr wrap="square">
            <a:spAutoFit/>
          </a:bodyPr>
          <a:lstStyle/>
          <a:p>
            <a:r>
              <a:rPr lang="en-US" sz="1200" dirty="0"/>
              <a:t>Assess provider network and system capacity to address the needs of populations served.</a:t>
            </a:r>
          </a:p>
          <a:p>
            <a:endParaRPr lang="en-US" sz="1200" dirty="0"/>
          </a:p>
        </p:txBody>
      </p:sp>
      <p:sp>
        <p:nvSpPr>
          <p:cNvPr id="62" name="Rectangle 61">
            <a:extLst>
              <a:ext uri="{FF2B5EF4-FFF2-40B4-BE49-F238E27FC236}">
                <a16:creationId xmlns:a16="http://schemas.microsoft.com/office/drawing/2014/main" id="{CB684D93-642E-49A2-8C22-9D4D12420BCF}"/>
              </a:ext>
            </a:extLst>
          </p:cNvPr>
          <p:cNvSpPr/>
          <p:nvPr/>
        </p:nvSpPr>
        <p:spPr>
          <a:xfrm>
            <a:off x="7617009" y="5012065"/>
            <a:ext cx="3285792" cy="400110"/>
          </a:xfrm>
          <a:prstGeom prst="rect">
            <a:avLst/>
          </a:prstGeom>
        </p:spPr>
        <p:txBody>
          <a:bodyPr wrap="square">
            <a:spAutoFit/>
          </a:bodyPr>
          <a:lstStyle/>
          <a:p>
            <a:pPr lvl="0">
              <a:defRPr/>
            </a:pPr>
            <a:r>
              <a:rPr lang="en-US" sz="2000" b="1" kern="0" dirty="0">
                <a:solidFill>
                  <a:srgbClr val="0A467D"/>
                </a:solidFill>
                <a:latin typeface="Century Gothic" panose="020B0502020202020204" pitchFamily="34" charset="0"/>
                <a:cs typeface="Arial" panose="020B0604020202020204" pitchFamily="34" charset="0"/>
              </a:rPr>
              <a:t>Promote Equity</a:t>
            </a:r>
          </a:p>
        </p:txBody>
      </p:sp>
      <p:sp>
        <p:nvSpPr>
          <p:cNvPr id="63" name="Rectangle 62">
            <a:extLst>
              <a:ext uri="{FF2B5EF4-FFF2-40B4-BE49-F238E27FC236}">
                <a16:creationId xmlns:a16="http://schemas.microsoft.com/office/drawing/2014/main" id="{1B74D6DF-B9FF-447E-91FD-5207078BA2C5}"/>
              </a:ext>
            </a:extLst>
          </p:cNvPr>
          <p:cNvSpPr/>
          <p:nvPr/>
        </p:nvSpPr>
        <p:spPr>
          <a:xfrm>
            <a:off x="7617007" y="5311516"/>
            <a:ext cx="3285794" cy="830997"/>
          </a:xfrm>
          <a:prstGeom prst="rect">
            <a:avLst/>
          </a:prstGeom>
        </p:spPr>
        <p:txBody>
          <a:bodyPr wrap="square">
            <a:spAutoFit/>
          </a:bodyPr>
          <a:lstStyle/>
          <a:p>
            <a:r>
              <a:rPr lang="en-US" sz="1200" dirty="0"/>
              <a:t>Ensure the voices of diverse communities are heard and considered in the planning process through stakeholder engagement to develop collaborative solutions.</a:t>
            </a:r>
          </a:p>
        </p:txBody>
      </p:sp>
      <p:sp>
        <p:nvSpPr>
          <p:cNvPr id="64" name="Rectangle 63">
            <a:extLst>
              <a:ext uri="{FF2B5EF4-FFF2-40B4-BE49-F238E27FC236}">
                <a16:creationId xmlns:a16="http://schemas.microsoft.com/office/drawing/2014/main" id="{5A6CD19A-9431-422D-8307-26CEFCED6D63}"/>
              </a:ext>
            </a:extLst>
          </p:cNvPr>
          <p:cNvSpPr/>
          <p:nvPr/>
        </p:nvSpPr>
        <p:spPr>
          <a:xfrm flipH="1">
            <a:off x="1162714" y="1769667"/>
            <a:ext cx="3422732" cy="400110"/>
          </a:xfrm>
          <a:prstGeom prst="rect">
            <a:avLst/>
          </a:prstGeom>
        </p:spPr>
        <p:txBody>
          <a:bodyPr wrap="none">
            <a:spAutoFit/>
          </a:bodyPr>
          <a:lstStyle/>
          <a:p>
            <a:pPr lvl="0" algn="r">
              <a:defRPr/>
            </a:pPr>
            <a:r>
              <a:rPr lang="en-US" sz="2000" b="1" kern="0" dirty="0">
                <a:solidFill>
                  <a:srgbClr val="0A467D"/>
                </a:solidFill>
                <a:latin typeface="Century Gothic" panose="020B0502020202020204" pitchFamily="34" charset="0"/>
                <a:cs typeface="Arial" panose="020B0604020202020204" pitchFamily="34" charset="0"/>
              </a:rPr>
              <a:t>Identify Needs and Gaps </a:t>
            </a:r>
            <a:endParaRPr kumimoji="0" lang="en-US" sz="2000" b="1" i="0" u="none" strike="noStrike" kern="0" cap="none" spc="0" normalizeH="0" baseline="0" noProof="0" dirty="0">
              <a:ln>
                <a:noFill/>
              </a:ln>
              <a:solidFill>
                <a:srgbClr val="0A467D"/>
              </a:solidFill>
              <a:effectLst/>
              <a:uLnTx/>
              <a:uFillTx/>
              <a:latin typeface="Century Gothic" panose="020B0502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8CB4E721-B994-48B1-A690-3B1B42151A16}"/>
              </a:ext>
            </a:extLst>
          </p:cNvPr>
          <p:cNvSpPr/>
          <p:nvPr/>
        </p:nvSpPr>
        <p:spPr>
          <a:xfrm flipH="1">
            <a:off x="472302" y="2088802"/>
            <a:ext cx="4113142" cy="1015664"/>
          </a:xfrm>
          <a:prstGeom prst="rect">
            <a:avLst/>
          </a:prstGeom>
        </p:spPr>
        <p:txBody>
          <a:bodyPr wrap="square">
            <a:spAutoFit/>
          </a:bodyPr>
          <a:lstStyle/>
          <a:p>
            <a:pPr algn="r"/>
            <a:r>
              <a:rPr lang="en-US" sz="1200" dirty="0"/>
              <a:t>Understand the behavioral health needs of Kentucky’s population, including mental health and SUD services. Identifies gaps and inefficiencies in the current system, providing a basis for improving service delivery.</a:t>
            </a:r>
          </a:p>
          <a:p>
            <a:pPr algn="r"/>
            <a:r>
              <a:rPr lang="en-US" sz="1200" dirty="0"/>
              <a:t> </a:t>
            </a:r>
          </a:p>
        </p:txBody>
      </p:sp>
      <p:sp>
        <p:nvSpPr>
          <p:cNvPr id="66" name="Rectangle 65">
            <a:extLst>
              <a:ext uri="{FF2B5EF4-FFF2-40B4-BE49-F238E27FC236}">
                <a16:creationId xmlns:a16="http://schemas.microsoft.com/office/drawing/2014/main" id="{7CB75202-9B78-461F-B8BE-A5EECF0086D9}"/>
              </a:ext>
            </a:extLst>
          </p:cNvPr>
          <p:cNvSpPr/>
          <p:nvPr/>
        </p:nvSpPr>
        <p:spPr>
          <a:xfrm flipH="1">
            <a:off x="1190009" y="3077096"/>
            <a:ext cx="2988318" cy="707885"/>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A467D"/>
                </a:solidFill>
                <a:effectLst/>
                <a:uLnTx/>
                <a:uFillTx/>
                <a:latin typeface="Century Gothic" panose="020B0502020202020204" pitchFamily="34" charset="0"/>
                <a:cs typeface="Arial" panose="020B0604020202020204" pitchFamily="34" charset="0"/>
              </a:rPr>
              <a:t>Inform</a:t>
            </a:r>
            <a:r>
              <a:rPr kumimoji="0" lang="en-US" sz="2000" b="1" i="0" u="none" strike="noStrike" kern="0" cap="none" spc="0" normalizeH="0" noProof="0" dirty="0">
                <a:ln>
                  <a:noFill/>
                </a:ln>
                <a:solidFill>
                  <a:srgbClr val="0A467D"/>
                </a:solidFill>
                <a:effectLst/>
                <a:uLnTx/>
                <a:uFillTx/>
                <a:latin typeface="Century Gothic" panose="020B0502020202020204" pitchFamily="34" charset="0"/>
                <a:cs typeface="Arial" panose="020B0604020202020204" pitchFamily="34" charset="0"/>
              </a:rPr>
              <a:t> Policy &amp;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noProof="0" dirty="0">
                <a:ln>
                  <a:noFill/>
                </a:ln>
                <a:solidFill>
                  <a:srgbClr val="0A467D"/>
                </a:solidFill>
                <a:effectLst/>
                <a:uLnTx/>
                <a:uFillTx/>
                <a:latin typeface="Century Gothic" panose="020B0502020202020204" pitchFamily="34" charset="0"/>
                <a:cs typeface="Arial" panose="020B0604020202020204" pitchFamily="34" charset="0"/>
              </a:rPr>
              <a:t>Program Development</a:t>
            </a:r>
            <a:endParaRPr kumimoji="0" lang="en-US" sz="2000" b="1" i="0" u="none" strike="noStrike" kern="0" cap="none" spc="0" normalizeH="0" baseline="0" noProof="0" dirty="0">
              <a:ln>
                <a:noFill/>
              </a:ln>
              <a:solidFill>
                <a:srgbClr val="0A467D"/>
              </a:solidFill>
              <a:effectLst/>
              <a:uLnTx/>
              <a:uFillTx/>
              <a:latin typeface="Century Gothic" panose="020B0502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A997A5FE-4EAC-469E-AAC5-73FACADE9B09}"/>
              </a:ext>
            </a:extLst>
          </p:cNvPr>
          <p:cNvSpPr/>
          <p:nvPr/>
        </p:nvSpPr>
        <p:spPr>
          <a:xfrm flipH="1">
            <a:off x="609163" y="3730242"/>
            <a:ext cx="3569162" cy="1015663"/>
          </a:xfrm>
          <a:prstGeom prst="rect">
            <a:avLst/>
          </a:prstGeom>
        </p:spPr>
        <p:txBody>
          <a:bodyPr wrap="square">
            <a:spAutoFit/>
          </a:bodyPr>
          <a:lstStyle/>
          <a:p>
            <a:pPr algn="r"/>
            <a:r>
              <a:rPr lang="en-US" sz="1200" dirty="0"/>
              <a:t>Inform Kentucky policymakers regarding the Commonwealth’s current behavioral health landscape, enabling data-driven decisions for effective policy change and program design. Guide the allocation of funding and resources to areas with the greatest need.</a:t>
            </a:r>
          </a:p>
        </p:txBody>
      </p:sp>
      <p:sp>
        <p:nvSpPr>
          <p:cNvPr id="68" name="Rectangle 67">
            <a:extLst>
              <a:ext uri="{FF2B5EF4-FFF2-40B4-BE49-F238E27FC236}">
                <a16:creationId xmlns:a16="http://schemas.microsoft.com/office/drawing/2014/main" id="{CBF26849-E469-4E7D-87E5-3643CAD2DEA9}"/>
              </a:ext>
            </a:extLst>
          </p:cNvPr>
          <p:cNvSpPr/>
          <p:nvPr/>
        </p:nvSpPr>
        <p:spPr>
          <a:xfrm flipH="1">
            <a:off x="1149546" y="5012065"/>
            <a:ext cx="3603871" cy="400110"/>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A467D"/>
                </a:solidFill>
                <a:effectLst/>
                <a:uLnTx/>
                <a:uFillTx/>
                <a:latin typeface="Century Gothic" panose="020B0502020202020204" pitchFamily="34" charset="0"/>
                <a:cs typeface="Arial" panose="020B0604020202020204" pitchFamily="34" charset="0"/>
              </a:rPr>
              <a:t>Improve Access to Services</a:t>
            </a:r>
          </a:p>
        </p:txBody>
      </p:sp>
      <p:sp>
        <p:nvSpPr>
          <p:cNvPr id="69" name="Rectangle 68">
            <a:extLst>
              <a:ext uri="{FF2B5EF4-FFF2-40B4-BE49-F238E27FC236}">
                <a16:creationId xmlns:a16="http://schemas.microsoft.com/office/drawing/2014/main" id="{50FD182C-DACB-4233-9931-CBDBB9E92197}"/>
              </a:ext>
            </a:extLst>
          </p:cNvPr>
          <p:cNvSpPr/>
          <p:nvPr/>
        </p:nvSpPr>
        <p:spPr>
          <a:xfrm flipH="1">
            <a:off x="900160" y="5311516"/>
            <a:ext cx="3853256" cy="646331"/>
          </a:xfrm>
          <a:prstGeom prst="rect">
            <a:avLst/>
          </a:prstGeom>
        </p:spPr>
        <p:txBody>
          <a:bodyPr wrap="square">
            <a:spAutoFit/>
          </a:bodyPr>
          <a:lstStyle/>
          <a:p>
            <a:pPr algn="r"/>
            <a:r>
              <a:rPr lang="en-US" sz="1200" dirty="0"/>
              <a:t>Identify disparities in behavioral health access and outcomes, promote strategies to address these inequities, and ensure services are available across the state.</a:t>
            </a:r>
          </a:p>
        </p:txBody>
      </p:sp>
      <p:sp>
        <p:nvSpPr>
          <p:cNvPr id="70" name="Rectangle 69"/>
          <p:cNvSpPr/>
          <p:nvPr/>
        </p:nvSpPr>
        <p:spPr>
          <a:xfrm>
            <a:off x="532933" y="1198929"/>
            <a:ext cx="9703645" cy="369332"/>
          </a:xfrm>
          <a:prstGeom prst="rect">
            <a:avLst/>
          </a:prstGeom>
        </p:spPr>
        <p:txBody>
          <a:bodyPr wrap="square">
            <a:spAutoFit/>
          </a:bodyPr>
          <a:lstStyle/>
          <a:p>
            <a:r>
              <a:rPr lang="en-US" b="1" dirty="0">
                <a:latin typeface="Century Gothic" panose="020B0502020202020204" pitchFamily="34" charset="0"/>
                <a:cs typeface="Arial" panose="020B0604020202020204" pitchFamily="34" charset="0"/>
              </a:rPr>
              <a:t>Assess Kentucky’s Statewide Behavioral Health Needs</a:t>
            </a:r>
            <a:endParaRPr lang="en-US" dirty="0"/>
          </a:p>
        </p:txBody>
      </p:sp>
      <p:sp>
        <p:nvSpPr>
          <p:cNvPr id="87" name="Rectangle 86"/>
          <p:cNvSpPr/>
          <p:nvPr/>
        </p:nvSpPr>
        <p:spPr>
          <a:xfrm>
            <a:off x="853439" y="6341040"/>
            <a:ext cx="10488295" cy="316240"/>
          </a:xfrm>
          <a:prstGeom prst="rect">
            <a:avLst/>
          </a:prstGeom>
          <a:noFill/>
          <a:ln>
            <a:noFill/>
          </a:ln>
        </p:spPr>
        <p:txBody>
          <a:bodyPr wrap="square">
            <a:spAutoFit/>
          </a:bodyPr>
          <a:lstStyle/>
          <a:p>
            <a:pPr lvl="0">
              <a:lnSpc>
                <a:spcPct val="114000"/>
              </a:lnSpc>
              <a:spcAft>
                <a:spcPts val="600"/>
              </a:spcAft>
            </a:pPr>
            <a:r>
              <a:rPr lang="en-US" sz="1400" b="1" i="1" dirty="0">
                <a:latin typeface="Century Gothic" panose="020B0502020202020204" pitchFamily="34" charset="0"/>
              </a:rPr>
              <a:t>Target Publication: Q4 2024. </a:t>
            </a:r>
          </a:p>
        </p:txBody>
      </p:sp>
      <p:grpSp>
        <p:nvGrpSpPr>
          <p:cNvPr id="132" name="Group 131">
            <a:extLst>
              <a:ext uri="{FF2B5EF4-FFF2-40B4-BE49-F238E27FC236}">
                <a16:creationId xmlns:a16="http://schemas.microsoft.com/office/drawing/2014/main" id="{3ED6D158-1061-4EAB-8CD4-816C42C46D96}"/>
              </a:ext>
            </a:extLst>
          </p:cNvPr>
          <p:cNvGrpSpPr/>
          <p:nvPr/>
        </p:nvGrpSpPr>
        <p:grpSpPr>
          <a:xfrm>
            <a:off x="7351168" y="3723556"/>
            <a:ext cx="386131" cy="486239"/>
            <a:chOff x="-1829697" y="-2709496"/>
            <a:chExt cx="1914049" cy="2359271"/>
          </a:xfrm>
          <a:solidFill>
            <a:sysClr val="window" lastClr="FFFFFF"/>
          </a:solidFill>
        </p:grpSpPr>
        <p:sp>
          <p:nvSpPr>
            <p:cNvPr id="133" name="Rounded Rectangle 73">
              <a:extLst>
                <a:ext uri="{FF2B5EF4-FFF2-40B4-BE49-F238E27FC236}">
                  <a16:creationId xmlns:a16="http://schemas.microsoft.com/office/drawing/2014/main" id="{604FF5B4-413F-4F9E-B0A1-CA9F3AA3D376}"/>
                </a:ext>
              </a:extLst>
            </p:cNvPr>
            <p:cNvSpPr/>
            <p:nvPr/>
          </p:nvSpPr>
          <p:spPr>
            <a:xfrm>
              <a:off x="-1798703" y="-1500355"/>
              <a:ext cx="315363" cy="822660"/>
            </a:xfrm>
            <a:prstGeom prst="roundRect">
              <a:avLst>
                <a:gd name="adj" fmla="val 4735"/>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4" name="Rounded Rectangle 74">
              <a:extLst>
                <a:ext uri="{FF2B5EF4-FFF2-40B4-BE49-F238E27FC236}">
                  <a16:creationId xmlns:a16="http://schemas.microsoft.com/office/drawing/2014/main" id="{33814895-BA09-4807-BA02-23D43013DFBC}"/>
                </a:ext>
              </a:extLst>
            </p:cNvPr>
            <p:cNvSpPr/>
            <p:nvPr/>
          </p:nvSpPr>
          <p:spPr>
            <a:xfrm>
              <a:off x="-1290703" y="-1720850"/>
              <a:ext cx="315363" cy="1043155"/>
            </a:xfrm>
            <a:prstGeom prst="roundRect">
              <a:avLst>
                <a:gd name="adj" fmla="val 4735"/>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5" name="Rounded Rectangle 75">
              <a:extLst>
                <a:ext uri="{FF2B5EF4-FFF2-40B4-BE49-F238E27FC236}">
                  <a16:creationId xmlns:a16="http://schemas.microsoft.com/office/drawing/2014/main" id="{CEEF535E-CF42-47F9-848B-2380B834D6D6}"/>
                </a:ext>
              </a:extLst>
            </p:cNvPr>
            <p:cNvSpPr/>
            <p:nvPr/>
          </p:nvSpPr>
          <p:spPr>
            <a:xfrm>
              <a:off x="-782703" y="-2170210"/>
              <a:ext cx="315363" cy="1492515"/>
            </a:xfrm>
            <a:prstGeom prst="roundRect">
              <a:avLst>
                <a:gd name="adj" fmla="val 4735"/>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6" name="Rounded Rectangle 76">
              <a:extLst>
                <a:ext uri="{FF2B5EF4-FFF2-40B4-BE49-F238E27FC236}">
                  <a16:creationId xmlns:a16="http://schemas.microsoft.com/office/drawing/2014/main" id="{425BB5C7-7D1B-45CC-95AC-566731B613D6}"/>
                </a:ext>
              </a:extLst>
            </p:cNvPr>
            <p:cNvSpPr/>
            <p:nvPr/>
          </p:nvSpPr>
          <p:spPr>
            <a:xfrm>
              <a:off x="-274703" y="-2709496"/>
              <a:ext cx="315363" cy="2031801"/>
            </a:xfrm>
            <a:prstGeom prst="roundRect">
              <a:avLst>
                <a:gd name="adj" fmla="val 4735"/>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7" name="Rounded Rectangle 77">
              <a:extLst>
                <a:ext uri="{FF2B5EF4-FFF2-40B4-BE49-F238E27FC236}">
                  <a16:creationId xmlns:a16="http://schemas.microsoft.com/office/drawing/2014/main" id="{A94F3671-0DEA-4CE7-B718-4DA9003D07DD}"/>
                </a:ext>
              </a:extLst>
            </p:cNvPr>
            <p:cNvSpPr/>
            <p:nvPr/>
          </p:nvSpPr>
          <p:spPr>
            <a:xfrm rot="5400000">
              <a:off x="-1003192" y="-1437770"/>
              <a:ext cx="261040" cy="1914049"/>
            </a:xfrm>
            <a:prstGeom prst="roundRect">
              <a:avLst>
                <a:gd name="adj" fmla="val 4735"/>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38" name="Freeform 137">
            <a:extLst>
              <a:ext uri="{FF2B5EF4-FFF2-40B4-BE49-F238E27FC236}">
                <a16:creationId xmlns:a16="http://schemas.microsoft.com/office/drawing/2014/main" id="{1272F764-D03A-4EAD-9B33-30572F031BD4}"/>
              </a:ext>
            </a:extLst>
          </p:cNvPr>
          <p:cNvSpPr>
            <a:spLocks noEditPoints="1"/>
          </p:cNvSpPr>
          <p:nvPr/>
        </p:nvSpPr>
        <p:spPr bwMode="auto">
          <a:xfrm>
            <a:off x="6726951" y="2549372"/>
            <a:ext cx="523194" cy="446285"/>
          </a:xfrm>
          <a:custGeom>
            <a:avLst/>
            <a:gdLst>
              <a:gd name="T0" fmla="*/ 2315 w 3604"/>
              <a:gd name="T1" fmla="*/ 1678 h 3007"/>
              <a:gd name="T2" fmla="*/ 2613 w 3604"/>
              <a:gd name="T3" fmla="*/ 1921 h 3007"/>
              <a:gd name="T4" fmla="*/ 2729 w 3604"/>
              <a:gd name="T5" fmla="*/ 2297 h 3007"/>
              <a:gd name="T6" fmla="*/ 2655 w 3604"/>
              <a:gd name="T7" fmla="*/ 2873 h 3007"/>
              <a:gd name="T8" fmla="*/ 2444 w 3604"/>
              <a:gd name="T9" fmla="*/ 2942 h 3007"/>
              <a:gd name="T10" fmla="*/ 2054 w 3604"/>
              <a:gd name="T11" fmla="*/ 3002 h 3007"/>
              <a:gd name="T12" fmla="*/ 1556 w 3604"/>
              <a:gd name="T13" fmla="*/ 2987 h 3007"/>
              <a:gd name="T14" fmla="*/ 967 w 3604"/>
              <a:gd name="T15" fmla="*/ 2860 h 3007"/>
              <a:gd name="T16" fmla="*/ 958 w 3604"/>
              <a:gd name="T17" fmla="*/ 2097 h 3007"/>
              <a:gd name="T18" fmla="*/ 1174 w 3604"/>
              <a:gd name="T19" fmla="*/ 1778 h 3007"/>
              <a:gd name="T20" fmla="*/ 1535 w 3604"/>
              <a:gd name="T21" fmla="*/ 1629 h 3007"/>
              <a:gd name="T22" fmla="*/ 3128 w 3604"/>
              <a:gd name="T23" fmla="*/ 1114 h 3007"/>
              <a:gd name="T24" fmla="*/ 3449 w 3604"/>
              <a:gd name="T25" fmla="*/ 1328 h 3007"/>
              <a:gd name="T26" fmla="*/ 3600 w 3604"/>
              <a:gd name="T27" fmla="*/ 1686 h 3007"/>
              <a:gd name="T28" fmla="*/ 3548 w 3604"/>
              <a:gd name="T29" fmla="*/ 2325 h 3007"/>
              <a:gd name="T30" fmla="*/ 3368 w 3604"/>
              <a:gd name="T31" fmla="*/ 2388 h 3007"/>
              <a:gd name="T32" fmla="*/ 3012 w 3604"/>
              <a:gd name="T33" fmla="*/ 2454 h 3007"/>
              <a:gd name="T34" fmla="*/ 2828 w 3604"/>
              <a:gd name="T35" fmla="*/ 2089 h 3007"/>
              <a:gd name="T36" fmla="*/ 2626 w 3604"/>
              <a:gd name="T37" fmla="*/ 1741 h 3007"/>
              <a:gd name="T38" fmla="*/ 2281 w 3604"/>
              <a:gd name="T39" fmla="*/ 1534 h 3007"/>
              <a:gd name="T40" fmla="*/ 2466 w 3604"/>
              <a:gd name="T41" fmla="*/ 1213 h 3007"/>
              <a:gd name="T42" fmla="*/ 1180 w 3604"/>
              <a:gd name="T43" fmla="*/ 1151 h 3007"/>
              <a:gd name="T44" fmla="*/ 1333 w 3604"/>
              <a:gd name="T45" fmla="*/ 1489 h 3007"/>
              <a:gd name="T46" fmla="*/ 1080 w 3604"/>
              <a:gd name="T47" fmla="*/ 1695 h 3007"/>
              <a:gd name="T48" fmla="*/ 850 w 3604"/>
              <a:gd name="T49" fmla="*/ 2023 h 3007"/>
              <a:gd name="T50" fmla="*/ 716 w 3604"/>
              <a:gd name="T51" fmla="*/ 2455 h 3007"/>
              <a:gd name="T52" fmla="*/ 145 w 3604"/>
              <a:gd name="T53" fmla="*/ 2350 h 3007"/>
              <a:gd name="T54" fmla="*/ 13 w 3604"/>
              <a:gd name="T55" fmla="*/ 1620 h 3007"/>
              <a:gd name="T56" fmla="*/ 198 w 3604"/>
              <a:gd name="T57" fmla="*/ 1281 h 3007"/>
              <a:gd name="T58" fmla="*/ 540 w 3604"/>
              <a:gd name="T59" fmla="*/ 1097 h 3007"/>
              <a:gd name="T60" fmla="*/ 1995 w 3604"/>
              <a:gd name="T61" fmla="*/ 568 h 3007"/>
              <a:gd name="T62" fmla="*/ 2254 w 3604"/>
              <a:gd name="T63" fmla="*/ 756 h 3007"/>
              <a:gd name="T64" fmla="*/ 2357 w 3604"/>
              <a:gd name="T65" fmla="*/ 1065 h 3007"/>
              <a:gd name="T66" fmla="*/ 2254 w 3604"/>
              <a:gd name="T67" fmla="*/ 1374 h 3007"/>
              <a:gd name="T68" fmla="*/ 1995 w 3604"/>
              <a:gd name="T69" fmla="*/ 1563 h 3007"/>
              <a:gd name="T70" fmla="*/ 1661 w 3604"/>
              <a:gd name="T71" fmla="*/ 1563 h 3007"/>
              <a:gd name="T72" fmla="*/ 1402 w 3604"/>
              <a:gd name="T73" fmla="*/ 1375 h 3007"/>
              <a:gd name="T74" fmla="*/ 1300 w 3604"/>
              <a:gd name="T75" fmla="*/ 1065 h 3007"/>
              <a:gd name="T76" fmla="*/ 1402 w 3604"/>
              <a:gd name="T77" fmla="*/ 756 h 3007"/>
              <a:gd name="T78" fmla="*/ 1661 w 3604"/>
              <a:gd name="T79" fmla="*/ 568 h 3007"/>
              <a:gd name="T80" fmla="*/ 2816 w 3604"/>
              <a:gd name="T81" fmla="*/ 12 h 3007"/>
              <a:gd name="T82" fmla="*/ 3095 w 3604"/>
              <a:gd name="T83" fmla="*/ 173 h 3007"/>
              <a:gd name="T84" fmla="*/ 3228 w 3604"/>
              <a:gd name="T85" fmla="*/ 467 h 3007"/>
              <a:gd name="T86" fmla="*/ 3159 w 3604"/>
              <a:gd name="T87" fmla="*/ 789 h 3007"/>
              <a:gd name="T88" fmla="*/ 2921 w 3604"/>
              <a:gd name="T89" fmla="*/ 1002 h 3007"/>
              <a:gd name="T90" fmla="*/ 2587 w 3604"/>
              <a:gd name="T91" fmla="*/ 1035 h 3007"/>
              <a:gd name="T92" fmla="*/ 2411 w 3604"/>
              <a:gd name="T93" fmla="*/ 770 h 3007"/>
              <a:gd name="T94" fmla="*/ 2175 w 3604"/>
              <a:gd name="T95" fmla="*/ 516 h 3007"/>
              <a:gd name="T96" fmla="*/ 2293 w 3604"/>
              <a:gd name="T97" fmla="*/ 192 h 3007"/>
              <a:gd name="T98" fmla="*/ 2582 w 3604"/>
              <a:gd name="T99" fmla="*/ 13 h 3007"/>
              <a:gd name="T100" fmla="*/ 1069 w 3604"/>
              <a:gd name="T101" fmla="*/ 27 h 3007"/>
              <a:gd name="T102" fmla="*/ 1328 w 3604"/>
              <a:gd name="T103" fmla="*/ 214 h 3007"/>
              <a:gd name="T104" fmla="*/ 1429 w 3604"/>
              <a:gd name="T105" fmla="*/ 524 h 3007"/>
              <a:gd name="T106" fmla="*/ 1267 w 3604"/>
              <a:gd name="T107" fmla="*/ 735 h 3007"/>
              <a:gd name="T108" fmla="*/ 1096 w 3604"/>
              <a:gd name="T109" fmla="*/ 1011 h 3007"/>
              <a:gd name="T110" fmla="*/ 787 w 3604"/>
              <a:gd name="T111" fmla="*/ 1036 h 3007"/>
              <a:gd name="T112" fmla="*/ 508 w 3604"/>
              <a:gd name="T113" fmla="*/ 876 h 3007"/>
              <a:gd name="T114" fmla="*/ 375 w 3604"/>
              <a:gd name="T115" fmla="*/ 581 h 3007"/>
              <a:gd name="T116" fmla="*/ 445 w 3604"/>
              <a:gd name="T117" fmla="*/ 259 h 3007"/>
              <a:gd name="T118" fmla="*/ 683 w 3604"/>
              <a:gd name="T119" fmla="*/ 46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04" h="3007">
                <a:moveTo>
                  <a:pt x="1604" y="1624"/>
                </a:moveTo>
                <a:lnTo>
                  <a:pt x="2053" y="1624"/>
                </a:lnTo>
                <a:lnTo>
                  <a:pt x="2122" y="1629"/>
                </a:lnTo>
                <a:lnTo>
                  <a:pt x="2189" y="1639"/>
                </a:lnTo>
                <a:lnTo>
                  <a:pt x="2253" y="1655"/>
                </a:lnTo>
                <a:lnTo>
                  <a:pt x="2315" y="1678"/>
                </a:lnTo>
                <a:lnTo>
                  <a:pt x="2375" y="1706"/>
                </a:lnTo>
                <a:lnTo>
                  <a:pt x="2430" y="1740"/>
                </a:lnTo>
                <a:lnTo>
                  <a:pt x="2483" y="1778"/>
                </a:lnTo>
                <a:lnTo>
                  <a:pt x="2531" y="1822"/>
                </a:lnTo>
                <a:lnTo>
                  <a:pt x="2574" y="1869"/>
                </a:lnTo>
                <a:lnTo>
                  <a:pt x="2613" y="1921"/>
                </a:lnTo>
                <a:lnTo>
                  <a:pt x="2647" y="1977"/>
                </a:lnTo>
                <a:lnTo>
                  <a:pt x="2676" y="2035"/>
                </a:lnTo>
                <a:lnTo>
                  <a:pt x="2698" y="2097"/>
                </a:lnTo>
                <a:lnTo>
                  <a:pt x="2715" y="2161"/>
                </a:lnTo>
                <a:lnTo>
                  <a:pt x="2726" y="2227"/>
                </a:lnTo>
                <a:lnTo>
                  <a:pt x="2729" y="2297"/>
                </a:lnTo>
                <a:lnTo>
                  <a:pt x="2729" y="2840"/>
                </a:lnTo>
                <a:lnTo>
                  <a:pt x="2725" y="2840"/>
                </a:lnTo>
                <a:lnTo>
                  <a:pt x="2691" y="2858"/>
                </a:lnTo>
                <a:lnTo>
                  <a:pt x="2684" y="2861"/>
                </a:lnTo>
                <a:lnTo>
                  <a:pt x="2673" y="2866"/>
                </a:lnTo>
                <a:lnTo>
                  <a:pt x="2655" y="2873"/>
                </a:lnTo>
                <a:lnTo>
                  <a:pt x="2633" y="2883"/>
                </a:lnTo>
                <a:lnTo>
                  <a:pt x="2605" y="2893"/>
                </a:lnTo>
                <a:lnTo>
                  <a:pt x="2573" y="2905"/>
                </a:lnTo>
                <a:lnTo>
                  <a:pt x="2535" y="2917"/>
                </a:lnTo>
                <a:lnTo>
                  <a:pt x="2491" y="2929"/>
                </a:lnTo>
                <a:lnTo>
                  <a:pt x="2444" y="2942"/>
                </a:lnTo>
                <a:lnTo>
                  <a:pt x="2391" y="2955"/>
                </a:lnTo>
                <a:lnTo>
                  <a:pt x="2332" y="2966"/>
                </a:lnTo>
                <a:lnTo>
                  <a:pt x="2270" y="2977"/>
                </a:lnTo>
                <a:lnTo>
                  <a:pt x="2202" y="2987"/>
                </a:lnTo>
                <a:lnTo>
                  <a:pt x="2130" y="2996"/>
                </a:lnTo>
                <a:lnTo>
                  <a:pt x="2054" y="3002"/>
                </a:lnTo>
                <a:lnTo>
                  <a:pt x="1972" y="3006"/>
                </a:lnTo>
                <a:lnTo>
                  <a:pt x="1887" y="3007"/>
                </a:lnTo>
                <a:lnTo>
                  <a:pt x="1808" y="3006"/>
                </a:lnTo>
                <a:lnTo>
                  <a:pt x="1727" y="3003"/>
                </a:lnTo>
                <a:lnTo>
                  <a:pt x="1643" y="2996"/>
                </a:lnTo>
                <a:lnTo>
                  <a:pt x="1556" y="2987"/>
                </a:lnTo>
                <a:lnTo>
                  <a:pt x="1465" y="2975"/>
                </a:lnTo>
                <a:lnTo>
                  <a:pt x="1371" y="2960"/>
                </a:lnTo>
                <a:lnTo>
                  <a:pt x="1274" y="2941"/>
                </a:lnTo>
                <a:lnTo>
                  <a:pt x="1175" y="2918"/>
                </a:lnTo>
                <a:lnTo>
                  <a:pt x="1072" y="2892"/>
                </a:lnTo>
                <a:lnTo>
                  <a:pt x="967" y="2860"/>
                </a:lnTo>
                <a:lnTo>
                  <a:pt x="929" y="2849"/>
                </a:lnTo>
                <a:lnTo>
                  <a:pt x="927" y="2840"/>
                </a:lnTo>
                <a:lnTo>
                  <a:pt x="927" y="2297"/>
                </a:lnTo>
                <a:lnTo>
                  <a:pt x="931" y="2227"/>
                </a:lnTo>
                <a:lnTo>
                  <a:pt x="941" y="2161"/>
                </a:lnTo>
                <a:lnTo>
                  <a:pt x="958" y="2097"/>
                </a:lnTo>
                <a:lnTo>
                  <a:pt x="981" y="2035"/>
                </a:lnTo>
                <a:lnTo>
                  <a:pt x="1009" y="1977"/>
                </a:lnTo>
                <a:lnTo>
                  <a:pt x="1043" y="1921"/>
                </a:lnTo>
                <a:lnTo>
                  <a:pt x="1082" y="1869"/>
                </a:lnTo>
                <a:lnTo>
                  <a:pt x="1126" y="1822"/>
                </a:lnTo>
                <a:lnTo>
                  <a:pt x="1174" y="1778"/>
                </a:lnTo>
                <a:lnTo>
                  <a:pt x="1226" y="1740"/>
                </a:lnTo>
                <a:lnTo>
                  <a:pt x="1282" y="1706"/>
                </a:lnTo>
                <a:lnTo>
                  <a:pt x="1341" y="1678"/>
                </a:lnTo>
                <a:lnTo>
                  <a:pt x="1403" y="1655"/>
                </a:lnTo>
                <a:lnTo>
                  <a:pt x="1468" y="1639"/>
                </a:lnTo>
                <a:lnTo>
                  <a:pt x="1535" y="1629"/>
                </a:lnTo>
                <a:lnTo>
                  <a:pt x="1604" y="1624"/>
                </a:lnTo>
                <a:close/>
                <a:moveTo>
                  <a:pt x="2483" y="1084"/>
                </a:moveTo>
                <a:lnTo>
                  <a:pt x="2927" y="1084"/>
                </a:lnTo>
                <a:lnTo>
                  <a:pt x="2996" y="1087"/>
                </a:lnTo>
                <a:lnTo>
                  <a:pt x="3063" y="1097"/>
                </a:lnTo>
                <a:lnTo>
                  <a:pt x="3128" y="1114"/>
                </a:lnTo>
                <a:lnTo>
                  <a:pt x="3190" y="1137"/>
                </a:lnTo>
                <a:lnTo>
                  <a:pt x="3249" y="1165"/>
                </a:lnTo>
                <a:lnTo>
                  <a:pt x="3305" y="1198"/>
                </a:lnTo>
                <a:lnTo>
                  <a:pt x="3357" y="1237"/>
                </a:lnTo>
                <a:lnTo>
                  <a:pt x="3405" y="1281"/>
                </a:lnTo>
                <a:lnTo>
                  <a:pt x="3449" y="1328"/>
                </a:lnTo>
                <a:lnTo>
                  <a:pt x="3488" y="1380"/>
                </a:lnTo>
                <a:lnTo>
                  <a:pt x="3522" y="1436"/>
                </a:lnTo>
                <a:lnTo>
                  <a:pt x="3550" y="1494"/>
                </a:lnTo>
                <a:lnTo>
                  <a:pt x="3573" y="1555"/>
                </a:lnTo>
                <a:lnTo>
                  <a:pt x="3590" y="1620"/>
                </a:lnTo>
                <a:lnTo>
                  <a:pt x="3600" y="1686"/>
                </a:lnTo>
                <a:lnTo>
                  <a:pt x="3604" y="1755"/>
                </a:lnTo>
                <a:lnTo>
                  <a:pt x="3604" y="2299"/>
                </a:lnTo>
                <a:lnTo>
                  <a:pt x="3600" y="2299"/>
                </a:lnTo>
                <a:lnTo>
                  <a:pt x="3564" y="2316"/>
                </a:lnTo>
                <a:lnTo>
                  <a:pt x="3559" y="2320"/>
                </a:lnTo>
                <a:lnTo>
                  <a:pt x="3548" y="2325"/>
                </a:lnTo>
                <a:lnTo>
                  <a:pt x="3531" y="2332"/>
                </a:lnTo>
                <a:lnTo>
                  <a:pt x="3509" y="2342"/>
                </a:lnTo>
                <a:lnTo>
                  <a:pt x="3481" y="2351"/>
                </a:lnTo>
                <a:lnTo>
                  <a:pt x="3449" y="2363"/>
                </a:lnTo>
                <a:lnTo>
                  <a:pt x="3412" y="2376"/>
                </a:lnTo>
                <a:lnTo>
                  <a:pt x="3368" y="2388"/>
                </a:lnTo>
                <a:lnTo>
                  <a:pt x="3321" y="2401"/>
                </a:lnTo>
                <a:lnTo>
                  <a:pt x="3269" y="2413"/>
                </a:lnTo>
                <a:lnTo>
                  <a:pt x="3211" y="2425"/>
                </a:lnTo>
                <a:lnTo>
                  <a:pt x="3149" y="2436"/>
                </a:lnTo>
                <a:lnTo>
                  <a:pt x="3083" y="2446"/>
                </a:lnTo>
                <a:lnTo>
                  <a:pt x="3012" y="2454"/>
                </a:lnTo>
                <a:lnTo>
                  <a:pt x="2935" y="2460"/>
                </a:lnTo>
                <a:lnTo>
                  <a:pt x="2856" y="2465"/>
                </a:lnTo>
                <a:lnTo>
                  <a:pt x="2856" y="2297"/>
                </a:lnTo>
                <a:lnTo>
                  <a:pt x="2852" y="2226"/>
                </a:lnTo>
                <a:lnTo>
                  <a:pt x="2842" y="2156"/>
                </a:lnTo>
                <a:lnTo>
                  <a:pt x="2828" y="2089"/>
                </a:lnTo>
                <a:lnTo>
                  <a:pt x="2807" y="2023"/>
                </a:lnTo>
                <a:lnTo>
                  <a:pt x="2780" y="1960"/>
                </a:lnTo>
                <a:lnTo>
                  <a:pt x="2748" y="1901"/>
                </a:lnTo>
                <a:lnTo>
                  <a:pt x="2713" y="1844"/>
                </a:lnTo>
                <a:lnTo>
                  <a:pt x="2672" y="1790"/>
                </a:lnTo>
                <a:lnTo>
                  <a:pt x="2626" y="1741"/>
                </a:lnTo>
                <a:lnTo>
                  <a:pt x="2578" y="1695"/>
                </a:lnTo>
                <a:lnTo>
                  <a:pt x="2525" y="1653"/>
                </a:lnTo>
                <a:lnTo>
                  <a:pt x="2468" y="1616"/>
                </a:lnTo>
                <a:lnTo>
                  <a:pt x="2408" y="1584"/>
                </a:lnTo>
                <a:lnTo>
                  <a:pt x="2346" y="1556"/>
                </a:lnTo>
                <a:lnTo>
                  <a:pt x="2281" y="1534"/>
                </a:lnTo>
                <a:lnTo>
                  <a:pt x="2324" y="1489"/>
                </a:lnTo>
                <a:lnTo>
                  <a:pt x="2363" y="1440"/>
                </a:lnTo>
                <a:lnTo>
                  <a:pt x="2396" y="1387"/>
                </a:lnTo>
                <a:lnTo>
                  <a:pt x="2425" y="1332"/>
                </a:lnTo>
                <a:lnTo>
                  <a:pt x="2448" y="1274"/>
                </a:lnTo>
                <a:lnTo>
                  <a:pt x="2466" y="1213"/>
                </a:lnTo>
                <a:lnTo>
                  <a:pt x="2477" y="1149"/>
                </a:lnTo>
                <a:lnTo>
                  <a:pt x="2483" y="1084"/>
                </a:lnTo>
                <a:close/>
                <a:moveTo>
                  <a:pt x="677" y="1084"/>
                </a:moveTo>
                <a:lnTo>
                  <a:pt x="1125" y="1084"/>
                </a:lnTo>
                <a:lnTo>
                  <a:pt x="1175" y="1086"/>
                </a:lnTo>
                <a:lnTo>
                  <a:pt x="1180" y="1151"/>
                </a:lnTo>
                <a:lnTo>
                  <a:pt x="1191" y="1214"/>
                </a:lnTo>
                <a:lnTo>
                  <a:pt x="1209" y="1275"/>
                </a:lnTo>
                <a:lnTo>
                  <a:pt x="1232" y="1333"/>
                </a:lnTo>
                <a:lnTo>
                  <a:pt x="1261" y="1388"/>
                </a:lnTo>
                <a:lnTo>
                  <a:pt x="1294" y="1441"/>
                </a:lnTo>
                <a:lnTo>
                  <a:pt x="1333" y="1489"/>
                </a:lnTo>
                <a:lnTo>
                  <a:pt x="1375" y="1534"/>
                </a:lnTo>
                <a:lnTo>
                  <a:pt x="1311" y="1556"/>
                </a:lnTo>
                <a:lnTo>
                  <a:pt x="1248" y="1584"/>
                </a:lnTo>
                <a:lnTo>
                  <a:pt x="1188" y="1616"/>
                </a:lnTo>
                <a:lnTo>
                  <a:pt x="1133" y="1653"/>
                </a:lnTo>
                <a:lnTo>
                  <a:pt x="1080" y="1695"/>
                </a:lnTo>
                <a:lnTo>
                  <a:pt x="1030" y="1741"/>
                </a:lnTo>
                <a:lnTo>
                  <a:pt x="985" y="1790"/>
                </a:lnTo>
                <a:lnTo>
                  <a:pt x="945" y="1844"/>
                </a:lnTo>
                <a:lnTo>
                  <a:pt x="908" y="1901"/>
                </a:lnTo>
                <a:lnTo>
                  <a:pt x="877" y="1960"/>
                </a:lnTo>
                <a:lnTo>
                  <a:pt x="850" y="2023"/>
                </a:lnTo>
                <a:lnTo>
                  <a:pt x="829" y="2089"/>
                </a:lnTo>
                <a:lnTo>
                  <a:pt x="814" y="2156"/>
                </a:lnTo>
                <a:lnTo>
                  <a:pt x="805" y="2226"/>
                </a:lnTo>
                <a:lnTo>
                  <a:pt x="802" y="2297"/>
                </a:lnTo>
                <a:lnTo>
                  <a:pt x="802" y="2461"/>
                </a:lnTo>
                <a:lnTo>
                  <a:pt x="716" y="2455"/>
                </a:lnTo>
                <a:lnTo>
                  <a:pt x="629" y="2446"/>
                </a:lnTo>
                <a:lnTo>
                  <a:pt x="538" y="2434"/>
                </a:lnTo>
                <a:lnTo>
                  <a:pt x="444" y="2418"/>
                </a:lnTo>
                <a:lnTo>
                  <a:pt x="348" y="2400"/>
                </a:lnTo>
                <a:lnTo>
                  <a:pt x="248" y="2377"/>
                </a:lnTo>
                <a:lnTo>
                  <a:pt x="145" y="2350"/>
                </a:lnTo>
                <a:lnTo>
                  <a:pt x="39" y="2320"/>
                </a:lnTo>
                <a:lnTo>
                  <a:pt x="1" y="2307"/>
                </a:lnTo>
                <a:lnTo>
                  <a:pt x="0" y="2299"/>
                </a:lnTo>
                <a:lnTo>
                  <a:pt x="0" y="1755"/>
                </a:lnTo>
                <a:lnTo>
                  <a:pt x="3" y="1686"/>
                </a:lnTo>
                <a:lnTo>
                  <a:pt x="13" y="1620"/>
                </a:lnTo>
                <a:lnTo>
                  <a:pt x="31" y="1555"/>
                </a:lnTo>
                <a:lnTo>
                  <a:pt x="53" y="1494"/>
                </a:lnTo>
                <a:lnTo>
                  <a:pt x="82" y="1436"/>
                </a:lnTo>
                <a:lnTo>
                  <a:pt x="115" y="1380"/>
                </a:lnTo>
                <a:lnTo>
                  <a:pt x="155" y="1328"/>
                </a:lnTo>
                <a:lnTo>
                  <a:pt x="198" y="1281"/>
                </a:lnTo>
                <a:lnTo>
                  <a:pt x="247" y="1237"/>
                </a:lnTo>
                <a:lnTo>
                  <a:pt x="299" y="1198"/>
                </a:lnTo>
                <a:lnTo>
                  <a:pt x="354" y="1165"/>
                </a:lnTo>
                <a:lnTo>
                  <a:pt x="413" y="1137"/>
                </a:lnTo>
                <a:lnTo>
                  <a:pt x="476" y="1114"/>
                </a:lnTo>
                <a:lnTo>
                  <a:pt x="540" y="1097"/>
                </a:lnTo>
                <a:lnTo>
                  <a:pt x="608" y="1087"/>
                </a:lnTo>
                <a:lnTo>
                  <a:pt x="677" y="1084"/>
                </a:lnTo>
                <a:close/>
                <a:moveTo>
                  <a:pt x="1828" y="541"/>
                </a:moveTo>
                <a:lnTo>
                  <a:pt x="1886" y="544"/>
                </a:lnTo>
                <a:lnTo>
                  <a:pt x="1942" y="553"/>
                </a:lnTo>
                <a:lnTo>
                  <a:pt x="1995" y="568"/>
                </a:lnTo>
                <a:lnTo>
                  <a:pt x="2046" y="588"/>
                </a:lnTo>
                <a:lnTo>
                  <a:pt x="2095" y="613"/>
                </a:lnTo>
                <a:lnTo>
                  <a:pt x="2140" y="642"/>
                </a:lnTo>
                <a:lnTo>
                  <a:pt x="2182" y="676"/>
                </a:lnTo>
                <a:lnTo>
                  <a:pt x="2221" y="714"/>
                </a:lnTo>
                <a:lnTo>
                  <a:pt x="2254" y="756"/>
                </a:lnTo>
                <a:lnTo>
                  <a:pt x="2284" y="801"/>
                </a:lnTo>
                <a:lnTo>
                  <a:pt x="2310" y="848"/>
                </a:lnTo>
                <a:lnTo>
                  <a:pt x="2330" y="900"/>
                </a:lnTo>
                <a:lnTo>
                  <a:pt x="2345" y="952"/>
                </a:lnTo>
                <a:lnTo>
                  <a:pt x="2354" y="1008"/>
                </a:lnTo>
                <a:lnTo>
                  <a:pt x="2357" y="1065"/>
                </a:lnTo>
                <a:lnTo>
                  <a:pt x="2354" y="1123"/>
                </a:lnTo>
                <a:lnTo>
                  <a:pt x="2345" y="1177"/>
                </a:lnTo>
                <a:lnTo>
                  <a:pt x="2330" y="1230"/>
                </a:lnTo>
                <a:lnTo>
                  <a:pt x="2310" y="1282"/>
                </a:lnTo>
                <a:lnTo>
                  <a:pt x="2284" y="1330"/>
                </a:lnTo>
                <a:lnTo>
                  <a:pt x="2254" y="1374"/>
                </a:lnTo>
                <a:lnTo>
                  <a:pt x="2221" y="1416"/>
                </a:lnTo>
                <a:lnTo>
                  <a:pt x="2182" y="1454"/>
                </a:lnTo>
                <a:lnTo>
                  <a:pt x="2140" y="1488"/>
                </a:lnTo>
                <a:lnTo>
                  <a:pt x="2095" y="1518"/>
                </a:lnTo>
                <a:lnTo>
                  <a:pt x="2046" y="1542"/>
                </a:lnTo>
                <a:lnTo>
                  <a:pt x="1995" y="1563"/>
                </a:lnTo>
                <a:lnTo>
                  <a:pt x="1942" y="1577"/>
                </a:lnTo>
                <a:lnTo>
                  <a:pt x="1886" y="1586"/>
                </a:lnTo>
                <a:lnTo>
                  <a:pt x="1828" y="1589"/>
                </a:lnTo>
                <a:lnTo>
                  <a:pt x="1771" y="1586"/>
                </a:lnTo>
                <a:lnTo>
                  <a:pt x="1715" y="1577"/>
                </a:lnTo>
                <a:lnTo>
                  <a:pt x="1661" y="1563"/>
                </a:lnTo>
                <a:lnTo>
                  <a:pt x="1610" y="1542"/>
                </a:lnTo>
                <a:lnTo>
                  <a:pt x="1561" y="1518"/>
                </a:lnTo>
                <a:lnTo>
                  <a:pt x="1516" y="1488"/>
                </a:lnTo>
                <a:lnTo>
                  <a:pt x="1474" y="1454"/>
                </a:lnTo>
                <a:lnTo>
                  <a:pt x="1436" y="1416"/>
                </a:lnTo>
                <a:lnTo>
                  <a:pt x="1402" y="1375"/>
                </a:lnTo>
                <a:lnTo>
                  <a:pt x="1372" y="1330"/>
                </a:lnTo>
                <a:lnTo>
                  <a:pt x="1346" y="1282"/>
                </a:lnTo>
                <a:lnTo>
                  <a:pt x="1327" y="1231"/>
                </a:lnTo>
                <a:lnTo>
                  <a:pt x="1312" y="1177"/>
                </a:lnTo>
                <a:lnTo>
                  <a:pt x="1303" y="1123"/>
                </a:lnTo>
                <a:lnTo>
                  <a:pt x="1300" y="1065"/>
                </a:lnTo>
                <a:lnTo>
                  <a:pt x="1303" y="1008"/>
                </a:lnTo>
                <a:lnTo>
                  <a:pt x="1312" y="952"/>
                </a:lnTo>
                <a:lnTo>
                  <a:pt x="1327" y="900"/>
                </a:lnTo>
                <a:lnTo>
                  <a:pt x="1346" y="849"/>
                </a:lnTo>
                <a:lnTo>
                  <a:pt x="1372" y="801"/>
                </a:lnTo>
                <a:lnTo>
                  <a:pt x="1402" y="756"/>
                </a:lnTo>
                <a:lnTo>
                  <a:pt x="1436" y="714"/>
                </a:lnTo>
                <a:lnTo>
                  <a:pt x="1474" y="676"/>
                </a:lnTo>
                <a:lnTo>
                  <a:pt x="1516" y="642"/>
                </a:lnTo>
                <a:lnTo>
                  <a:pt x="1561" y="613"/>
                </a:lnTo>
                <a:lnTo>
                  <a:pt x="1610" y="588"/>
                </a:lnTo>
                <a:lnTo>
                  <a:pt x="1661" y="568"/>
                </a:lnTo>
                <a:lnTo>
                  <a:pt x="1715" y="553"/>
                </a:lnTo>
                <a:lnTo>
                  <a:pt x="1771" y="544"/>
                </a:lnTo>
                <a:lnTo>
                  <a:pt x="1828" y="541"/>
                </a:lnTo>
                <a:close/>
                <a:moveTo>
                  <a:pt x="2703" y="0"/>
                </a:moveTo>
                <a:lnTo>
                  <a:pt x="2760" y="2"/>
                </a:lnTo>
                <a:lnTo>
                  <a:pt x="2816" y="12"/>
                </a:lnTo>
                <a:lnTo>
                  <a:pt x="2870" y="27"/>
                </a:lnTo>
                <a:lnTo>
                  <a:pt x="2921" y="46"/>
                </a:lnTo>
                <a:lnTo>
                  <a:pt x="2970" y="72"/>
                </a:lnTo>
                <a:lnTo>
                  <a:pt x="3015" y="101"/>
                </a:lnTo>
                <a:lnTo>
                  <a:pt x="3057" y="135"/>
                </a:lnTo>
                <a:lnTo>
                  <a:pt x="3095" y="173"/>
                </a:lnTo>
                <a:lnTo>
                  <a:pt x="3129" y="214"/>
                </a:lnTo>
                <a:lnTo>
                  <a:pt x="3159" y="259"/>
                </a:lnTo>
                <a:lnTo>
                  <a:pt x="3185" y="308"/>
                </a:lnTo>
                <a:lnTo>
                  <a:pt x="3204" y="358"/>
                </a:lnTo>
                <a:lnTo>
                  <a:pt x="3219" y="411"/>
                </a:lnTo>
                <a:lnTo>
                  <a:pt x="3228" y="467"/>
                </a:lnTo>
                <a:lnTo>
                  <a:pt x="3231" y="524"/>
                </a:lnTo>
                <a:lnTo>
                  <a:pt x="3228" y="581"/>
                </a:lnTo>
                <a:lnTo>
                  <a:pt x="3219" y="636"/>
                </a:lnTo>
                <a:lnTo>
                  <a:pt x="3204" y="690"/>
                </a:lnTo>
                <a:lnTo>
                  <a:pt x="3185" y="740"/>
                </a:lnTo>
                <a:lnTo>
                  <a:pt x="3159" y="789"/>
                </a:lnTo>
                <a:lnTo>
                  <a:pt x="3129" y="834"/>
                </a:lnTo>
                <a:lnTo>
                  <a:pt x="3095" y="876"/>
                </a:lnTo>
                <a:lnTo>
                  <a:pt x="3057" y="913"/>
                </a:lnTo>
                <a:lnTo>
                  <a:pt x="3015" y="947"/>
                </a:lnTo>
                <a:lnTo>
                  <a:pt x="2970" y="977"/>
                </a:lnTo>
                <a:lnTo>
                  <a:pt x="2921" y="1002"/>
                </a:lnTo>
                <a:lnTo>
                  <a:pt x="2870" y="1022"/>
                </a:lnTo>
                <a:lnTo>
                  <a:pt x="2816" y="1036"/>
                </a:lnTo>
                <a:lnTo>
                  <a:pt x="2760" y="1045"/>
                </a:lnTo>
                <a:lnTo>
                  <a:pt x="2703" y="1048"/>
                </a:lnTo>
                <a:lnTo>
                  <a:pt x="2644" y="1045"/>
                </a:lnTo>
                <a:lnTo>
                  <a:pt x="2587" y="1035"/>
                </a:lnTo>
                <a:lnTo>
                  <a:pt x="2531" y="1019"/>
                </a:lnTo>
                <a:lnTo>
                  <a:pt x="2479" y="999"/>
                </a:lnTo>
                <a:lnTo>
                  <a:pt x="2470" y="938"/>
                </a:lnTo>
                <a:lnTo>
                  <a:pt x="2456" y="880"/>
                </a:lnTo>
                <a:lnTo>
                  <a:pt x="2436" y="824"/>
                </a:lnTo>
                <a:lnTo>
                  <a:pt x="2411" y="770"/>
                </a:lnTo>
                <a:lnTo>
                  <a:pt x="2382" y="720"/>
                </a:lnTo>
                <a:lnTo>
                  <a:pt x="2347" y="672"/>
                </a:lnTo>
                <a:lnTo>
                  <a:pt x="2310" y="627"/>
                </a:lnTo>
                <a:lnTo>
                  <a:pt x="2269" y="587"/>
                </a:lnTo>
                <a:lnTo>
                  <a:pt x="2223" y="549"/>
                </a:lnTo>
                <a:lnTo>
                  <a:pt x="2175" y="516"/>
                </a:lnTo>
                <a:lnTo>
                  <a:pt x="2179" y="456"/>
                </a:lnTo>
                <a:lnTo>
                  <a:pt x="2190" y="398"/>
                </a:lnTo>
                <a:lnTo>
                  <a:pt x="2208" y="342"/>
                </a:lnTo>
                <a:lnTo>
                  <a:pt x="2231" y="289"/>
                </a:lnTo>
                <a:lnTo>
                  <a:pt x="2260" y="239"/>
                </a:lnTo>
                <a:lnTo>
                  <a:pt x="2293" y="192"/>
                </a:lnTo>
                <a:lnTo>
                  <a:pt x="2332" y="151"/>
                </a:lnTo>
                <a:lnTo>
                  <a:pt x="2375" y="113"/>
                </a:lnTo>
                <a:lnTo>
                  <a:pt x="2422" y="80"/>
                </a:lnTo>
                <a:lnTo>
                  <a:pt x="2473" y="52"/>
                </a:lnTo>
                <a:lnTo>
                  <a:pt x="2526" y="30"/>
                </a:lnTo>
                <a:lnTo>
                  <a:pt x="2582" y="13"/>
                </a:lnTo>
                <a:lnTo>
                  <a:pt x="2642" y="4"/>
                </a:lnTo>
                <a:lnTo>
                  <a:pt x="2703" y="0"/>
                </a:lnTo>
                <a:close/>
                <a:moveTo>
                  <a:pt x="901" y="0"/>
                </a:moveTo>
                <a:lnTo>
                  <a:pt x="959" y="2"/>
                </a:lnTo>
                <a:lnTo>
                  <a:pt x="1014" y="12"/>
                </a:lnTo>
                <a:lnTo>
                  <a:pt x="1069" y="27"/>
                </a:lnTo>
                <a:lnTo>
                  <a:pt x="1119" y="46"/>
                </a:lnTo>
                <a:lnTo>
                  <a:pt x="1168" y="72"/>
                </a:lnTo>
                <a:lnTo>
                  <a:pt x="1214" y="101"/>
                </a:lnTo>
                <a:lnTo>
                  <a:pt x="1256" y="135"/>
                </a:lnTo>
                <a:lnTo>
                  <a:pt x="1293" y="173"/>
                </a:lnTo>
                <a:lnTo>
                  <a:pt x="1328" y="214"/>
                </a:lnTo>
                <a:lnTo>
                  <a:pt x="1358" y="259"/>
                </a:lnTo>
                <a:lnTo>
                  <a:pt x="1383" y="308"/>
                </a:lnTo>
                <a:lnTo>
                  <a:pt x="1403" y="358"/>
                </a:lnTo>
                <a:lnTo>
                  <a:pt x="1417" y="412"/>
                </a:lnTo>
                <a:lnTo>
                  <a:pt x="1426" y="467"/>
                </a:lnTo>
                <a:lnTo>
                  <a:pt x="1429" y="524"/>
                </a:lnTo>
                <a:lnTo>
                  <a:pt x="1429" y="538"/>
                </a:lnTo>
                <a:lnTo>
                  <a:pt x="1428" y="554"/>
                </a:lnTo>
                <a:lnTo>
                  <a:pt x="1382" y="593"/>
                </a:lnTo>
                <a:lnTo>
                  <a:pt x="1339" y="636"/>
                </a:lnTo>
                <a:lnTo>
                  <a:pt x="1300" y="684"/>
                </a:lnTo>
                <a:lnTo>
                  <a:pt x="1267" y="735"/>
                </a:lnTo>
                <a:lnTo>
                  <a:pt x="1237" y="789"/>
                </a:lnTo>
                <a:lnTo>
                  <a:pt x="1214" y="846"/>
                </a:lnTo>
                <a:lnTo>
                  <a:pt x="1195" y="905"/>
                </a:lnTo>
                <a:lnTo>
                  <a:pt x="1183" y="967"/>
                </a:lnTo>
                <a:lnTo>
                  <a:pt x="1140" y="991"/>
                </a:lnTo>
                <a:lnTo>
                  <a:pt x="1096" y="1011"/>
                </a:lnTo>
                <a:lnTo>
                  <a:pt x="1050" y="1027"/>
                </a:lnTo>
                <a:lnTo>
                  <a:pt x="1002" y="1038"/>
                </a:lnTo>
                <a:lnTo>
                  <a:pt x="952" y="1046"/>
                </a:lnTo>
                <a:lnTo>
                  <a:pt x="901" y="1048"/>
                </a:lnTo>
                <a:lnTo>
                  <a:pt x="844" y="1045"/>
                </a:lnTo>
                <a:lnTo>
                  <a:pt x="787" y="1036"/>
                </a:lnTo>
                <a:lnTo>
                  <a:pt x="734" y="1022"/>
                </a:lnTo>
                <a:lnTo>
                  <a:pt x="683" y="1002"/>
                </a:lnTo>
                <a:lnTo>
                  <a:pt x="634" y="977"/>
                </a:lnTo>
                <a:lnTo>
                  <a:pt x="589" y="947"/>
                </a:lnTo>
                <a:lnTo>
                  <a:pt x="547" y="913"/>
                </a:lnTo>
                <a:lnTo>
                  <a:pt x="508" y="876"/>
                </a:lnTo>
                <a:lnTo>
                  <a:pt x="474" y="834"/>
                </a:lnTo>
                <a:lnTo>
                  <a:pt x="445" y="789"/>
                </a:lnTo>
                <a:lnTo>
                  <a:pt x="420" y="740"/>
                </a:lnTo>
                <a:lnTo>
                  <a:pt x="400" y="690"/>
                </a:lnTo>
                <a:lnTo>
                  <a:pt x="384" y="636"/>
                </a:lnTo>
                <a:lnTo>
                  <a:pt x="375" y="581"/>
                </a:lnTo>
                <a:lnTo>
                  <a:pt x="372" y="524"/>
                </a:lnTo>
                <a:lnTo>
                  <a:pt x="375" y="467"/>
                </a:lnTo>
                <a:lnTo>
                  <a:pt x="384" y="412"/>
                </a:lnTo>
                <a:lnTo>
                  <a:pt x="400" y="358"/>
                </a:lnTo>
                <a:lnTo>
                  <a:pt x="420" y="308"/>
                </a:lnTo>
                <a:lnTo>
                  <a:pt x="445" y="259"/>
                </a:lnTo>
                <a:lnTo>
                  <a:pt x="474" y="214"/>
                </a:lnTo>
                <a:lnTo>
                  <a:pt x="508" y="173"/>
                </a:lnTo>
                <a:lnTo>
                  <a:pt x="547" y="135"/>
                </a:lnTo>
                <a:lnTo>
                  <a:pt x="589" y="101"/>
                </a:lnTo>
                <a:lnTo>
                  <a:pt x="634" y="72"/>
                </a:lnTo>
                <a:lnTo>
                  <a:pt x="683" y="46"/>
                </a:lnTo>
                <a:lnTo>
                  <a:pt x="734" y="27"/>
                </a:lnTo>
                <a:lnTo>
                  <a:pt x="787" y="12"/>
                </a:lnTo>
                <a:lnTo>
                  <a:pt x="844" y="2"/>
                </a:lnTo>
                <a:lnTo>
                  <a:pt x="901"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a:endParaRPr>
          </a:p>
        </p:txBody>
      </p:sp>
      <p:sp>
        <p:nvSpPr>
          <p:cNvPr id="144" name="Freeform: Shape 95">
            <a:extLst>
              <a:ext uri="{FF2B5EF4-FFF2-40B4-BE49-F238E27FC236}">
                <a16:creationId xmlns:a16="http://schemas.microsoft.com/office/drawing/2014/main" id="{5F17AF24-9DE8-4A63-B951-0AE0B4F424E2}"/>
              </a:ext>
            </a:extLst>
          </p:cNvPr>
          <p:cNvSpPr/>
          <p:nvPr/>
        </p:nvSpPr>
        <p:spPr>
          <a:xfrm>
            <a:off x="5126153" y="4758687"/>
            <a:ext cx="477552" cy="538199"/>
          </a:xfrm>
          <a:custGeom>
            <a:avLst/>
            <a:gdLst>
              <a:gd name="connsiteX0" fmla="*/ 2700704 w 4056724"/>
              <a:gd name="connsiteY0" fmla="*/ 4559987 h 4573840"/>
              <a:gd name="connsiteX1" fmla="*/ 2704896 w 4056724"/>
              <a:gd name="connsiteY1" fmla="*/ 4560169 h 4573840"/>
              <a:gd name="connsiteX2" fmla="*/ 2711823 w 4056724"/>
              <a:gd name="connsiteY2" fmla="*/ 4559987 h 4573840"/>
              <a:gd name="connsiteX3" fmla="*/ 2700704 w 4056724"/>
              <a:gd name="connsiteY3" fmla="*/ 4559987 h 4573840"/>
              <a:gd name="connsiteX4" fmla="*/ 1735697 w 4056724"/>
              <a:gd name="connsiteY4" fmla="*/ 2646199 h 4573840"/>
              <a:gd name="connsiteX5" fmla="*/ 1732051 w 4056724"/>
              <a:gd name="connsiteY5" fmla="*/ 2646381 h 4573840"/>
              <a:gd name="connsiteX6" fmla="*/ 1274157 w 4056724"/>
              <a:gd name="connsiteY6" fmla="*/ 2837778 h 4573840"/>
              <a:gd name="connsiteX7" fmla="*/ 1099165 w 4056724"/>
              <a:gd name="connsiteY7" fmla="*/ 3272158 h 4573840"/>
              <a:gd name="connsiteX8" fmla="*/ 1096613 w 4056724"/>
              <a:gd name="connsiteY8" fmla="*/ 3311166 h 4573840"/>
              <a:gd name="connsiteX9" fmla="*/ 1080025 w 4056724"/>
              <a:gd name="connsiteY9" fmla="*/ 3333587 h 4573840"/>
              <a:gd name="connsiteX10" fmla="*/ 1031720 w 4056724"/>
              <a:gd name="connsiteY10" fmla="*/ 3324473 h 4573840"/>
              <a:gd name="connsiteX11" fmla="*/ 941126 w 4056724"/>
              <a:gd name="connsiteY11" fmla="*/ 3318640 h 4573840"/>
              <a:gd name="connsiteX12" fmla="*/ 907221 w 4056724"/>
              <a:gd name="connsiteY12" fmla="*/ 3354003 h 4573840"/>
              <a:gd name="connsiteX13" fmla="*/ 1008753 w 4056724"/>
              <a:gd name="connsiteY13" fmla="*/ 3391735 h 4573840"/>
              <a:gd name="connsiteX14" fmla="*/ 1153485 w 4056724"/>
              <a:gd name="connsiteY14" fmla="*/ 3426733 h 4573840"/>
              <a:gd name="connsiteX15" fmla="*/ 1392823 w 4056724"/>
              <a:gd name="connsiteY15" fmla="*/ 3595527 h 4573840"/>
              <a:gd name="connsiteX16" fmla="*/ 1523702 w 4056724"/>
              <a:gd name="connsiteY16" fmla="*/ 3946422 h 4573840"/>
              <a:gd name="connsiteX17" fmla="*/ 1557971 w 4056724"/>
              <a:gd name="connsiteY17" fmla="*/ 3978139 h 4573840"/>
              <a:gd name="connsiteX18" fmla="*/ 1561070 w 4056724"/>
              <a:gd name="connsiteY18" fmla="*/ 3977957 h 4573840"/>
              <a:gd name="connsiteX19" fmla="*/ 1592787 w 4056724"/>
              <a:gd name="connsiteY19" fmla="*/ 3940406 h 4573840"/>
              <a:gd name="connsiteX20" fmla="*/ 1203795 w 4056724"/>
              <a:gd name="connsiteY20" fmla="*/ 3371502 h 4573840"/>
              <a:gd name="connsiteX21" fmla="*/ 1167521 w 4056724"/>
              <a:gd name="connsiteY21" fmla="*/ 3356554 h 4573840"/>
              <a:gd name="connsiteX22" fmla="*/ 1168433 w 4056724"/>
              <a:gd name="connsiteY22" fmla="*/ 3317364 h 4573840"/>
              <a:gd name="connsiteX23" fmla="*/ 1323920 w 4056724"/>
              <a:gd name="connsiteY23" fmla="*/ 2885901 h 4573840"/>
              <a:gd name="connsiteX24" fmla="*/ 1732598 w 4056724"/>
              <a:gd name="connsiteY24" fmla="*/ 2715648 h 4573840"/>
              <a:gd name="connsiteX25" fmla="*/ 1767232 w 4056724"/>
              <a:gd name="connsiteY25" fmla="*/ 2681015 h 4573840"/>
              <a:gd name="connsiteX26" fmla="*/ 1735697 w 4056724"/>
              <a:gd name="connsiteY26" fmla="*/ 2646199 h 4573840"/>
              <a:gd name="connsiteX27" fmla="*/ 2901215 w 4056724"/>
              <a:gd name="connsiteY27" fmla="*/ 2149844 h 4573840"/>
              <a:gd name="connsiteX28" fmla="*/ 2901215 w 4056724"/>
              <a:gd name="connsiteY28" fmla="*/ 2788745 h 4573840"/>
              <a:gd name="connsiteX29" fmla="*/ 2262312 w 4056724"/>
              <a:gd name="connsiteY29" fmla="*/ 2788745 h 4573840"/>
              <a:gd name="connsiteX30" fmla="*/ 2262312 w 4056724"/>
              <a:gd name="connsiteY30" fmla="*/ 3165706 h 4573840"/>
              <a:gd name="connsiteX31" fmla="*/ 2901215 w 4056724"/>
              <a:gd name="connsiteY31" fmla="*/ 3165706 h 4573840"/>
              <a:gd name="connsiteX32" fmla="*/ 2901215 w 4056724"/>
              <a:gd name="connsiteY32" fmla="*/ 3804607 h 4573840"/>
              <a:gd name="connsiteX33" fmla="*/ 3278176 w 4056724"/>
              <a:gd name="connsiteY33" fmla="*/ 3804607 h 4573840"/>
              <a:gd name="connsiteX34" fmla="*/ 3278176 w 4056724"/>
              <a:gd name="connsiteY34" fmla="*/ 3165706 h 4573840"/>
              <a:gd name="connsiteX35" fmla="*/ 3917078 w 4056724"/>
              <a:gd name="connsiteY35" fmla="*/ 3165706 h 4573840"/>
              <a:gd name="connsiteX36" fmla="*/ 3917078 w 4056724"/>
              <a:gd name="connsiteY36" fmla="*/ 2788745 h 4573840"/>
              <a:gd name="connsiteX37" fmla="*/ 3278176 w 4056724"/>
              <a:gd name="connsiteY37" fmla="*/ 2788745 h 4573840"/>
              <a:gd name="connsiteX38" fmla="*/ 3278176 w 4056724"/>
              <a:gd name="connsiteY38" fmla="*/ 2149844 h 4573840"/>
              <a:gd name="connsiteX39" fmla="*/ 524833 w 4056724"/>
              <a:gd name="connsiteY39" fmla="*/ 1426858 h 4573840"/>
              <a:gd name="connsiteX40" fmla="*/ 489792 w 4056724"/>
              <a:gd name="connsiteY40" fmla="*/ 1453158 h 4573840"/>
              <a:gd name="connsiteX41" fmla="*/ 500182 w 4056724"/>
              <a:gd name="connsiteY41" fmla="*/ 1524977 h 4573840"/>
              <a:gd name="connsiteX42" fmla="*/ 544295 w 4056724"/>
              <a:gd name="connsiteY42" fmla="*/ 1685022 h 4573840"/>
              <a:gd name="connsiteX43" fmla="*/ 717282 w 4056724"/>
              <a:gd name="connsiteY43" fmla="*/ 1955347 h 4573840"/>
              <a:gd name="connsiteX44" fmla="*/ 1083124 w 4056724"/>
              <a:gd name="connsiteY44" fmla="*/ 2111928 h 4573840"/>
              <a:gd name="connsiteX45" fmla="*/ 952063 w 4056724"/>
              <a:gd name="connsiteY45" fmla="*/ 2348531 h 4573840"/>
              <a:gd name="connsiteX46" fmla="*/ 699236 w 4056724"/>
              <a:gd name="connsiteY46" fmla="*/ 2444229 h 4573840"/>
              <a:gd name="connsiteX47" fmla="*/ 635255 w 4056724"/>
              <a:gd name="connsiteY47" fmla="*/ 2474306 h 4573840"/>
              <a:gd name="connsiteX48" fmla="*/ 655488 w 4056724"/>
              <a:gd name="connsiteY48" fmla="*/ 2507664 h 4573840"/>
              <a:gd name="connsiteX49" fmla="*/ 688846 w 4056724"/>
              <a:gd name="connsiteY49" fmla="*/ 2514408 h 4573840"/>
              <a:gd name="connsiteX50" fmla="*/ 695955 w 4056724"/>
              <a:gd name="connsiteY50" fmla="*/ 2514226 h 4573840"/>
              <a:gd name="connsiteX51" fmla="*/ 999821 w 4056724"/>
              <a:gd name="connsiteY51" fmla="*/ 2397929 h 4573840"/>
              <a:gd name="connsiteX52" fmla="*/ 1151480 w 4056724"/>
              <a:gd name="connsiteY52" fmla="*/ 2110105 h 4573840"/>
              <a:gd name="connsiteX53" fmla="*/ 1548310 w 4056724"/>
              <a:gd name="connsiteY53" fmla="*/ 1911781 h 4573840"/>
              <a:gd name="connsiteX54" fmla="*/ 1556513 w 4056724"/>
              <a:gd name="connsiteY54" fmla="*/ 1843061 h 4573840"/>
              <a:gd name="connsiteX55" fmla="*/ 1492896 w 4056724"/>
              <a:gd name="connsiteY55" fmla="*/ 1871132 h 4573840"/>
              <a:gd name="connsiteX56" fmla="*/ 1136715 w 4056724"/>
              <a:gd name="connsiteY56" fmla="*/ 2042478 h 4573840"/>
              <a:gd name="connsiteX57" fmla="*/ 766134 w 4056724"/>
              <a:gd name="connsiteY57" fmla="*/ 1901574 h 4573840"/>
              <a:gd name="connsiteX58" fmla="*/ 566170 w 4056724"/>
              <a:gd name="connsiteY58" fmla="*/ 1491073 h 4573840"/>
              <a:gd name="connsiteX59" fmla="*/ 539738 w 4056724"/>
              <a:gd name="connsiteY59" fmla="*/ 1431831 h 4573840"/>
              <a:gd name="connsiteX60" fmla="*/ 524833 w 4056724"/>
              <a:gd name="connsiteY60" fmla="*/ 1426858 h 4573840"/>
              <a:gd name="connsiteX61" fmla="*/ 2387723 w 4056724"/>
              <a:gd name="connsiteY61" fmla="*/ 1 h 4573840"/>
              <a:gd name="connsiteX62" fmla="*/ 2886997 w 4056724"/>
              <a:gd name="connsiteY62" fmla="*/ 173352 h 4573840"/>
              <a:gd name="connsiteX63" fmla="*/ 2935484 w 4056724"/>
              <a:gd name="connsiteY63" fmla="*/ 201970 h 4573840"/>
              <a:gd name="connsiteX64" fmla="*/ 2991445 w 4056724"/>
              <a:gd name="connsiteY64" fmla="*/ 235145 h 4573840"/>
              <a:gd name="connsiteX65" fmla="*/ 2877518 w 4056724"/>
              <a:gd name="connsiteY65" fmla="*/ 276524 h 4573840"/>
              <a:gd name="connsiteX66" fmla="*/ 2602999 w 4056724"/>
              <a:gd name="connsiteY66" fmla="*/ 520600 h 4573840"/>
              <a:gd name="connsiteX67" fmla="*/ 2617036 w 4056724"/>
              <a:gd name="connsiteY67" fmla="*/ 567629 h 4573840"/>
              <a:gd name="connsiteX68" fmla="*/ 2643467 w 4056724"/>
              <a:gd name="connsiteY68" fmla="*/ 570363 h 4573840"/>
              <a:gd name="connsiteX69" fmla="*/ 2663882 w 4056724"/>
              <a:gd name="connsiteY69" fmla="*/ 553593 h 4573840"/>
              <a:gd name="connsiteX70" fmla="*/ 2942411 w 4056724"/>
              <a:gd name="connsiteY70" fmla="*/ 328292 h 4573840"/>
              <a:gd name="connsiteX71" fmla="*/ 3000012 w 4056724"/>
              <a:gd name="connsiteY71" fmla="*/ 322459 h 4573840"/>
              <a:gd name="connsiteX72" fmla="*/ 3264505 w 4056724"/>
              <a:gd name="connsiteY72" fmla="*/ 430553 h 4573840"/>
              <a:gd name="connsiteX73" fmla="*/ 3339605 w 4056724"/>
              <a:gd name="connsiteY73" fmla="*/ 898108 h 4573840"/>
              <a:gd name="connsiteX74" fmla="*/ 3324476 w 4056724"/>
              <a:gd name="connsiteY74" fmla="*/ 925450 h 4573840"/>
              <a:gd name="connsiteX75" fmla="*/ 3293305 w 4056724"/>
              <a:gd name="connsiteY75" fmla="*/ 927455 h 4573840"/>
              <a:gd name="connsiteX76" fmla="*/ 2721666 w 4056724"/>
              <a:gd name="connsiteY76" fmla="*/ 1554873 h 4573840"/>
              <a:gd name="connsiteX77" fmla="*/ 2790752 w 4056724"/>
              <a:gd name="connsiteY77" fmla="*/ 1559430 h 4573840"/>
              <a:gd name="connsiteX78" fmla="*/ 2803876 w 4056724"/>
              <a:gd name="connsiteY78" fmla="*/ 1474304 h 4573840"/>
              <a:gd name="connsiteX79" fmla="*/ 2873508 w 4056724"/>
              <a:gd name="connsiteY79" fmla="*/ 1275433 h 4573840"/>
              <a:gd name="connsiteX80" fmla="*/ 3043213 w 4056724"/>
              <a:gd name="connsiteY80" fmla="*/ 1077474 h 4573840"/>
              <a:gd name="connsiteX81" fmla="*/ 3355829 w 4056724"/>
              <a:gd name="connsiteY81" fmla="*/ 994718 h 4573840"/>
              <a:gd name="connsiteX82" fmla="*/ 3809713 w 4056724"/>
              <a:gd name="connsiteY82" fmla="*/ 1244992 h 4573840"/>
              <a:gd name="connsiteX83" fmla="*/ 3858565 w 4056724"/>
              <a:gd name="connsiteY83" fmla="*/ 1720750 h 4573840"/>
              <a:gd name="connsiteX84" fmla="*/ 3867497 w 4056724"/>
              <a:gd name="connsiteY84" fmla="*/ 1754108 h 4573840"/>
              <a:gd name="connsiteX85" fmla="*/ 4011136 w 4056724"/>
              <a:gd name="connsiteY85" fmla="*/ 2410873 h 4573840"/>
              <a:gd name="connsiteX86" fmla="*/ 3958273 w 4056724"/>
              <a:gd name="connsiteY86" fmla="*/ 2627972 h 4573840"/>
              <a:gd name="connsiteX87" fmla="*/ 3963013 w 4056724"/>
              <a:gd name="connsiteY87" fmla="*/ 2645106 h 4573840"/>
              <a:gd name="connsiteX88" fmla="*/ 3989809 w 4056724"/>
              <a:gd name="connsiteY88" fmla="*/ 2696145 h 4573840"/>
              <a:gd name="connsiteX89" fmla="*/ 4000563 w 4056724"/>
              <a:gd name="connsiteY89" fmla="*/ 3179741 h 4573840"/>
              <a:gd name="connsiteX90" fmla="*/ 3747554 w 4056724"/>
              <a:gd name="connsiteY90" fmla="*/ 3438401 h 4573840"/>
              <a:gd name="connsiteX91" fmla="*/ 3722946 w 4056724"/>
              <a:gd name="connsiteY91" fmla="*/ 3476498 h 4573840"/>
              <a:gd name="connsiteX92" fmla="*/ 3280181 w 4056724"/>
              <a:gd name="connsiteY92" fmla="*/ 4198884 h 4573840"/>
              <a:gd name="connsiteX93" fmla="*/ 3257031 w 4056724"/>
              <a:gd name="connsiteY93" fmla="*/ 4215837 h 4573840"/>
              <a:gd name="connsiteX94" fmla="*/ 2832130 w 4056724"/>
              <a:gd name="connsiteY94" fmla="*/ 4557435 h 4573840"/>
              <a:gd name="connsiteX95" fmla="*/ 2704532 w 4056724"/>
              <a:gd name="connsiteY95" fmla="*/ 4573840 h 4573840"/>
              <a:gd name="connsiteX96" fmla="*/ 2373687 w 4056724"/>
              <a:gd name="connsiteY96" fmla="*/ 4473038 h 4573840"/>
              <a:gd name="connsiteX97" fmla="*/ 2068545 w 4056724"/>
              <a:gd name="connsiteY97" fmla="*/ 4103004 h 4573840"/>
              <a:gd name="connsiteX98" fmla="*/ 2068363 w 4056724"/>
              <a:gd name="connsiteY98" fmla="*/ 4102457 h 4573840"/>
              <a:gd name="connsiteX99" fmla="*/ 2068363 w 4056724"/>
              <a:gd name="connsiteY99" fmla="*/ 4101910 h 4573840"/>
              <a:gd name="connsiteX100" fmla="*/ 2067634 w 4056724"/>
              <a:gd name="connsiteY100" fmla="*/ 4093889 h 4573840"/>
              <a:gd name="connsiteX101" fmla="*/ 2067634 w 4056724"/>
              <a:gd name="connsiteY101" fmla="*/ 4093343 h 4573840"/>
              <a:gd name="connsiteX102" fmla="*/ 2067634 w 4056724"/>
              <a:gd name="connsiteY102" fmla="*/ 4092796 h 4573840"/>
              <a:gd name="connsiteX103" fmla="*/ 2065811 w 4056724"/>
              <a:gd name="connsiteY103" fmla="*/ 1217649 h 4573840"/>
              <a:gd name="connsiteX104" fmla="*/ 2121590 w 4056724"/>
              <a:gd name="connsiteY104" fmla="*/ 1130518 h 4573840"/>
              <a:gd name="connsiteX105" fmla="*/ 2356552 w 4056724"/>
              <a:gd name="connsiteY105" fmla="*/ 996358 h 4573840"/>
              <a:gd name="connsiteX106" fmla="*/ 2383895 w 4056724"/>
              <a:gd name="connsiteY106" fmla="*/ 988885 h 4573840"/>
              <a:gd name="connsiteX107" fmla="*/ 2397019 w 4056724"/>
              <a:gd name="connsiteY107" fmla="*/ 962271 h 4573840"/>
              <a:gd name="connsiteX108" fmla="*/ 2387905 w 4056724"/>
              <a:gd name="connsiteY108" fmla="*/ 938210 h 4573840"/>
              <a:gd name="connsiteX109" fmla="*/ 2354730 w 4056724"/>
              <a:gd name="connsiteY109" fmla="*/ 926726 h 4573840"/>
              <a:gd name="connsiteX110" fmla="*/ 2155677 w 4056724"/>
              <a:gd name="connsiteY110" fmla="*/ 997634 h 4573840"/>
              <a:gd name="connsiteX111" fmla="*/ 2063988 w 4056724"/>
              <a:gd name="connsiteY111" fmla="*/ 1067631 h 4573840"/>
              <a:gd name="connsiteX112" fmla="*/ 2062895 w 4056724"/>
              <a:gd name="connsiteY112" fmla="*/ 209079 h 4573840"/>
              <a:gd name="connsiteX113" fmla="*/ 2067087 w 4056724"/>
              <a:gd name="connsiteY113" fmla="*/ 198689 h 4573840"/>
              <a:gd name="connsiteX114" fmla="*/ 2260854 w 4056724"/>
              <a:gd name="connsiteY114" fmla="*/ 19323 h 4573840"/>
              <a:gd name="connsiteX115" fmla="*/ 2387723 w 4056724"/>
              <a:gd name="connsiteY115" fmla="*/ 1 h 4573840"/>
              <a:gd name="connsiteX116" fmla="*/ 1668981 w 4056724"/>
              <a:gd name="connsiteY116" fmla="*/ 0 h 4573840"/>
              <a:gd name="connsiteX117" fmla="*/ 1795850 w 4056724"/>
              <a:gd name="connsiteY117" fmla="*/ 19322 h 4573840"/>
              <a:gd name="connsiteX118" fmla="*/ 1989617 w 4056724"/>
              <a:gd name="connsiteY118" fmla="*/ 197959 h 4573840"/>
              <a:gd name="connsiteX119" fmla="*/ 1993810 w 4056724"/>
              <a:gd name="connsiteY119" fmla="*/ 208349 h 4573840"/>
              <a:gd name="connsiteX120" fmla="*/ 1992716 w 4056724"/>
              <a:gd name="connsiteY120" fmla="*/ 1066901 h 4573840"/>
              <a:gd name="connsiteX121" fmla="*/ 1971024 w 4056724"/>
              <a:gd name="connsiteY121" fmla="*/ 1050313 h 4573840"/>
              <a:gd name="connsiteX122" fmla="*/ 1901028 w 4056724"/>
              <a:gd name="connsiteY122" fmla="*/ 996904 h 4573840"/>
              <a:gd name="connsiteX123" fmla="*/ 1782179 w 4056724"/>
              <a:gd name="connsiteY123" fmla="*/ 936751 h 4573840"/>
              <a:gd name="connsiteX124" fmla="*/ 1668799 w 4056724"/>
              <a:gd name="connsiteY124" fmla="*/ 937480 h 4573840"/>
              <a:gd name="connsiteX125" fmla="*/ 1659685 w 4056724"/>
              <a:gd name="connsiteY125" fmla="*/ 961541 h 4573840"/>
              <a:gd name="connsiteX126" fmla="*/ 1741165 w 4056724"/>
              <a:gd name="connsiteY126" fmla="*/ 999091 h 4573840"/>
              <a:gd name="connsiteX127" fmla="*/ 1985607 w 4056724"/>
              <a:gd name="connsiteY127" fmla="*/ 1207258 h 4573840"/>
              <a:gd name="connsiteX128" fmla="*/ 1990893 w 4056724"/>
              <a:gd name="connsiteY128" fmla="*/ 1217102 h 4573840"/>
              <a:gd name="connsiteX129" fmla="*/ 1989070 w 4056724"/>
              <a:gd name="connsiteY129" fmla="*/ 4092248 h 4573840"/>
              <a:gd name="connsiteX130" fmla="*/ 1989070 w 4056724"/>
              <a:gd name="connsiteY130" fmla="*/ 4092795 h 4573840"/>
              <a:gd name="connsiteX131" fmla="*/ 1989070 w 4056724"/>
              <a:gd name="connsiteY131" fmla="*/ 4093342 h 4573840"/>
              <a:gd name="connsiteX132" fmla="*/ 1988341 w 4056724"/>
              <a:gd name="connsiteY132" fmla="*/ 4101362 h 4573840"/>
              <a:gd name="connsiteX133" fmla="*/ 1988341 w 4056724"/>
              <a:gd name="connsiteY133" fmla="*/ 4101909 h 4573840"/>
              <a:gd name="connsiteX134" fmla="*/ 1988159 w 4056724"/>
              <a:gd name="connsiteY134" fmla="*/ 4102456 h 4573840"/>
              <a:gd name="connsiteX135" fmla="*/ 1683017 w 4056724"/>
              <a:gd name="connsiteY135" fmla="*/ 4472490 h 4573840"/>
              <a:gd name="connsiteX136" fmla="*/ 1352174 w 4056724"/>
              <a:gd name="connsiteY136" fmla="*/ 4573292 h 4573840"/>
              <a:gd name="connsiteX137" fmla="*/ 1224576 w 4056724"/>
              <a:gd name="connsiteY137" fmla="*/ 4556887 h 4573840"/>
              <a:gd name="connsiteX138" fmla="*/ 799674 w 4056724"/>
              <a:gd name="connsiteY138" fmla="*/ 4215289 h 4573840"/>
              <a:gd name="connsiteX139" fmla="*/ 776524 w 4056724"/>
              <a:gd name="connsiteY139" fmla="*/ 4198337 h 4573840"/>
              <a:gd name="connsiteX140" fmla="*/ 333758 w 4056724"/>
              <a:gd name="connsiteY140" fmla="*/ 3475950 h 4573840"/>
              <a:gd name="connsiteX141" fmla="*/ 309150 w 4056724"/>
              <a:gd name="connsiteY141" fmla="*/ 3437853 h 4573840"/>
              <a:gd name="connsiteX142" fmla="*/ 56141 w 4056724"/>
              <a:gd name="connsiteY142" fmla="*/ 3179193 h 4573840"/>
              <a:gd name="connsiteX143" fmla="*/ 66896 w 4056724"/>
              <a:gd name="connsiteY143" fmla="*/ 2695597 h 4573840"/>
              <a:gd name="connsiteX144" fmla="*/ 98613 w 4056724"/>
              <a:gd name="connsiteY144" fmla="*/ 2627606 h 4573840"/>
              <a:gd name="connsiteX145" fmla="*/ 155668 w 4056724"/>
              <a:gd name="connsiteY145" fmla="*/ 2676275 h 4573840"/>
              <a:gd name="connsiteX146" fmla="*/ 529712 w 4056724"/>
              <a:gd name="connsiteY146" fmla="*/ 2814446 h 4573840"/>
              <a:gd name="connsiteX147" fmla="*/ 530624 w 4056724"/>
              <a:gd name="connsiteY147" fmla="*/ 2814446 h 4573840"/>
              <a:gd name="connsiteX148" fmla="*/ 572185 w 4056724"/>
              <a:gd name="connsiteY148" fmla="*/ 2803326 h 4573840"/>
              <a:gd name="connsiteX149" fmla="*/ 581664 w 4056724"/>
              <a:gd name="connsiteY149" fmla="*/ 2778718 h 4573840"/>
              <a:gd name="connsiteX150" fmla="*/ 570362 w 4056724"/>
              <a:gd name="connsiteY150" fmla="*/ 2753928 h 4573840"/>
              <a:gd name="connsiteX151" fmla="*/ 529530 w 4056724"/>
              <a:gd name="connsiteY151" fmla="*/ 2745178 h 4573840"/>
              <a:gd name="connsiteX152" fmla="*/ 45569 w 4056724"/>
              <a:gd name="connsiteY152" fmla="*/ 2410689 h 4573840"/>
              <a:gd name="connsiteX153" fmla="*/ 189208 w 4056724"/>
              <a:gd name="connsiteY153" fmla="*/ 1753924 h 4573840"/>
              <a:gd name="connsiteX154" fmla="*/ 198139 w 4056724"/>
              <a:gd name="connsiteY154" fmla="*/ 1720567 h 4573840"/>
              <a:gd name="connsiteX155" fmla="*/ 246991 w 4056724"/>
              <a:gd name="connsiteY155" fmla="*/ 1244809 h 4573840"/>
              <a:gd name="connsiteX156" fmla="*/ 700877 w 4056724"/>
              <a:gd name="connsiteY156" fmla="*/ 994534 h 4573840"/>
              <a:gd name="connsiteX157" fmla="*/ 724027 w 4056724"/>
              <a:gd name="connsiteY157" fmla="*/ 994534 h 4573840"/>
              <a:gd name="connsiteX158" fmla="*/ 1265954 w 4056724"/>
              <a:gd name="connsiteY158" fmla="*/ 1559246 h 4573840"/>
              <a:gd name="connsiteX159" fmla="*/ 1300588 w 4056724"/>
              <a:gd name="connsiteY159" fmla="*/ 1591693 h 4573840"/>
              <a:gd name="connsiteX160" fmla="*/ 1302775 w 4056724"/>
              <a:gd name="connsiteY160" fmla="*/ 1591693 h 4573840"/>
              <a:gd name="connsiteX161" fmla="*/ 1326472 w 4056724"/>
              <a:gd name="connsiteY161" fmla="*/ 1579844 h 4573840"/>
              <a:gd name="connsiteX162" fmla="*/ 1335039 w 4056724"/>
              <a:gd name="connsiteY162" fmla="*/ 1554689 h 4573840"/>
              <a:gd name="connsiteX163" fmla="*/ 1334492 w 4056724"/>
              <a:gd name="connsiteY163" fmla="*/ 1546304 h 4573840"/>
              <a:gd name="connsiteX164" fmla="*/ 1269235 w 4056724"/>
              <a:gd name="connsiteY164" fmla="*/ 1293478 h 4573840"/>
              <a:gd name="connsiteX165" fmla="*/ 1082030 w 4056724"/>
              <a:gd name="connsiteY165" fmla="*/ 1044298 h 4573840"/>
              <a:gd name="connsiteX166" fmla="*/ 732229 w 4056724"/>
              <a:gd name="connsiteY166" fmla="*/ 925267 h 4573840"/>
              <a:gd name="connsiteX167" fmla="*/ 717100 w 4056724"/>
              <a:gd name="connsiteY167" fmla="*/ 897925 h 4573840"/>
              <a:gd name="connsiteX168" fmla="*/ 792201 w 4056724"/>
              <a:gd name="connsiteY168" fmla="*/ 430369 h 4573840"/>
              <a:gd name="connsiteX169" fmla="*/ 1056693 w 4056724"/>
              <a:gd name="connsiteY169" fmla="*/ 322276 h 4573840"/>
              <a:gd name="connsiteX170" fmla="*/ 1114294 w 4056724"/>
              <a:gd name="connsiteY170" fmla="*/ 328109 h 4573840"/>
              <a:gd name="connsiteX171" fmla="*/ 1392823 w 4056724"/>
              <a:gd name="connsiteY171" fmla="*/ 553410 h 4573840"/>
              <a:gd name="connsiteX172" fmla="*/ 1423264 w 4056724"/>
              <a:gd name="connsiteY172" fmla="*/ 571821 h 4573840"/>
              <a:gd name="connsiteX173" fmla="*/ 1439669 w 4056724"/>
              <a:gd name="connsiteY173" fmla="*/ 567628 h 4573840"/>
              <a:gd name="connsiteX174" fmla="*/ 1453705 w 4056724"/>
              <a:gd name="connsiteY174" fmla="*/ 520599 h 4573840"/>
              <a:gd name="connsiteX175" fmla="*/ 1179187 w 4056724"/>
              <a:gd name="connsiteY175" fmla="*/ 276523 h 4573840"/>
              <a:gd name="connsiteX176" fmla="*/ 1092238 w 4056724"/>
              <a:gd name="connsiteY176" fmla="*/ 244988 h 4573840"/>
              <a:gd name="connsiteX177" fmla="*/ 1065260 w 4056724"/>
              <a:gd name="connsiteY177" fmla="*/ 235144 h 4573840"/>
              <a:gd name="connsiteX178" fmla="*/ 1090051 w 4056724"/>
              <a:gd name="connsiteY178" fmla="*/ 220562 h 4573840"/>
              <a:gd name="connsiteX179" fmla="*/ 1169709 w 4056724"/>
              <a:gd name="connsiteY179" fmla="*/ 173351 h 4573840"/>
              <a:gd name="connsiteX180" fmla="*/ 1668981 w 4056724"/>
              <a:gd name="connsiteY180" fmla="*/ 0 h 457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4056724" h="4573840">
                <a:moveTo>
                  <a:pt x="2700704" y="4559987"/>
                </a:moveTo>
                <a:cubicBezTo>
                  <a:pt x="2701980" y="4559987"/>
                  <a:pt x="2703438" y="4560169"/>
                  <a:pt x="2704896" y="4560169"/>
                </a:cubicBezTo>
                <a:cubicBezTo>
                  <a:pt x="2707083" y="4560169"/>
                  <a:pt x="2709453" y="4559987"/>
                  <a:pt x="2711823" y="4559987"/>
                </a:cubicBezTo>
                <a:cubicBezTo>
                  <a:pt x="2708177" y="4559987"/>
                  <a:pt x="2704349" y="4559987"/>
                  <a:pt x="2700704" y="4559987"/>
                </a:cubicBezTo>
                <a:close/>
                <a:moveTo>
                  <a:pt x="1735697" y="2646199"/>
                </a:moveTo>
                <a:lnTo>
                  <a:pt x="1732051" y="2646381"/>
                </a:lnTo>
                <a:cubicBezTo>
                  <a:pt x="1666794" y="2648204"/>
                  <a:pt x="1440399" y="2667343"/>
                  <a:pt x="1274157" y="2837778"/>
                </a:cubicBezTo>
                <a:cubicBezTo>
                  <a:pt x="1169709" y="2944960"/>
                  <a:pt x="1110831" y="3091151"/>
                  <a:pt x="1099165" y="3272158"/>
                </a:cubicBezTo>
                <a:cubicBezTo>
                  <a:pt x="1098254" y="3285100"/>
                  <a:pt x="1097342" y="3298042"/>
                  <a:pt x="1096613" y="3311166"/>
                </a:cubicBezTo>
                <a:cubicBezTo>
                  <a:pt x="1095702" y="3326478"/>
                  <a:pt x="1098071" y="3337050"/>
                  <a:pt x="1080025" y="3333587"/>
                </a:cubicBezTo>
                <a:cubicBezTo>
                  <a:pt x="1079296" y="3333405"/>
                  <a:pt x="1031720" y="3324473"/>
                  <a:pt x="1031720" y="3324473"/>
                </a:cubicBezTo>
                <a:cubicBezTo>
                  <a:pt x="1002008" y="3318822"/>
                  <a:pt x="971385" y="3317728"/>
                  <a:pt x="941126" y="3318640"/>
                </a:cubicBezTo>
                <a:cubicBezTo>
                  <a:pt x="922533" y="3319004"/>
                  <a:pt x="907221" y="3334498"/>
                  <a:pt x="907221" y="3354003"/>
                </a:cubicBezTo>
                <a:cubicBezTo>
                  <a:pt x="907221" y="3400667"/>
                  <a:pt x="979405" y="3388272"/>
                  <a:pt x="1008753" y="3391735"/>
                </a:cubicBezTo>
                <a:cubicBezTo>
                  <a:pt x="1058151" y="3397386"/>
                  <a:pt x="1106821" y="3409417"/>
                  <a:pt x="1153485" y="3426733"/>
                </a:cubicBezTo>
                <a:cubicBezTo>
                  <a:pt x="1246267" y="3461185"/>
                  <a:pt x="1330300" y="3518604"/>
                  <a:pt x="1392823" y="3595527"/>
                </a:cubicBezTo>
                <a:cubicBezTo>
                  <a:pt x="1473574" y="3694872"/>
                  <a:pt x="1513130" y="3820100"/>
                  <a:pt x="1523702" y="3946422"/>
                </a:cubicBezTo>
                <a:cubicBezTo>
                  <a:pt x="1525160" y="3964103"/>
                  <a:pt x="1540290" y="3978139"/>
                  <a:pt x="1557971" y="3978139"/>
                </a:cubicBezTo>
                <a:cubicBezTo>
                  <a:pt x="1558883" y="3978139"/>
                  <a:pt x="1559976" y="3978139"/>
                  <a:pt x="1561070" y="3977957"/>
                </a:cubicBezTo>
                <a:cubicBezTo>
                  <a:pt x="1579845" y="3976316"/>
                  <a:pt x="1594428" y="3959182"/>
                  <a:pt x="1592787" y="3940406"/>
                </a:cubicBezTo>
                <a:cubicBezTo>
                  <a:pt x="1563440" y="3591335"/>
                  <a:pt x="1365116" y="3438400"/>
                  <a:pt x="1203795" y="3371502"/>
                </a:cubicBezTo>
                <a:cubicBezTo>
                  <a:pt x="1200150" y="3369679"/>
                  <a:pt x="1167521" y="3359107"/>
                  <a:pt x="1167521" y="3356554"/>
                </a:cubicBezTo>
                <a:cubicBezTo>
                  <a:pt x="1167703" y="3343613"/>
                  <a:pt x="1168068" y="3330488"/>
                  <a:pt x="1168433" y="3317364"/>
                </a:cubicBezTo>
                <a:cubicBezTo>
                  <a:pt x="1172990" y="3132164"/>
                  <a:pt x="1225305" y="2987068"/>
                  <a:pt x="1323920" y="2885901"/>
                </a:cubicBezTo>
                <a:cubicBezTo>
                  <a:pt x="1487974" y="2717654"/>
                  <a:pt x="1722390" y="2715648"/>
                  <a:pt x="1732598" y="2715648"/>
                </a:cubicBezTo>
                <a:cubicBezTo>
                  <a:pt x="1751556" y="2715648"/>
                  <a:pt x="1767050" y="2700154"/>
                  <a:pt x="1767232" y="2681015"/>
                </a:cubicBezTo>
                <a:cubicBezTo>
                  <a:pt x="1767232" y="2662604"/>
                  <a:pt x="1752285" y="2646381"/>
                  <a:pt x="1735697" y="2646199"/>
                </a:cubicBezTo>
                <a:close/>
                <a:moveTo>
                  <a:pt x="2901215" y="2149844"/>
                </a:moveTo>
                <a:lnTo>
                  <a:pt x="2901215" y="2788745"/>
                </a:lnTo>
                <a:lnTo>
                  <a:pt x="2262312" y="2788745"/>
                </a:lnTo>
                <a:lnTo>
                  <a:pt x="2262312" y="3165706"/>
                </a:lnTo>
                <a:lnTo>
                  <a:pt x="2901215" y="3165706"/>
                </a:lnTo>
                <a:lnTo>
                  <a:pt x="2901215" y="3804607"/>
                </a:lnTo>
                <a:lnTo>
                  <a:pt x="3278176" y="3804607"/>
                </a:lnTo>
                <a:lnTo>
                  <a:pt x="3278176" y="3165706"/>
                </a:lnTo>
                <a:lnTo>
                  <a:pt x="3917078" y="3165706"/>
                </a:lnTo>
                <a:lnTo>
                  <a:pt x="3917078" y="2788745"/>
                </a:lnTo>
                <a:lnTo>
                  <a:pt x="3278176" y="2788745"/>
                </a:lnTo>
                <a:lnTo>
                  <a:pt x="3278176" y="2149844"/>
                </a:lnTo>
                <a:close/>
                <a:moveTo>
                  <a:pt x="524833" y="1426858"/>
                </a:moveTo>
                <a:cubicBezTo>
                  <a:pt x="509411" y="1426294"/>
                  <a:pt x="493757" y="1437983"/>
                  <a:pt x="489792" y="1453158"/>
                </a:cubicBezTo>
                <a:cubicBezTo>
                  <a:pt x="484688" y="1472844"/>
                  <a:pt x="496354" y="1505291"/>
                  <a:pt x="500182" y="1524977"/>
                </a:cubicBezTo>
                <a:cubicBezTo>
                  <a:pt x="510572" y="1579298"/>
                  <a:pt x="524973" y="1633071"/>
                  <a:pt x="544295" y="1685022"/>
                </a:cubicBezTo>
                <a:cubicBezTo>
                  <a:pt x="581846" y="1786188"/>
                  <a:pt x="638171" y="1881340"/>
                  <a:pt x="717282" y="1955347"/>
                </a:cubicBezTo>
                <a:cubicBezTo>
                  <a:pt x="816080" y="2047947"/>
                  <a:pt x="948053" y="2104272"/>
                  <a:pt x="1083124" y="2111928"/>
                </a:cubicBezTo>
                <a:cubicBezTo>
                  <a:pt x="1068906" y="2202887"/>
                  <a:pt x="1021695" y="2288378"/>
                  <a:pt x="952063" y="2348531"/>
                </a:cubicBezTo>
                <a:cubicBezTo>
                  <a:pt x="882613" y="2408684"/>
                  <a:pt x="791289" y="2443318"/>
                  <a:pt x="699236" y="2444229"/>
                </a:cubicBezTo>
                <a:cubicBezTo>
                  <a:pt x="673352" y="2444412"/>
                  <a:pt x="638901" y="2448787"/>
                  <a:pt x="635255" y="2474306"/>
                </a:cubicBezTo>
                <a:cubicBezTo>
                  <a:pt x="633250" y="2488159"/>
                  <a:pt x="643093" y="2501466"/>
                  <a:pt x="655488" y="2507664"/>
                </a:cubicBezTo>
                <a:cubicBezTo>
                  <a:pt x="665696" y="2512768"/>
                  <a:pt x="677362" y="2514226"/>
                  <a:pt x="688846" y="2514408"/>
                </a:cubicBezTo>
                <a:cubicBezTo>
                  <a:pt x="691216" y="2514591"/>
                  <a:pt x="693586" y="2514591"/>
                  <a:pt x="695955" y="2514226"/>
                </a:cubicBezTo>
                <a:cubicBezTo>
                  <a:pt x="806783" y="2513679"/>
                  <a:pt x="916882" y="2471389"/>
                  <a:pt x="999821" y="2397929"/>
                </a:cubicBezTo>
                <a:cubicBezTo>
                  <a:pt x="1082760" y="2324470"/>
                  <a:pt x="1137809" y="2220022"/>
                  <a:pt x="1151480" y="2110105"/>
                </a:cubicBezTo>
                <a:cubicBezTo>
                  <a:pt x="1303869" y="2104454"/>
                  <a:pt x="1452247" y="2030265"/>
                  <a:pt x="1548310" y="1911781"/>
                </a:cubicBezTo>
                <a:cubicBezTo>
                  <a:pt x="1564716" y="1891548"/>
                  <a:pt x="1578022" y="1857826"/>
                  <a:pt x="1556513" y="1843061"/>
                </a:cubicBezTo>
                <a:cubicBezTo>
                  <a:pt x="1535368" y="1828660"/>
                  <a:pt x="1509484" y="1851628"/>
                  <a:pt x="1492896" y="1871132"/>
                </a:cubicBezTo>
                <a:cubicBezTo>
                  <a:pt x="1405400" y="1974851"/>
                  <a:pt x="1272334" y="2037739"/>
                  <a:pt x="1136715" y="2042478"/>
                </a:cubicBezTo>
                <a:cubicBezTo>
                  <a:pt x="1001097" y="2047217"/>
                  <a:pt x="864931" y="1994538"/>
                  <a:pt x="766134" y="1901574"/>
                </a:cubicBezTo>
                <a:cubicBezTo>
                  <a:pt x="653301" y="1795485"/>
                  <a:pt x="591872" y="1643826"/>
                  <a:pt x="566170" y="1491073"/>
                </a:cubicBezTo>
                <a:cubicBezTo>
                  <a:pt x="562342" y="1469016"/>
                  <a:pt x="557967" y="1444591"/>
                  <a:pt x="539738" y="1431831"/>
                </a:cubicBezTo>
                <a:cubicBezTo>
                  <a:pt x="535090" y="1428596"/>
                  <a:pt x="529975" y="1427046"/>
                  <a:pt x="524833" y="1426858"/>
                </a:cubicBezTo>
                <a:close/>
                <a:moveTo>
                  <a:pt x="2387723" y="1"/>
                </a:moveTo>
                <a:cubicBezTo>
                  <a:pt x="2524435" y="1"/>
                  <a:pt x="2692501" y="58331"/>
                  <a:pt x="2886997" y="173352"/>
                </a:cubicBezTo>
                <a:cubicBezTo>
                  <a:pt x="2903220" y="182830"/>
                  <a:pt x="2919261" y="192491"/>
                  <a:pt x="2935484" y="201970"/>
                </a:cubicBezTo>
                <a:cubicBezTo>
                  <a:pt x="2944598" y="207438"/>
                  <a:pt x="2982513" y="238244"/>
                  <a:pt x="2991445" y="235145"/>
                </a:cubicBezTo>
                <a:cubicBezTo>
                  <a:pt x="2953530" y="248999"/>
                  <a:pt x="2915433" y="262670"/>
                  <a:pt x="2877518" y="276524"/>
                </a:cubicBezTo>
                <a:cubicBezTo>
                  <a:pt x="2701615" y="340323"/>
                  <a:pt x="2603911" y="518777"/>
                  <a:pt x="2602999" y="520600"/>
                </a:cubicBezTo>
                <a:cubicBezTo>
                  <a:pt x="2594067" y="537370"/>
                  <a:pt x="2600265" y="558697"/>
                  <a:pt x="2617036" y="567629"/>
                </a:cubicBezTo>
                <a:cubicBezTo>
                  <a:pt x="2625056" y="572004"/>
                  <a:pt x="2634900" y="572915"/>
                  <a:pt x="2643467" y="570363"/>
                </a:cubicBezTo>
                <a:cubicBezTo>
                  <a:pt x="2652216" y="567811"/>
                  <a:pt x="2659508" y="561796"/>
                  <a:pt x="2663882" y="553593"/>
                </a:cubicBezTo>
                <a:cubicBezTo>
                  <a:pt x="2664794" y="551588"/>
                  <a:pt x="2767237" y="364019"/>
                  <a:pt x="2942411" y="328292"/>
                </a:cubicBezTo>
                <a:cubicBezTo>
                  <a:pt x="2961186" y="324464"/>
                  <a:pt x="2980508" y="322459"/>
                  <a:pt x="3000012" y="322459"/>
                </a:cubicBezTo>
                <a:cubicBezTo>
                  <a:pt x="3084956" y="322459"/>
                  <a:pt x="3176280" y="359827"/>
                  <a:pt x="3264505" y="430553"/>
                </a:cubicBezTo>
                <a:cubicBezTo>
                  <a:pt x="3287837" y="451697"/>
                  <a:pt x="3482697" y="639995"/>
                  <a:pt x="3339605" y="898108"/>
                </a:cubicBezTo>
                <a:lnTo>
                  <a:pt x="3324476" y="925450"/>
                </a:lnTo>
                <a:lnTo>
                  <a:pt x="3293305" y="927455"/>
                </a:lnTo>
                <a:cubicBezTo>
                  <a:pt x="2871138" y="954069"/>
                  <a:pt x="2734791" y="1349440"/>
                  <a:pt x="2721666" y="1554873"/>
                </a:cubicBezTo>
                <a:cubicBezTo>
                  <a:pt x="2718750" y="1598803"/>
                  <a:pt x="2788017" y="1602631"/>
                  <a:pt x="2790752" y="1559430"/>
                </a:cubicBezTo>
                <a:cubicBezTo>
                  <a:pt x="2792574" y="1530811"/>
                  <a:pt x="2798043" y="1502193"/>
                  <a:pt x="2803876" y="1474304"/>
                </a:cubicBezTo>
                <a:cubicBezTo>
                  <a:pt x="2818458" y="1405401"/>
                  <a:pt x="2841244" y="1337956"/>
                  <a:pt x="2873508" y="1275433"/>
                </a:cubicBezTo>
                <a:cubicBezTo>
                  <a:pt x="2913793" y="1197416"/>
                  <a:pt x="2970118" y="1127055"/>
                  <a:pt x="3043213" y="1077474"/>
                </a:cubicBezTo>
                <a:cubicBezTo>
                  <a:pt x="3136360" y="1014040"/>
                  <a:pt x="3244818" y="993989"/>
                  <a:pt x="3355829" y="994718"/>
                </a:cubicBezTo>
                <a:cubicBezTo>
                  <a:pt x="3388093" y="998728"/>
                  <a:pt x="3669537" y="1039195"/>
                  <a:pt x="3809713" y="1244992"/>
                </a:cubicBezTo>
                <a:cubicBezTo>
                  <a:pt x="3893745" y="1368215"/>
                  <a:pt x="3910151" y="1528442"/>
                  <a:pt x="3858565" y="1720750"/>
                </a:cubicBezTo>
                <a:cubicBezTo>
                  <a:pt x="3855466" y="1732598"/>
                  <a:pt x="3858747" y="1745358"/>
                  <a:pt x="3867497" y="1754108"/>
                </a:cubicBezTo>
                <a:cubicBezTo>
                  <a:pt x="3879892" y="1766685"/>
                  <a:pt x="4165347" y="2062348"/>
                  <a:pt x="4011136" y="2410873"/>
                </a:cubicBezTo>
                <a:cubicBezTo>
                  <a:pt x="3997647" y="2444595"/>
                  <a:pt x="4043947" y="2509852"/>
                  <a:pt x="3958273" y="2627972"/>
                </a:cubicBezTo>
                <a:cubicBezTo>
                  <a:pt x="3958820" y="2633440"/>
                  <a:pt x="3960643" y="2639091"/>
                  <a:pt x="3963013" y="2645106"/>
                </a:cubicBezTo>
                <a:cubicBezTo>
                  <a:pt x="3970304" y="2662605"/>
                  <a:pt x="3983246" y="2681562"/>
                  <a:pt x="3989809" y="2696145"/>
                </a:cubicBezTo>
                <a:cubicBezTo>
                  <a:pt x="4043764" y="2811895"/>
                  <a:pt x="4089517" y="2989803"/>
                  <a:pt x="4000563" y="3179741"/>
                </a:cubicBezTo>
                <a:cubicBezTo>
                  <a:pt x="3999287" y="3182293"/>
                  <a:pt x="3886272" y="3397569"/>
                  <a:pt x="3747554" y="3438401"/>
                </a:cubicBezTo>
                <a:cubicBezTo>
                  <a:pt x="3731149" y="3443140"/>
                  <a:pt x="3720759" y="3459181"/>
                  <a:pt x="3722946" y="3476498"/>
                </a:cubicBezTo>
                <a:cubicBezTo>
                  <a:pt x="3726227" y="3501470"/>
                  <a:pt x="3799323" y="4092249"/>
                  <a:pt x="3280181" y="4198884"/>
                </a:cubicBezTo>
                <a:cubicBezTo>
                  <a:pt x="3270520" y="4200890"/>
                  <a:pt x="3262135" y="4207087"/>
                  <a:pt x="3257031" y="4215837"/>
                </a:cubicBezTo>
                <a:cubicBezTo>
                  <a:pt x="3255573" y="4218389"/>
                  <a:pt x="3098992" y="4487620"/>
                  <a:pt x="2832130" y="4557435"/>
                </a:cubicBezTo>
                <a:cubicBezTo>
                  <a:pt x="2790569" y="4568372"/>
                  <a:pt x="2747550" y="4573840"/>
                  <a:pt x="2704532" y="4573840"/>
                </a:cubicBezTo>
                <a:cubicBezTo>
                  <a:pt x="2597531" y="4573840"/>
                  <a:pt x="2486156" y="4539936"/>
                  <a:pt x="2373687" y="4473038"/>
                </a:cubicBezTo>
                <a:cubicBezTo>
                  <a:pt x="2371317" y="4471762"/>
                  <a:pt x="2109559" y="4321014"/>
                  <a:pt x="2068545" y="4103004"/>
                </a:cubicBezTo>
                <a:lnTo>
                  <a:pt x="2068363" y="4102457"/>
                </a:lnTo>
                <a:lnTo>
                  <a:pt x="2068363" y="4101910"/>
                </a:lnTo>
                <a:lnTo>
                  <a:pt x="2067634" y="4093889"/>
                </a:lnTo>
                <a:lnTo>
                  <a:pt x="2067634" y="4093343"/>
                </a:lnTo>
                <a:lnTo>
                  <a:pt x="2067634" y="4092796"/>
                </a:lnTo>
                <a:lnTo>
                  <a:pt x="2065811" y="1217649"/>
                </a:lnTo>
                <a:cubicBezTo>
                  <a:pt x="2082399" y="1187208"/>
                  <a:pt x="2100263" y="1157861"/>
                  <a:pt x="2121590" y="1130518"/>
                </a:cubicBezTo>
                <a:cubicBezTo>
                  <a:pt x="2178827" y="1057241"/>
                  <a:pt x="2259760" y="996358"/>
                  <a:pt x="2356552" y="996358"/>
                </a:cubicBezTo>
                <a:cubicBezTo>
                  <a:pt x="2366760" y="996358"/>
                  <a:pt x="2375692" y="995811"/>
                  <a:pt x="2383895" y="988885"/>
                </a:cubicBezTo>
                <a:cubicBezTo>
                  <a:pt x="2391551" y="982322"/>
                  <a:pt x="2396472" y="972479"/>
                  <a:pt x="2397019" y="962271"/>
                </a:cubicBezTo>
                <a:cubicBezTo>
                  <a:pt x="2397384" y="953340"/>
                  <a:pt x="2394103" y="944955"/>
                  <a:pt x="2387905" y="938210"/>
                </a:cubicBezTo>
                <a:cubicBezTo>
                  <a:pt x="2378973" y="928367"/>
                  <a:pt x="2367307" y="926726"/>
                  <a:pt x="2354730" y="926726"/>
                </a:cubicBezTo>
                <a:cubicBezTo>
                  <a:pt x="2284186" y="926726"/>
                  <a:pt x="2217106" y="950605"/>
                  <a:pt x="2155677" y="997634"/>
                </a:cubicBezTo>
                <a:cubicBezTo>
                  <a:pt x="2125053" y="1020966"/>
                  <a:pt x="2094612" y="1044299"/>
                  <a:pt x="2063988" y="1067631"/>
                </a:cubicBezTo>
                <a:cubicBezTo>
                  <a:pt x="2063988" y="1067631"/>
                  <a:pt x="2062895" y="209079"/>
                  <a:pt x="2062895" y="209079"/>
                </a:cubicBezTo>
                <a:lnTo>
                  <a:pt x="2067087" y="198689"/>
                </a:lnTo>
                <a:cubicBezTo>
                  <a:pt x="2083493" y="158587"/>
                  <a:pt x="2135079" y="60883"/>
                  <a:pt x="2260854" y="19323"/>
                </a:cubicBezTo>
                <a:cubicBezTo>
                  <a:pt x="2299498" y="6563"/>
                  <a:pt x="2342334" y="1"/>
                  <a:pt x="2387723" y="1"/>
                </a:cubicBezTo>
                <a:close/>
                <a:moveTo>
                  <a:pt x="1668981" y="0"/>
                </a:moveTo>
                <a:cubicBezTo>
                  <a:pt x="1714552" y="0"/>
                  <a:pt x="1757206" y="6562"/>
                  <a:pt x="1795850" y="19322"/>
                </a:cubicBezTo>
                <a:cubicBezTo>
                  <a:pt x="1921626" y="60882"/>
                  <a:pt x="1973212" y="158586"/>
                  <a:pt x="1989617" y="197959"/>
                </a:cubicBezTo>
                <a:lnTo>
                  <a:pt x="1993810" y="208349"/>
                </a:lnTo>
                <a:lnTo>
                  <a:pt x="1992716" y="1066901"/>
                </a:lnTo>
                <a:lnTo>
                  <a:pt x="1971024" y="1050313"/>
                </a:lnTo>
                <a:lnTo>
                  <a:pt x="1901028" y="996904"/>
                </a:lnTo>
                <a:cubicBezTo>
                  <a:pt x="1865482" y="969744"/>
                  <a:pt x="1825380" y="948599"/>
                  <a:pt x="1782179" y="936751"/>
                </a:cubicBezTo>
                <a:cubicBezTo>
                  <a:pt x="1753743" y="929095"/>
                  <a:pt x="1692314" y="912143"/>
                  <a:pt x="1668799" y="937480"/>
                </a:cubicBezTo>
                <a:cubicBezTo>
                  <a:pt x="1662419" y="944224"/>
                  <a:pt x="1659320" y="952609"/>
                  <a:pt x="1659685" y="961541"/>
                </a:cubicBezTo>
                <a:cubicBezTo>
                  <a:pt x="1661690" y="1005654"/>
                  <a:pt x="1712000" y="993988"/>
                  <a:pt x="1741165" y="999091"/>
                </a:cubicBezTo>
                <a:cubicBezTo>
                  <a:pt x="1851994" y="1018596"/>
                  <a:pt x="1934385" y="1112836"/>
                  <a:pt x="1985607" y="1207258"/>
                </a:cubicBezTo>
                <a:cubicBezTo>
                  <a:pt x="1985607" y="1207441"/>
                  <a:pt x="1990893" y="1217102"/>
                  <a:pt x="1990893" y="1217102"/>
                </a:cubicBezTo>
                <a:lnTo>
                  <a:pt x="1989070" y="4092248"/>
                </a:lnTo>
                <a:lnTo>
                  <a:pt x="1989070" y="4092795"/>
                </a:lnTo>
                <a:lnTo>
                  <a:pt x="1989070" y="4093342"/>
                </a:lnTo>
                <a:lnTo>
                  <a:pt x="1988341" y="4101362"/>
                </a:lnTo>
                <a:lnTo>
                  <a:pt x="1988341" y="4101909"/>
                </a:lnTo>
                <a:lnTo>
                  <a:pt x="1988159" y="4102456"/>
                </a:lnTo>
                <a:cubicBezTo>
                  <a:pt x="1947145" y="4320648"/>
                  <a:pt x="1685205" y="4471214"/>
                  <a:pt x="1683017" y="4472490"/>
                </a:cubicBezTo>
                <a:cubicBezTo>
                  <a:pt x="1570549" y="4539388"/>
                  <a:pt x="1459356" y="4573292"/>
                  <a:pt x="1352174" y="4573292"/>
                </a:cubicBezTo>
                <a:cubicBezTo>
                  <a:pt x="1309155" y="4573292"/>
                  <a:pt x="1266136" y="4567824"/>
                  <a:pt x="1224576" y="4556887"/>
                </a:cubicBezTo>
                <a:cubicBezTo>
                  <a:pt x="957531" y="4487072"/>
                  <a:pt x="801132" y="4218023"/>
                  <a:pt x="799674" y="4215289"/>
                </a:cubicBezTo>
                <a:cubicBezTo>
                  <a:pt x="794570" y="4206539"/>
                  <a:pt x="786185" y="4200342"/>
                  <a:pt x="776524" y="4198337"/>
                </a:cubicBezTo>
                <a:cubicBezTo>
                  <a:pt x="257381" y="4091701"/>
                  <a:pt x="330477" y="3500923"/>
                  <a:pt x="333758" y="3475950"/>
                </a:cubicBezTo>
                <a:cubicBezTo>
                  <a:pt x="335945" y="3458815"/>
                  <a:pt x="325555" y="3442774"/>
                  <a:pt x="309150" y="3437853"/>
                </a:cubicBezTo>
                <a:cubicBezTo>
                  <a:pt x="170432" y="3397204"/>
                  <a:pt x="57417" y="3181745"/>
                  <a:pt x="56141" y="3179193"/>
                </a:cubicBezTo>
                <a:cubicBezTo>
                  <a:pt x="-32995" y="2989255"/>
                  <a:pt x="12758" y="2811347"/>
                  <a:pt x="66896" y="2695597"/>
                </a:cubicBezTo>
                <a:cubicBezTo>
                  <a:pt x="77468" y="2672994"/>
                  <a:pt x="88041" y="2650209"/>
                  <a:pt x="98613" y="2627606"/>
                </a:cubicBezTo>
                <a:cubicBezTo>
                  <a:pt x="117570" y="2643829"/>
                  <a:pt x="136710" y="2660052"/>
                  <a:pt x="155668" y="2676275"/>
                </a:cubicBezTo>
                <a:cubicBezTo>
                  <a:pt x="263032" y="2767781"/>
                  <a:pt x="388807" y="2814263"/>
                  <a:pt x="529712" y="2814446"/>
                </a:cubicBezTo>
                <a:lnTo>
                  <a:pt x="530624" y="2814446"/>
                </a:lnTo>
                <a:cubicBezTo>
                  <a:pt x="545753" y="2814446"/>
                  <a:pt x="560884" y="2815357"/>
                  <a:pt x="572185" y="2803326"/>
                </a:cubicBezTo>
                <a:cubicBezTo>
                  <a:pt x="578747" y="2796582"/>
                  <a:pt x="582028" y="2787832"/>
                  <a:pt x="581664" y="2778718"/>
                </a:cubicBezTo>
                <a:cubicBezTo>
                  <a:pt x="581299" y="2769240"/>
                  <a:pt x="577289" y="2760490"/>
                  <a:pt x="570362" y="2753928"/>
                </a:cubicBezTo>
                <a:cubicBezTo>
                  <a:pt x="558514" y="2742991"/>
                  <a:pt x="544112" y="2745178"/>
                  <a:pt x="529530" y="2745178"/>
                </a:cubicBezTo>
                <a:cubicBezTo>
                  <a:pt x="189754" y="2744814"/>
                  <a:pt x="59240" y="2444412"/>
                  <a:pt x="45569" y="2410689"/>
                </a:cubicBezTo>
                <a:cubicBezTo>
                  <a:pt x="-108643" y="2062165"/>
                  <a:pt x="176995" y="1766320"/>
                  <a:pt x="189208" y="1753924"/>
                </a:cubicBezTo>
                <a:cubicBezTo>
                  <a:pt x="197957" y="1745357"/>
                  <a:pt x="201238" y="1732415"/>
                  <a:pt x="198139" y="1720567"/>
                </a:cubicBezTo>
                <a:cubicBezTo>
                  <a:pt x="146553" y="1528258"/>
                  <a:pt x="162959" y="1368032"/>
                  <a:pt x="246991" y="1244809"/>
                </a:cubicBezTo>
                <a:cubicBezTo>
                  <a:pt x="387167" y="1039011"/>
                  <a:pt x="668613" y="998545"/>
                  <a:pt x="700877" y="994534"/>
                </a:cubicBezTo>
                <a:cubicBezTo>
                  <a:pt x="708715" y="994534"/>
                  <a:pt x="716371" y="994534"/>
                  <a:pt x="724027" y="994534"/>
                </a:cubicBezTo>
                <a:cubicBezTo>
                  <a:pt x="1225487" y="994534"/>
                  <a:pt x="1265589" y="1553596"/>
                  <a:pt x="1265954" y="1559246"/>
                </a:cubicBezTo>
                <a:cubicBezTo>
                  <a:pt x="1267230" y="1578022"/>
                  <a:pt x="1281630" y="1591693"/>
                  <a:pt x="1300588" y="1591693"/>
                </a:cubicBezTo>
                <a:cubicBezTo>
                  <a:pt x="1301317" y="1591693"/>
                  <a:pt x="1302046" y="1591693"/>
                  <a:pt x="1302775" y="1591693"/>
                </a:cubicBezTo>
                <a:cubicBezTo>
                  <a:pt x="1311889" y="1590964"/>
                  <a:pt x="1320274" y="1586771"/>
                  <a:pt x="1326472" y="1579844"/>
                </a:cubicBezTo>
                <a:cubicBezTo>
                  <a:pt x="1332487" y="1572735"/>
                  <a:pt x="1335586" y="1563804"/>
                  <a:pt x="1335039" y="1554689"/>
                </a:cubicBezTo>
                <a:cubicBezTo>
                  <a:pt x="1334857" y="1551955"/>
                  <a:pt x="1334675" y="1549039"/>
                  <a:pt x="1334492" y="1546304"/>
                </a:cubicBezTo>
                <a:cubicBezTo>
                  <a:pt x="1327748" y="1459355"/>
                  <a:pt x="1304416" y="1373136"/>
                  <a:pt x="1269235" y="1293478"/>
                </a:cubicBezTo>
                <a:cubicBezTo>
                  <a:pt x="1226945" y="1197597"/>
                  <a:pt x="1164787" y="1109373"/>
                  <a:pt x="1082030" y="1044298"/>
                </a:cubicBezTo>
                <a:cubicBezTo>
                  <a:pt x="979770" y="963911"/>
                  <a:pt x="859828" y="933287"/>
                  <a:pt x="732229" y="925267"/>
                </a:cubicBezTo>
                <a:cubicBezTo>
                  <a:pt x="732229" y="925267"/>
                  <a:pt x="717100" y="897925"/>
                  <a:pt x="717100" y="897925"/>
                </a:cubicBezTo>
                <a:cubicBezTo>
                  <a:pt x="574008" y="639812"/>
                  <a:pt x="768868" y="451514"/>
                  <a:pt x="792201" y="430369"/>
                </a:cubicBezTo>
                <a:cubicBezTo>
                  <a:pt x="880426" y="359644"/>
                  <a:pt x="971932" y="322276"/>
                  <a:pt x="1056693" y="322276"/>
                </a:cubicBezTo>
                <a:cubicBezTo>
                  <a:pt x="1076197" y="322276"/>
                  <a:pt x="1095519" y="324281"/>
                  <a:pt x="1114294" y="328109"/>
                </a:cubicBezTo>
                <a:cubicBezTo>
                  <a:pt x="1289286" y="363836"/>
                  <a:pt x="1391729" y="551405"/>
                  <a:pt x="1392823" y="553410"/>
                </a:cubicBezTo>
                <a:cubicBezTo>
                  <a:pt x="1398656" y="564529"/>
                  <a:pt x="1410687" y="571821"/>
                  <a:pt x="1423264" y="571821"/>
                </a:cubicBezTo>
                <a:cubicBezTo>
                  <a:pt x="1428915" y="571821"/>
                  <a:pt x="1434566" y="570362"/>
                  <a:pt x="1439669" y="567628"/>
                </a:cubicBezTo>
                <a:cubicBezTo>
                  <a:pt x="1455893" y="558879"/>
                  <a:pt x="1462637" y="537005"/>
                  <a:pt x="1453705" y="520599"/>
                </a:cubicBezTo>
                <a:cubicBezTo>
                  <a:pt x="1452612" y="518594"/>
                  <a:pt x="1354908" y="340322"/>
                  <a:pt x="1179187" y="276523"/>
                </a:cubicBezTo>
                <a:lnTo>
                  <a:pt x="1092238" y="244988"/>
                </a:lnTo>
                <a:lnTo>
                  <a:pt x="1065260" y="235144"/>
                </a:lnTo>
                <a:lnTo>
                  <a:pt x="1090051" y="220562"/>
                </a:lnTo>
                <a:lnTo>
                  <a:pt x="1169709" y="173351"/>
                </a:lnTo>
                <a:cubicBezTo>
                  <a:pt x="1364387" y="58330"/>
                  <a:pt x="1532269" y="0"/>
                  <a:pt x="16689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6" name="Freeform 145"/>
          <p:cNvSpPr>
            <a:spLocks noEditPoints="1"/>
          </p:cNvSpPr>
          <p:nvPr/>
        </p:nvSpPr>
        <p:spPr bwMode="auto">
          <a:xfrm>
            <a:off x="4586274" y="3480118"/>
            <a:ext cx="502340" cy="616858"/>
          </a:xfrm>
          <a:custGeom>
            <a:avLst/>
            <a:gdLst>
              <a:gd name="T0" fmla="*/ 2399 w 3518"/>
              <a:gd name="T1" fmla="*/ 3468 h 4320"/>
              <a:gd name="T2" fmla="*/ 2226 w 3518"/>
              <a:gd name="T3" fmla="*/ 3553 h 4320"/>
              <a:gd name="T4" fmla="*/ 2628 w 3518"/>
              <a:gd name="T5" fmla="*/ 3947 h 4320"/>
              <a:gd name="T6" fmla="*/ 3267 w 3518"/>
              <a:gd name="T7" fmla="*/ 3304 h 4320"/>
              <a:gd name="T8" fmla="*/ 3154 w 3518"/>
              <a:gd name="T9" fmla="*/ 3147 h 4320"/>
              <a:gd name="T10" fmla="*/ 1790 w 3518"/>
              <a:gd name="T11" fmla="*/ 3147 h 4320"/>
              <a:gd name="T12" fmla="*/ 1136 w 3518"/>
              <a:gd name="T13" fmla="*/ 3197 h 4320"/>
              <a:gd name="T14" fmla="*/ 1153 w 3518"/>
              <a:gd name="T15" fmla="*/ 3027 h 4320"/>
              <a:gd name="T16" fmla="*/ 1003 w 3518"/>
              <a:gd name="T17" fmla="*/ 2964 h 4320"/>
              <a:gd name="T18" fmla="*/ 546 w 3518"/>
              <a:gd name="T19" fmla="*/ 3127 h 4320"/>
              <a:gd name="T20" fmla="*/ 584 w 3518"/>
              <a:gd name="T21" fmla="*/ 3027 h 4320"/>
              <a:gd name="T22" fmla="*/ 2717 w 3518"/>
              <a:gd name="T23" fmla="*/ 2715 h 4320"/>
              <a:gd name="T24" fmla="*/ 3284 w 3518"/>
              <a:gd name="T25" fmla="*/ 2951 h 4320"/>
              <a:gd name="T26" fmla="*/ 3518 w 3518"/>
              <a:gd name="T27" fmla="*/ 3518 h 4320"/>
              <a:gd name="T28" fmla="*/ 3284 w 3518"/>
              <a:gd name="T29" fmla="*/ 4084 h 4320"/>
              <a:gd name="T30" fmla="*/ 2717 w 3518"/>
              <a:gd name="T31" fmla="*/ 4320 h 4320"/>
              <a:gd name="T32" fmla="*/ 2149 w 3518"/>
              <a:gd name="T33" fmla="*/ 4084 h 4320"/>
              <a:gd name="T34" fmla="*/ 1914 w 3518"/>
              <a:gd name="T35" fmla="*/ 3518 h 4320"/>
              <a:gd name="T36" fmla="*/ 2149 w 3518"/>
              <a:gd name="T37" fmla="*/ 2951 h 4320"/>
              <a:gd name="T38" fmla="*/ 2717 w 3518"/>
              <a:gd name="T39" fmla="*/ 2715 h 4320"/>
              <a:gd name="T40" fmla="*/ 1914 w 3518"/>
              <a:gd name="T41" fmla="*/ 2592 h 4320"/>
              <a:gd name="T42" fmla="*/ 1136 w 3518"/>
              <a:gd name="T43" fmla="*/ 2642 h 4320"/>
              <a:gd name="T44" fmla="*/ 1153 w 3518"/>
              <a:gd name="T45" fmla="*/ 2472 h 4320"/>
              <a:gd name="T46" fmla="*/ 1003 w 3518"/>
              <a:gd name="T47" fmla="*/ 2435 h 4320"/>
              <a:gd name="T48" fmla="*/ 546 w 3518"/>
              <a:gd name="T49" fmla="*/ 2599 h 4320"/>
              <a:gd name="T50" fmla="*/ 584 w 3518"/>
              <a:gd name="T51" fmla="*/ 2498 h 4320"/>
              <a:gd name="T52" fmla="*/ 1173 w 3518"/>
              <a:gd name="T53" fmla="*/ 1975 h 4320"/>
              <a:gd name="T54" fmla="*/ 2219 w 3518"/>
              <a:gd name="T55" fmla="*/ 2118 h 4320"/>
              <a:gd name="T56" fmla="*/ 1123 w 3518"/>
              <a:gd name="T57" fmla="*/ 2135 h 4320"/>
              <a:gd name="T58" fmla="*/ 1173 w 3518"/>
              <a:gd name="T59" fmla="*/ 1975 h 4320"/>
              <a:gd name="T60" fmla="*/ 994 w 3518"/>
              <a:gd name="T61" fmla="*/ 1926 h 4320"/>
              <a:gd name="T62" fmla="*/ 534 w 3518"/>
              <a:gd name="T63" fmla="*/ 2061 h 4320"/>
              <a:gd name="T64" fmla="*/ 601 w 3518"/>
              <a:gd name="T65" fmla="*/ 1977 h 4320"/>
              <a:gd name="T66" fmla="*/ 2160 w 3518"/>
              <a:gd name="T67" fmla="*/ 1419 h 4320"/>
              <a:gd name="T68" fmla="*/ 2210 w 3518"/>
              <a:gd name="T69" fmla="*/ 1579 h 4320"/>
              <a:gd name="T70" fmla="*/ 1114 w 3518"/>
              <a:gd name="T71" fmla="*/ 1562 h 4320"/>
              <a:gd name="T72" fmla="*/ 956 w 3518"/>
              <a:gd name="T73" fmla="*/ 1282 h 4320"/>
              <a:gd name="T74" fmla="*/ 766 w 3518"/>
              <a:gd name="T75" fmla="*/ 1632 h 4320"/>
              <a:gd name="T76" fmla="*/ 526 w 3518"/>
              <a:gd name="T77" fmla="*/ 1495 h 4320"/>
              <a:gd name="T78" fmla="*/ 616 w 3518"/>
              <a:gd name="T79" fmla="*/ 1436 h 4320"/>
              <a:gd name="T80" fmla="*/ 681 w 3518"/>
              <a:gd name="T81" fmla="*/ 463 h 4320"/>
              <a:gd name="T82" fmla="*/ 846 w 3518"/>
              <a:gd name="T83" fmla="*/ 768 h 4320"/>
              <a:gd name="T84" fmla="*/ 1973 w 3518"/>
              <a:gd name="T85" fmla="*/ 742 h 4320"/>
              <a:gd name="T86" fmla="*/ 2092 w 3518"/>
              <a:gd name="T87" fmla="*/ 432 h 4320"/>
              <a:gd name="T88" fmla="*/ 2735 w 3518"/>
              <a:gd name="T89" fmla="*/ 545 h 4320"/>
              <a:gd name="T90" fmla="*/ 2632 w 3518"/>
              <a:gd name="T91" fmla="*/ 2534 h 4320"/>
              <a:gd name="T92" fmla="*/ 1754 w 3518"/>
              <a:gd name="T93" fmla="*/ 3739 h 4320"/>
              <a:gd name="T94" fmla="*/ 59 w 3518"/>
              <a:gd name="T95" fmla="*/ 3800 h 4320"/>
              <a:gd name="T96" fmla="*/ 26 w 3518"/>
              <a:gd name="T97" fmla="*/ 566 h 4320"/>
              <a:gd name="T98" fmla="*/ 1389 w 3518"/>
              <a:gd name="T99" fmla="*/ 123 h 4320"/>
              <a:gd name="T100" fmla="*/ 1309 w 3518"/>
              <a:gd name="T101" fmla="*/ 263 h 4320"/>
              <a:gd name="T102" fmla="*/ 1469 w 3518"/>
              <a:gd name="T103" fmla="*/ 263 h 4320"/>
              <a:gd name="T104" fmla="*/ 1389 w 3518"/>
              <a:gd name="T105" fmla="*/ 123 h 4320"/>
              <a:gd name="T106" fmla="*/ 1576 w 3518"/>
              <a:gd name="T107" fmla="*/ 106 h 4320"/>
              <a:gd name="T108" fmla="*/ 1651 w 3518"/>
              <a:gd name="T109" fmla="*/ 296 h 4320"/>
              <a:gd name="T110" fmla="*/ 1944 w 3518"/>
              <a:gd name="T111" fmla="*/ 389 h 4320"/>
              <a:gd name="T112" fmla="*/ 1922 w 3518"/>
              <a:gd name="T113" fmla="*/ 626 h 4320"/>
              <a:gd name="T114" fmla="*/ 884 w 3518"/>
              <a:gd name="T115" fmla="*/ 648 h 4320"/>
              <a:gd name="T116" fmla="*/ 817 w 3518"/>
              <a:gd name="T117" fmla="*/ 420 h 4320"/>
              <a:gd name="T118" fmla="*/ 1105 w 3518"/>
              <a:gd name="T119" fmla="*/ 305 h 4320"/>
              <a:gd name="T120" fmla="*/ 1186 w 3518"/>
              <a:gd name="T121" fmla="*/ 139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8" h="4320">
                <a:moveTo>
                  <a:pt x="3154" y="3147"/>
                </a:moveTo>
                <a:lnTo>
                  <a:pt x="3128" y="3150"/>
                </a:lnTo>
                <a:lnTo>
                  <a:pt x="3102" y="3156"/>
                </a:lnTo>
                <a:lnTo>
                  <a:pt x="3077" y="3169"/>
                </a:lnTo>
                <a:lnTo>
                  <a:pt x="3056" y="3189"/>
                </a:lnTo>
                <a:lnTo>
                  <a:pt x="2640" y="3656"/>
                </a:lnTo>
                <a:lnTo>
                  <a:pt x="2424" y="3483"/>
                </a:lnTo>
                <a:lnTo>
                  <a:pt x="2399" y="3468"/>
                </a:lnTo>
                <a:lnTo>
                  <a:pt x="2373" y="3459"/>
                </a:lnTo>
                <a:lnTo>
                  <a:pt x="2346" y="3456"/>
                </a:lnTo>
                <a:lnTo>
                  <a:pt x="2319" y="3459"/>
                </a:lnTo>
                <a:lnTo>
                  <a:pt x="2293" y="3468"/>
                </a:lnTo>
                <a:lnTo>
                  <a:pt x="2269" y="3482"/>
                </a:lnTo>
                <a:lnTo>
                  <a:pt x="2249" y="3502"/>
                </a:lnTo>
                <a:lnTo>
                  <a:pt x="2234" y="3527"/>
                </a:lnTo>
                <a:lnTo>
                  <a:pt x="2226" y="3553"/>
                </a:lnTo>
                <a:lnTo>
                  <a:pt x="2222" y="3579"/>
                </a:lnTo>
                <a:lnTo>
                  <a:pt x="2226" y="3607"/>
                </a:lnTo>
                <a:lnTo>
                  <a:pt x="2234" y="3633"/>
                </a:lnTo>
                <a:lnTo>
                  <a:pt x="2248" y="3655"/>
                </a:lnTo>
                <a:lnTo>
                  <a:pt x="2269" y="3676"/>
                </a:lnTo>
                <a:lnTo>
                  <a:pt x="2577" y="3922"/>
                </a:lnTo>
                <a:lnTo>
                  <a:pt x="2602" y="3938"/>
                </a:lnTo>
                <a:lnTo>
                  <a:pt x="2628" y="3947"/>
                </a:lnTo>
                <a:lnTo>
                  <a:pt x="2654" y="3950"/>
                </a:lnTo>
                <a:lnTo>
                  <a:pt x="2680" y="3947"/>
                </a:lnTo>
                <a:lnTo>
                  <a:pt x="2704" y="3939"/>
                </a:lnTo>
                <a:lnTo>
                  <a:pt x="2727" y="3926"/>
                </a:lnTo>
                <a:lnTo>
                  <a:pt x="2747" y="3909"/>
                </a:lnTo>
                <a:lnTo>
                  <a:pt x="3241" y="3353"/>
                </a:lnTo>
                <a:lnTo>
                  <a:pt x="3257" y="3329"/>
                </a:lnTo>
                <a:lnTo>
                  <a:pt x="3267" y="3304"/>
                </a:lnTo>
                <a:lnTo>
                  <a:pt x="3272" y="3277"/>
                </a:lnTo>
                <a:lnTo>
                  <a:pt x="3270" y="3250"/>
                </a:lnTo>
                <a:lnTo>
                  <a:pt x="3263" y="3224"/>
                </a:lnTo>
                <a:lnTo>
                  <a:pt x="3250" y="3199"/>
                </a:lnTo>
                <a:lnTo>
                  <a:pt x="3230" y="3178"/>
                </a:lnTo>
                <a:lnTo>
                  <a:pt x="3207" y="3163"/>
                </a:lnTo>
                <a:lnTo>
                  <a:pt x="3182" y="3152"/>
                </a:lnTo>
                <a:lnTo>
                  <a:pt x="3154" y="3147"/>
                </a:lnTo>
                <a:close/>
                <a:moveTo>
                  <a:pt x="1173" y="3024"/>
                </a:moveTo>
                <a:lnTo>
                  <a:pt x="1728" y="3024"/>
                </a:lnTo>
                <a:lnTo>
                  <a:pt x="1748" y="3027"/>
                </a:lnTo>
                <a:lnTo>
                  <a:pt x="1765" y="3036"/>
                </a:lnTo>
                <a:lnTo>
                  <a:pt x="1778" y="3049"/>
                </a:lnTo>
                <a:lnTo>
                  <a:pt x="1787" y="3066"/>
                </a:lnTo>
                <a:lnTo>
                  <a:pt x="1790" y="3086"/>
                </a:lnTo>
                <a:lnTo>
                  <a:pt x="1790" y="3147"/>
                </a:lnTo>
                <a:lnTo>
                  <a:pt x="1787" y="3167"/>
                </a:lnTo>
                <a:lnTo>
                  <a:pt x="1778" y="3184"/>
                </a:lnTo>
                <a:lnTo>
                  <a:pt x="1765" y="3197"/>
                </a:lnTo>
                <a:lnTo>
                  <a:pt x="1748" y="3206"/>
                </a:lnTo>
                <a:lnTo>
                  <a:pt x="1728" y="3209"/>
                </a:lnTo>
                <a:lnTo>
                  <a:pt x="1173" y="3209"/>
                </a:lnTo>
                <a:lnTo>
                  <a:pt x="1153" y="3206"/>
                </a:lnTo>
                <a:lnTo>
                  <a:pt x="1136" y="3197"/>
                </a:lnTo>
                <a:lnTo>
                  <a:pt x="1123" y="3184"/>
                </a:lnTo>
                <a:lnTo>
                  <a:pt x="1114" y="3167"/>
                </a:lnTo>
                <a:lnTo>
                  <a:pt x="1111" y="3147"/>
                </a:lnTo>
                <a:lnTo>
                  <a:pt x="1111" y="3086"/>
                </a:lnTo>
                <a:lnTo>
                  <a:pt x="1114" y="3066"/>
                </a:lnTo>
                <a:lnTo>
                  <a:pt x="1123" y="3049"/>
                </a:lnTo>
                <a:lnTo>
                  <a:pt x="1136" y="3036"/>
                </a:lnTo>
                <a:lnTo>
                  <a:pt x="1153" y="3027"/>
                </a:lnTo>
                <a:lnTo>
                  <a:pt x="1173" y="3024"/>
                </a:lnTo>
                <a:close/>
                <a:moveTo>
                  <a:pt x="956" y="2885"/>
                </a:moveTo>
                <a:lnTo>
                  <a:pt x="973" y="2889"/>
                </a:lnTo>
                <a:lnTo>
                  <a:pt x="988" y="2900"/>
                </a:lnTo>
                <a:lnTo>
                  <a:pt x="1000" y="2913"/>
                </a:lnTo>
                <a:lnTo>
                  <a:pt x="1007" y="2930"/>
                </a:lnTo>
                <a:lnTo>
                  <a:pt x="1007" y="2947"/>
                </a:lnTo>
                <a:lnTo>
                  <a:pt x="1003" y="2964"/>
                </a:lnTo>
                <a:lnTo>
                  <a:pt x="994" y="2979"/>
                </a:lnTo>
                <a:lnTo>
                  <a:pt x="766" y="3235"/>
                </a:lnTo>
                <a:lnTo>
                  <a:pt x="753" y="3245"/>
                </a:lnTo>
                <a:lnTo>
                  <a:pt x="738" y="3252"/>
                </a:lnTo>
                <a:lnTo>
                  <a:pt x="723" y="3254"/>
                </a:lnTo>
                <a:lnTo>
                  <a:pt x="704" y="3250"/>
                </a:lnTo>
                <a:lnTo>
                  <a:pt x="687" y="3241"/>
                </a:lnTo>
                <a:lnTo>
                  <a:pt x="546" y="3127"/>
                </a:lnTo>
                <a:lnTo>
                  <a:pt x="534" y="3114"/>
                </a:lnTo>
                <a:lnTo>
                  <a:pt x="526" y="3099"/>
                </a:lnTo>
                <a:lnTo>
                  <a:pt x="525" y="3082"/>
                </a:lnTo>
                <a:lnTo>
                  <a:pt x="527" y="3065"/>
                </a:lnTo>
                <a:lnTo>
                  <a:pt x="537" y="3048"/>
                </a:lnTo>
                <a:lnTo>
                  <a:pt x="550" y="3036"/>
                </a:lnTo>
                <a:lnTo>
                  <a:pt x="567" y="3029"/>
                </a:lnTo>
                <a:lnTo>
                  <a:pt x="584" y="3027"/>
                </a:lnTo>
                <a:lnTo>
                  <a:pt x="601" y="3031"/>
                </a:lnTo>
                <a:lnTo>
                  <a:pt x="616" y="3040"/>
                </a:lnTo>
                <a:lnTo>
                  <a:pt x="716" y="3120"/>
                </a:lnTo>
                <a:lnTo>
                  <a:pt x="909" y="2904"/>
                </a:lnTo>
                <a:lnTo>
                  <a:pt x="922" y="2892"/>
                </a:lnTo>
                <a:lnTo>
                  <a:pt x="939" y="2887"/>
                </a:lnTo>
                <a:lnTo>
                  <a:pt x="956" y="2885"/>
                </a:lnTo>
                <a:close/>
                <a:moveTo>
                  <a:pt x="2717" y="2715"/>
                </a:moveTo>
                <a:lnTo>
                  <a:pt x="2798" y="2719"/>
                </a:lnTo>
                <a:lnTo>
                  <a:pt x="2878" y="2732"/>
                </a:lnTo>
                <a:lnTo>
                  <a:pt x="2955" y="2752"/>
                </a:lnTo>
                <a:lnTo>
                  <a:pt x="3029" y="2778"/>
                </a:lnTo>
                <a:lnTo>
                  <a:pt x="3099" y="2812"/>
                </a:lnTo>
                <a:lnTo>
                  <a:pt x="3165" y="2853"/>
                </a:lnTo>
                <a:lnTo>
                  <a:pt x="3226" y="2898"/>
                </a:lnTo>
                <a:lnTo>
                  <a:pt x="3284" y="2951"/>
                </a:lnTo>
                <a:lnTo>
                  <a:pt x="3335" y="3007"/>
                </a:lnTo>
                <a:lnTo>
                  <a:pt x="3382" y="3069"/>
                </a:lnTo>
                <a:lnTo>
                  <a:pt x="3422" y="3135"/>
                </a:lnTo>
                <a:lnTo>
                  <a:pt x="3456" y="3206"/>
                </a:lnTo>
                <a:lnTo>
                  <a:pt x="3483" y="3279"/>
                </a:lnTo>
                <a:lnTo>
                  <a:pt x="3503" y="3357"/>
                </a:lnTo>
                <a:lnTo>
                  <a:pt x="3515" y="3435"/>
                </a:lnTo>
                <a:lnTo>
                  <a:pt x="3518" y="3518"/>
                </a:lnTo>
                <a:lnTo>
                  <a:pt x="3515" y="3600"/>
                </a:lnTo>
                <a:lnTo>
                  <a:pt x="3503" y="3680"/>
                </a:lnTo>
                <a:lnTo>
                  <a:pt x="3483" y="3756"/>
                </a:lnTo>
                <a:lnTo>
                  <a:pt x="3456" y="3830"/>
                </a:lnTo>
                <a:lnTo>
                  <a:pt x="3422" y="3900"/>
                </a:lnTo>
                <a:lnTo>
                  <a:pt x="3382" y="3967"/>
                </a:lnTo>
                <a:lnTo>
                  <a:pt x="3335" y="4028"/>
                </a:lnTo>
                <a:lnTo>
                  <a:pt x="3284" y="4084"/>
                </a:lnTo>
                <a:lnTo>
                  <a:pt x="3226" y="4137"/>
                </a:lnTo>
                <a:lnTo>
                  <a:pt x="3165" y="4183"/>
                </a:lnTo>
                <a:lnTo>
                  <a:pt x="3099" y="4223"/>
                </a:lnTo>
                <a:lnTo>
                  <a:pt x="3029" y="4257"/>
                </a:lnTo>
                <a:lnTo>
                  <a:pt x="2955" y="4283"/>
                </a:lnTo>
                <a:lnTo>
                  <a:pt x="2878" y="4304"/>
                </a:lnTo>
                <a:lnTo>
                  <a:pt x="2798" y="4316"/>
                </a:lnTo>
                <a:lnTo>
                  <a:pt x="2717" y="4320"/>
                </a:lnTo>
                <a:lnTo>
                  <a:pt x="2635" y="4316"/>
                </a:lnTo>
                <a:lnTo>
                  <a:pt x="2555" y="4304"/>
                </a:lnTo>
                <a:lnTo>
                  <a:pt x="2477" y="4283"/>
                </a:lnTo>
                <a:lnTo>
                  <a:pt x="2404" y="4257"/>
                </a:lnTo>
                <a:lnTo>
                  <a:pt x="2333" y="4223"/>
                </a:lnTo>
                <a:lnTo>
                  <a:pt x="2268" y="4183"/>
                </a:lnTo>
                <a:lnTo>
                  <a:pt x="2206" y="4137"/>
                </a:lnTo>
                <a:lnTo>
                  <a:pt x="2149" y="4084"/>
                </a:lnTo>
                <a:lnTo>
                  <a:pt x="2098" y="4028"/>
                </a:lnTo>
                <a:lnTo>
                  <a:pt x="2050" y="3967"/>
                </a:lnTo>
                <a:lnTo>
                  <a:pt x="2011" y="3900"/>
                </a:lnTo>
                <a:lnTo>
                  <a:pt x="1977" y="3830"/>
                </a:lnTo>
                <a:lnTo>
                  <a:pt x="1950" y="3756"/>
                </a:lnTo>
                <a:lnTo>
                  <a:pt x="1930" y="3680"/>
                </a:lnTo>
                <a:lnTo>
                  <a:pt x="1918" y="3600"/>
                </a:lnTo>
                <a:lnTo>
                  <a:pt x="1914" y="3518"/>
                </a:lnTo>
                <a:lnTo>
                  <a:pt x="1918" y="3435"/>
                </a:lnTo>
                <a:lnTo>
                  <a:pt x="1930" y="3357"/>
                </a:lnTo>
                <a:lnTo>
                  <a:pt x="1950" y="3279"/>
                </a:lnTo>
                <a:lnTo>
                  <a:pt x="1977" y="3206"/>
                </a:lnTo>
                <a:lnTo>
                  <a:pt x="2011" y="3135"/>
                </a:lnTo>
                <a:lnTo>
                  <a:pt x="2050" y="3069"/>
                </a:lnTo>
                <a:lnTo>
                  <a:pt x="2098" y="3007"/>
                </a:lnTo>
                <a:lnTo>
                  <a:pt x="2149" y="2951"/>
                </a:lnTo>
                <a:lnTo>
                  <a:pt x="2206" y="2898"/>
                </a:lnTo>
                <a:lnTo>
                  <a:pt x="2268" y="2853"/>
                </a:lnTo>
                <a:lnTo>
                  <a:pt x="2333" y="2812"/>
                </a:lnTo>
                <a:lnTo>
                  <a:pt x="2404" y="2778"/>
                </a:lnTo>
                <a:lnTo>
                  <a:pt x="2477" y="2752"/>
                </a:lnTo>
                <a:lnTo>
                  <a:pt x="2555" y="2732"/>
                </a:lnTo>
                <a:lnTo>
                  <a:pt x="2635" y="2719"/>
                </a:lnTo>
                <a:lnTo>
                  <a:pt x="2717" y="2715"/>
                </a:lnTo>
                <a:close/>
                <a:moveTo>
                  <a:pt x="1173" y="2469"/>
                </a:moveTo>
                <a:lnTo>
                  <a:pt x="1853" y="2469"/>
                </a:lnTo>
                <a:lnTo>
                  <a:pt x="1871" y="2472"/>
                </a:lnTo>
                <a:lnTo>
                  <a:pt x="1888" y="2481"/>
                </a:lnTo>
                <a:lnTo>
                  <a:pt x="1902" y="2494"/>
                </a:lnTo>
                <a:lnTo>
                  <a:pt x="1910" y="2511"/>
                </a:lnTo>
                <a:lnTo>
                  <a:pt x="1914" y="2530"/>
                </a:lnTo>
                <a:lnTo>
                  <a:pt x="1914" y="2592"/>
                </a:lnTo>
                <a:lnTo>
                  <a:pt x="1910" y="2612"/>
                </a:lnTo>
                <a:lnTo>
                  <a:pt x="1902" y="2629"/>
                </a:lnTo>
                <a:lnTo>
                  <a:pt x="1888" y="2642"/>
                </a:lnTo>
                <a:lnTo>
                  <a:pt x="1871" y="2651"/>
                </a:lnTo>
                <a:lnTo>
                  <a:pt x="1853" y="2654"/>
                </a:lnTo>
                <a:lnTo>
                  <a:pt x="1173" y="2654"/>
                </a:lnTo>
                <a:lnTo>
                  <a:pt x="1153" y="2651"/>
                </a:lnTo>
                <a:lnTo>
                  <a:pt x="1136" y="2642"/>
                </a:lnTo>
                <a:lnTo>
                  <a:pt x="1123" y="2629"/>
                </a:lnTo>
                <a:lnTo>
                  <a:pt x="1114" y="2612"/>
                </a:lnTo>
                <a:lnTo>
                  <a:pt x="1111" y="2592"/>
                </a:lnTo>
                <a:lnTo>
                  <a:pt x="1111" y="2530"/>
                </a:lnTo>
                <a:lnTo>
                  <a:pt x="1114" y="2511"/>
                </a:lnTo>
                <a:lnTo>
                  <a:pt x="1123" y="2494"/>
                </a:lnTo>
                <a:lnTo>
                  <a:pt x="1136" y="2481"/>
                </a:lnTo>
                <a:lnTo>
                  <a:pt x="1153" y="2472"/>
                </a:lnTo>
                <a:lnTo>
                  <a:pt x="1173" y="2469"/>
                </a:lnTo>
                <a:close/>
                <a:moveTo>
                  <a:pt x="956" y="2356"/>
                </a:moveTo>
                <a:lnTo>
                  <a:pt x="973" y="2360"/>
                </a:lnTo>
                <a:lnTo>
                  <a:pt x="988" y="2371"/>
                </a:lnTo>
                <a:lnTo>
                  <a:pt x="1000" y="2384"/>
                </a:lnTo>
                <a:lnTo>
                  <a:pt x="1007" y="2401"/>
                </a:lnTo>
                <a:lnTo>
                  <a:pt x="1007" y="2418"/>
                </a:lnTo>
                <a:lnTo>
                  <a:pt x="1003" y="2435"/>
                </a:lnTo>
                <a:lnTo>
                  <a:pt x="994" y="2451"/>
                </a:lnTo>
                <a:lnTo>
                  <a:pt x="766" y="2706"/>
                </a:lnTo>
                <a:lnTo>
                  <a:pt x="753" y="2716"/>
                </a:lnTo>
                <a:lnTo>
                  <a:pt x="738" y="2723"/>
                </a:lnTo>
                <a:lnTo>
                  <a:pt x="723" y="2726"/>
                </a:lnTo>
                <a:lnTo>
                  <a:pt x="704" y="2722"/>
                </a:lnTo>
                <a:lnTo>
                  <a:pt x="687" y="2712"/>
                </a:lnTo>
                <a:lnTo>
                  <a:pt x="546" y="2599"/>
                </a:lnTo>
                <a:lnTo>
                  <a:pt x="534" y="2585"/>
                </a:lnTo>
                <a:lnTo>
                  <a:pt x="526" y="2570"/>
                </a:lnTo>
                <a:lnTo>
                  <a:pt x="525" y="2553"/>
                </a:lnTo>
                <a:lnTo>
                  <a:pt x="527" y="2536"/>
                </a:lnTo>
                <a:lnTo>
                  <a:pt x="537" y="2519"/>
                </a:lnTo>
                <a:lnTo>
                  <a:pt x="550" y="2507"/>
                </a:lnTo>
                <a:lnTo>
                  <a:pt x="567" y="2500"/>
                </a:lnTo>
                <a:lnTo>
                  <a:pt x="584" y="2498"/>
                </a:lnTo>
                <a:lnTo>
                  <a:pt x="601" y="2502"/>
                </a:lnTo>
                <a:lnTo>
                  <a:pt x="616" y="2511"/>
                </a:lnTo>
                <a:lnTo>
                  <a:pt x="716" y="2591"/>
                </a:lnTo>
                <a:lnTo>
                  <a:pt x="909" y="2375"/>
                </a:lnTo>
                <a:lnTo>
                  <a:pt x="922" y="2363"/>
                </a:lnTo>
                <a:lnTo>
                  <a:pt x="939" y="2358"/>
                </a:lnTo>
                <a:lnTo>
                  <a:pt x="956" y="2356"/>
                </a:lnTo>
                <a:close/>
                <a:moveTo>
                  <a:pt x="1173" y="1975"/>
                </a:moveTo>
                <a:lnTo>
                  <a:pt x="2160" y="1975"/>
                </a:lnTo>
                <a:lnTo>
                  <a:pt x="2180" y="1978"/>
                </a:lnTo>
                <a:lnTo>
                  <a:pt x="2197" y="1987"/>
                </a:lnTo>
                <a:lnTo>
                  <a:pt x="2210" y="2000"/>
                </a:lnTo>
                <a:lnTo>
                  <a:pt x="2219" y="2017"/>
                </a:lnTo>
                <a:lnTo>
                  <a:pt x="2222" y="2037"/>
                </a:lnTo>
                <a:lnTo>
                  <a:pt x="2222" y="2098"/>
                </a:lnTo>
                <a:lnTo>
                  <a:pt x="2219" y="2118"/>
                </a:lnTo>
                <a:lnTo>
                  <a:pt x="2210" y="2135"/>
                </a:lnTo>
                <a:lnTo>
                  <a:pt x="2197" y="2148"/>
                </a:lnTo>
                <a:lnTo>
                  <a:pt x="2180" y="2157"/>
                </a:lnTo>
                <a:lnTo>
                  <a:pt x="2160" y="2160"/>
                </a:lnTo>
                <a:lnTo>
                  <a:pt x="1173" y="2160"/>
                </a:lnTo>
                <a:lnTo>
                  <a:pt x="1153" y="2157"/>
                </a:lnTo>
                <a:lnTo>
                  <a:pt x="1136" y="2148"/>
                </a:lnTo>
                <a:lnTo>
                  <a:pt x="1123" y="2135"/>
                </a:lnTo>
                <a:lnTo>
                  <a:pt x="1114" y="2118"/>
                </a:lnTo>
                <a:lnTo>
                  <a:pt x="1111" y="2098"/>
                </a:lnTo>
                <a:lnTo>
                  <a:pt x="1111" y="2037"/>
                </a:lnTo>
                <a:lnTo>
                  <a:pt x="1114" y="2017"/>
                </a:lnTo>
                <a:lnTo>
                  <a:pt x="1123" y="2000"/>
                </a:lnTo>
                <a:lnTo>
                  <a:pt x="1136" y="1987"/>
                </a:lnTo>
                <a:lnTo>
                  <a:pt x="1153" y="1978"/>
                </a:lnTo>
                <a:lnTo>
                  <a:pt x="1173" y="1975"/>
                </a:lnTo>
                <a:close/>
                <a:moveTo>
                  <a:pt x="956" y="1831"/>
                </a:moveTo>
                <a:lnTo>
                  <a:pt x="973" y="1835"/>
                </a:lnTo>
                <a:lnTo>
                  <a:pt x="988" y="1846"/>
                </a:lnTo>
                <a:lnTo>
                  <a:pt x="1000" y="1859"/>
                </a:lnTo>
                <a:lnTo>
                  <a:pt x="1007" y="1876"/>
                </a:lnTo>
                <a:lnTo>
                  <a:pt x="1007" y="1893"/>
                </a:lnTo>
                <a:lnTo>
                  <a:pt x="1003" y="1910"/>
                </a:lnTo>
                <a:lnTo>
                  <a:pt x="994" y="1926"/>
                </a:lnTo>
                <a:lnTo>
                  <a:pt x="766" y="2181"/>
                </a:lnTo>
                <a:lnTo>
                  <a:pt x="753" y="2191"/>
                </a:lnTo>
                <a:lnTo>
                  <a:pt x="738" y="2198"/>
                </a:lnTo>
                <a:lnTo>
                  <a:pt x="723" y="2201"/>
                </a:lnTo>
                <a:lnTo>
                  <a:pt x="704" y="2197"/>
                </a:lnTo>
                <a:lnTo>
                  <a:pt x="687" y="2187"/>
                </a:lnTo>
                <a:lnTo>
                  <a:pt x="546" y="2074"/>
                </a:lnTo>
                <a:lnTo>
                  <a:pt x="534" y="2061"/>
                </a:lnTo>
                <a:lnTo>
                  <a:pt x="526" y="2045"/>
                </a:lnTo>
                <a:lnTo>
                  <a:pt x="525" y="2028"/>
                </a:lnTo>
                <a:lnTo>
                  <a:pt x="527" y="2009"/>
                </a:lnTo>
                <a:lnTo>
                  <a:pt x="537" y="1994"/>
                </a:lnTo>
                <a:lnTo>
                  <a:pt x="550" y="1982"/>
                </a:lnTo>
                <a:lnTo>
                  <a:pt x="567" y="1975"/>
                </a:lnTo>
                <a:lnTo>
                  <a:pt x="584" y="1973"/>
                </a:lnTo>
                <a:lnTo>
                  <a:pt x="601" y="1977"/>
                </a:lnTo>
                <a:lnTo>
                  <a:pt x="616" y="1986"/>
                </a:lnTo>
                <a:lnTo>
                  <a:pt x="716" y="2066"/>
                </a:lnTo>
                <a:lnTo>
                  <a:pt x="909" y="1850"/>
                </a:lnTo>
                <a:lnTo>
                  <a:pt x="922" y="1838"/>
                </a:lnTo>
                <a:lnTo>
                  <a:pt x="939" y="1833"/>
                </a:lnTo>
                <a:lnTo>
                  <a:pt x="956" y="1831"/>
                </a:lnTo>
                <a:close/>
                <a:moveTo>
                  <a:pt x="1173" y="1419"/>
                </a:moveTo>
                <a:lnTo>
                  <a:pt x="2160" y="1419"/>
                </a:lnTo>
                <a:lnTo>
                  <a:pt x="2180" y="1423"/>
                </a:lnTo>
                <a:lnTo>
                  <a:pt x="2197" y="1431"/>
                </a:lnTo>
                <a:lnTo>
                  <a:pt x="2210" y="1445"/>
                </a:lnTo>
                <a:lnTo>
                  <a:pt x="2219" y="1462"/>
                </a:lnTo>
                <a:lnTo>
                  <a:pt x="2222" y="1481"/>
                </a:lnTo>
                <a:lnTo>
                  <a:pt x="2222" y="1543"/>
                </a:lnTo>
                <a:lnTo>
                  <a:pt x="2219" y="1562"/>
                </a:lnTo>
                <a:lnTo>
                  <a:pt x="2210" y="1579"/>
                </a:lnTo>
                <a:lnTo>
                  <a:pt x="2197" y="1593"/>
                </a:lnTo>
                <a:lnTo>
                  <a:pt x="2180" y="1601"/>
                </a:lnTo>
                <a:lnTo>
                  <a:pt x="2160" y="1605"/>
                </a:lnTo>
                <a:lnTo>
                  <a:pt x="1173" y="1605"/>
                </a:lnTo>
                <a:lnTo>
                  <a:pt x="1153" y="1601"/>
                </a:lnTo>
                <a:lnTo>
                  <a:pt x="1136" y="1593"/>
                </a:lnTo>
                <a:lnTo>
                  <a:pt x="1123" y="1579"/>
                </a:lnTo>
                <a:lnTo>
                  <a:pt x="1114" y="1562"/>
                </a:lnTo>
                <a:lnTo>
                  <a:pt x="1111" y="1543"/>
                </a:lnTo>
                <a:lnTo>
                  <a:pt x="1111" y="1481"/>
                </a:lnTo>
                <a:lnTo>
                  <a:pt x="1114" y="1462"/>
                </a:lnTo>
                <a:lnTo>
                  <a:pt x="1123" y="1445"/>
                </a:lnTo>
                <a:lnTo>
                  <a:pt x="1136" y="1431"/>
                </a:lnTo>
                <a:lnTo>
                  <a:pt x="1153" y="1423"/>
                </a:lnTo>
                <a:lnTo>
                  <a:pt x="1173" y="1419"/>
                </a:lnTo>
                <a:close/>
                <a:moveTo>
                  <a:pt x="956" y="1282"/>
                </a:moveTo>
                <a:lnTo>
                  <a:pt x="973" y="1287"/>
                </a:lnTo>
                <a:lnTo>
                  <a:pt x="988" y="1296"/>
                </a:lnTo>
                <a:lnTo>
                  <a:pt x="1000" y="1310"/>
                </a:lnTo>
                <a:lnTo>
                  <a:pt x="1007" y="1326"/>
                </a:lnTo>
                <a:lnTo>
                  <a:pt x="1007" y="1344"/>
                </a:lnTo>
                <a:lnTo>
                  <a:pt x="1003" y="1361"/>
                </a:lnTo>
                <a:lnTo>
                  <a:pt x="994" y="1376"/>
                </a:lnTo>
                <a:lnTo>
                  <a:pt x="766" y="1632"/>
                </a:lnTo>
                <a:lnTo>
                  <a:pt x="753" y="1643"/>
                </a:lnTo>
                <a:lnTo>
                  <a:pt x="738" y="1649"/>
                </a:lnTo>
                <a:lnTo>
                  <a:pt x="723" y="1651"/>
                </a:lnTo>
                <a:lnTo>
                  <a:pt x="704" y="1648"/>
                </a:lnTo>
                <a:lnTo>
                  <a:pt x="687" y="1639"/>
                </a:lnTo>
                <a:lnTo>
                  <a:pt x="546" y="1525"/>
                </a:lnTo>
                <a:lnTo>
                  <a:pt x="534" y="1512"/>
                </a:lnTo>
                <a:lnTo>
                  <a:pt x="526" y="1495"/>
                </a:lnTo>
                <a:lnTo>
                  <a:pt x="525" y="1478"/>
                </a:lnTo>
                <a:lnTo>
                  <a:pt x="527" y="1461"/>
                </a:lnTo>
                <a:lnTo>
                  <a:pt x="537" y="1445"/>
                </a:lnTo>
                <a:lnTo>
                  <a:pt x="550" y="1433"/>
                </a:lnTo>
                <a:lnTo>
                  <a:pt x="567" y="1426"/>
                </a:lnTo>
                <a:lnTo>
                  <a:pt x="584" y="1424"/>
                </a:lnTo>
                <a:lnTo>
                  <a:pt x="601" y="1427"/>
                </a:lnTo>
                <a:lnTo>
                  <a:pt x="616" y="1436"/>
                </a:lnTo>
                <a:lnTo>
                  <a:pt x="716" y="1516"/>
                </a:lnTo>
                <a:lnTo>
                  <a:pt x="909" y="1301"/>
                </a:lnTo>
                <a:lnTo>
                  <a:pt x="922" y="1289"/>
                </a:lnTo>
                <a:lnTo>
                  <a:pt x="939" y="1283"/>
                </a:lnTo>
                <a:lnTo>
                  <a:pt x="956" y="1282"/>
                </a:lnTo>
                <a:close/>
                <a:moveTo>
                  <a:pt x="186" y="432"/>
                </a:moveTo>
                <a:lnTo>
                  <a:pt x="686" y="432"/>
                </a:lnTo>
                <a:lnTo>
                  <a:pt x="681" y="463"/>
                </a:lnTo>
                <a:lnTo>
                  <a:pt x="679" y="496"/>
                </a:lnTo>
                <a:lnTo>
                  <a:pt x="683" y="546"/>
                </a:lnTo>
                <a:lnTo>
                  <a:pt x="695" y="593"/>
                </a:lnTo>
                <a:lnTo>
                  <a:pt x="713" y="636"/>
                </a:lnTo>
                <a:lnTo>
                  <a:pt x="738" y="677"/>
                </a:lnTo>
                <a:lnTo>
                  <a:pt x="768" y="712"/>
                </a:lnTo>
                <a:lnTo>
                  <a:pt x="805" y="744"/>
                </a:lnTo>
                <a:lnTo>
                  <a:pt x="846" y="768"/>
                </a:lnTo>
                <a:lnTo>
                  <a:pt x="889" y="787"/>
                </a:lnTo>
                <a:lnTo>
                  <a:pt x="936" y="799"/>
                </a:lnTo>
                <a:lnTo>
                  <a:pt x="986" y="802"/>
                </a:lnTo>
                <a:lnTo>
                  <a:pt x="1792" y="802"/>
                </a:lnTo>
                <a:lnTo>
                  <a:pt x="1842" y="799"/>
                </a:lnTo>
                <a:lnTo>
                  <a:pt x="1889" y="787"/>
                </a:lnTo>
                <a:lnTo>
                  <a:pt x="1933" y="768"/>
                </a:lnTo>
                <a:lnTo>
                  <a:pt x="1973" y="742"/>
                </a:lnTo>
                <a:lnTo>
                  <a:pt x="2009" y="712"/>
                </a:lnTo>
                <a:lnTo>
                  <a:pt x="2040" y="675"/>
                </a:lnTo>
                <a:lnTo>
                  <a:pt x="2065" y="635"/>
                </a:lnTo>
                <a:lnTo>
                  <a:pt x="2083" y="590"/>
                </a:lnTo>
                <a:lnTo>
                  <a:pt x="2095" y="542"/>
                </a:lnTo>
                <a:lnTo>
                  <a:pt x="2099" y="492"/>
                </a:lnTo>
                <a:lnTo>
                  <a:pt x="2098" y="462"/>
                </a:lnTo>
                <a:lnTo>
                  <a:pt x="2092" y="432"/>
                </a:lnTo>
                <a:lnTo>
                  <a:pt x="2470" y="432"/>
                </a:lnTo>
                <a:lnTo>
                  <a:pt x="2522" y="435"/>
                </a:lnTo>
                <a:lnTo>
                  <a:pt x="2569" y="442"/>
                </a:lnTo>
                <a:lnTo>
                  <a:pt x="2611" y="456"/>
                </a:lnTo>
                <a:lnTo>
                  <a:pt x="2650" y="471"/>
                </a:lnTo>
                <a:lnTo>
                  <a:pt x="2683" y="492"/>
                </a:lnTo>
                <a:lnTo>
                  <a:pt x="2712" y="517"/>
                </a:lnTo>
                <a:lnTo>
                  <a:pt x="2735" y="545"/>
                </a:lnTo>
                <a:lnTo>
                  <a:pt x="2754" y="575"/>
                </a:lnTo>
                <a:lnTo>
                  <a:pt x="2767" y="607"/>
                </a:lnTo>
                <a:lnTo>
                  <a:pt x="2776" y="643"/>
                </a:lnTo>
                <a:lnTo>
                  <a:pt x="2779" y="679"/>
                </a:lnTo>
                <a:lnTo>
                  <a:pt x="2779" y="2533"/>
                </a:lnTo>
                <a:lnTo>
                  <a:pt x="2747" y="2532"/>
                </a:lnTo>
                <a:lnTo>
                  <a:pt x="2717" y="2530"/>
                </a:lnTo>
                <a:lnTo>
                  <a:pt x="2632" y="2534"/>
                </a:lnTo>
                <a:lnTo>
                  <a:pt x="2549" y="2545"/>
                </a:lnTo>
                <a:lnTo>
                  <a:pt x="2470" y="2563"/>
                </a:lnTo>
                <a:lnTo>
                  <a:pt x="2470" y="1111"/>
                </a:lnTo>
                <a:lnTo>
                  <a:pt x="309" y="1111"/>
                </a:lnTo>
                <a:lnTo>
                  <a:pt x="309" y="3579"/>
                </a:lnTo>
                <a:lnTo>
                  <a:pt x="1732" y="3579"/>
                </a:lnTo>
                <a:lnTo>
                  <a:pt x="1740" y="3660"/>
                </a:lnTo>
                <a:lnTo>
                  <a:pt x="1754" y="3739"/>
                </a:lnTo>
                <a:lnTo>
                  <a:pt x="1775" y="3815"/>
                </a:lnTo>
                <a:lnTo>
                  <a:pt x="1802" y="3888"/>
                </a:lnTo>
                <a:lnTo>
                  <a:pt x="247" y="3888"/>
                </a:lnTo>
                <a:lnTo>
                  <a:pt x="203" y="3884"/>
                </a:lnTo>
                <a:lnTo>
                  <a:pt x="161" y="3872"/>
                </a:lnTo>
                <a:lnTo>
                  <a:pt x="123" y="3854"/>
                </a:lnTo>
                <a:lnTo>
                  <a:pt x="87" y="3830"/>
                </a:lnTo>
                <a:lnTo>
                  <a:pt x="59" y="3800"/>
                </a:lnTo>
                <a:lnTo>
                  <a:pt x="34" y="3766"/>
                </a:lnTo>
                <a:lnTo>
                  <a:pt x="15" y="3727"/>
                </a:lnTo>
                <a:lnTo>
                  <a:pt x="4" y="3685"/>
                </a:lnTo>
                <a:lnTo>
                  <a:pt x="0" y="3641"/>
                </a:lnTo>
                <a:lnTo>
                  <a:pt x="0" y="679"/>
                </a:lnTo>
                <a:lnTo>
                  <a:pt x="4" y="639"/>
                </a:lnTo>
                <a:lnTo>
                  <a:pt x="11" y="601"/>
                </a:lnTo>
                <a:lnTo>
                  <a:pt x="26" y="566"/>
                </a:lnTo>
                <a:lnTo>
                  <a:pt x="44" y="533"/>
                </a:lnTo>
                <a:lnTo>
                  <a:pt x="65" y="504"/>
                </a:lnTo>
                <a:lnTo>
                  <a:pt x="87" y="479"/>
                </a:lnTo>
                <a:lnTo>
                  <a:pt x="112" y="459"/>
                </a:lnTo>
                <a:lnTo>
                  <a:pt x="137" y="445"/>
                </a:lnTo>
                <a:lnTo>
                  <a:pt x="162" y="435"/>
                </a:lnTo>
                <a:lnTo>
                  <a:pt x="186" y="432"/>
                </a:lnTo>
                <a:close/>
                <a:moveTo>
                  <a:pt x="1389" y="123"/>
                </a:moveTo>
                <a:lnTo>
                  <a:pt x="1364" y="127"/>
                </a:lnTo>
                <a:lnTo>
                  <a:pt x="1342" y="136"/>
                </a:lnTo>
                <a:lnTo>
                  <a:pt x="1324" y="151"/>
                </a:lnTo>
                <a:lnTo>
                  <a:pt x="1309" y="169"/>
                </a:lnTo>
                <a:lnTo>
                  <a:pt x="1300" y="191"/>
                </a:lnTo>
                <a:lnTo>
                  <a:pt x="1296" y="216"/>
                </a:lnTo>
                <a:lnTo>
                  <a:pt x="1300" y="241"/>
                </a:lnTo>
                <a:lnTo>
                  <a:pt x="1309" y="263"/>
                </a:lnTo>
                <a:lnTo>
                  <a:pt x="1324" y="281"/>
                </a:lnTo>
                <a:lnTo>
                  <a:pt x="1342" y="296"/>
                </a:lnTo>
                <a:lnTo>
                  <a:pt x="1364" y="305"/>
                </a:lnTo>
                <a:lnTo>
                  <a:pt x="1389" y="309"/>
                </a:lnTo>
                <a:lnTo>
                  <a:pt x="1414" y="305"/>
                </a:lnTo>
                <a:lnTo>
                  <a:pt x="1436" y="296"/>
                </a:lnTo>
                <a:lnTo>
                  <a:pt x="1455" y="281"/>
                </a:lnTo>
                <a:lnTo>
                  <a:pt x="1469" y="263"/>
                </a:lnTo>
                <a:lnTo>
                  <a:pt x="1478" y="241"/>
                </a:lnTo>
                <a:lnTo>
                  <a:pt x="1482" y="216"/>
                </a:lnTo>
                <a:lnTo>
                  <a:pt x="1478" y="191"/>
                </a:lnTo>
                <a:lnTo>
                  <a:pt x="1469" y="169"/>
                </a:lnTo>
                <a:lnTo>
                  <a:pt x="1455" y="151"/>
                </a:lnTo>
                <a:lnTo>
                  <a:pt x="1436" y="136"/>
                </a:lnTo>
                <a:lnTo>
                  <a:pt x="1414" y="127"/>
                </a:lnTo>
                <a:lnTo>
                  <a:pt x="1389" y="123"/>
                </a:lnTo>
                <a:close/>
                <a:moveTo>
                  <a:pt x="1387" y="0"/>
                </a:moveTo>
                <a:lnTo>
                  <a:pt x="1392" y="0"/>
                </a:lnTo>
                <a:lnTo>
                  <a:pt x="1430" y="4"/>
                </a:lnTo>
                <a:lnTo>
                  <a:pt x="1466" y="13"/>
                </a:lnTo>
                <a:lnTo>
                  <a:pt x="1499" y="29"/>
                </a:lnTo>
                <a:lnTo>
                  <a:pt x="1529" y="50"/>
                </a:lnTo>
                <a:lnTo>
                  <a:pt x="1555" y="76"/>
                </a:lnTo>
                <a:lnTo>
                  <a:pt x="1576" y="106"/>
                </a:lnTo>
                <a:lnTo>
                  <a:pt x="1592" y="139"/>
                </a:lnTo>
                <a:lnTo>
                  <a:pt x="1601" y="175"/>
                </a:lnTo>
                <a:lnTo>
                  <a:pt x="1605" y="213"/>
                </a:lnTo>
                <a:lnTo>
                  <a:pt x="1605" y="216"/>
                </a:lnTo>
                <a:lnTo>
                  <a:pt x="1608" y="241"/>
                </a:lnTo>
                <a:lnTo>
                  <a:pt x="1618" y="263"/>
                </a:lnTo>
                <a:lnTo>
                  <a:pt x="1633" y="281"/>
                </a:lnTo>
                <a:lnTo>
                  <a:pt x="1651" y="296"/>
                </a:lnTo>
                <a:lnTo>
                  <a:pt x="1672" y="305"/>
                </a:lnTo>
                <a:lnTo>
                  <a:pt x="1697" y="309"/>
                </a:lnTo>
                <a:lnTo>
                  <a:pt x="1792" y="309"/>
                </a:lnTo>
                <a:lnTo>
                  <a:pt x="1829" y="313"/>
                </a:lnTo>
                <a:lnTo>
                  <a:pt x="1863" y="323"/>
                </a:lnTo>
                <a:lnTo>
                  <a:pt x="1895" y="340"/>
                </a:lnTo>
                <a:lnTo>
                  <a:pt x="1922" y="363"/>
                </a:lnTo>
                <a:lnTo>
                  <a:pt x="1944" y="389"/>
                </a:lnTo>
                <a:lnTo>
                  <a:pt x="1961" y="420"/>
                </a:lnTo>
                <a:lnTo>
                  <a:pt x="1972" y="456"/>
                </a:lnTo>
                <a:lnTo>
                  <a:pt x="1976" y="492"/>
                </a:lnTo>
                <a:lnTo>
                  <a:pt x="1976" y="496"/>
                </a:lnTo>
                <a:lnTo>
                  <a:pt x="1972" y="533"/>
                </a:lnTo>
                <a:lnTo>
                  <a:pt x="1961" y="567"/>
                </a:lnTo>
                <a:lnTo>
                  <a:pt x="1944" y="598"/>
                </a:lnTo>
                <a:lnTo>
                  <a:pt x="1922" y="626"/>
                </a:lnTo>
                <a:lnTo>
                  <a:pt x="1895" y="648"/>
                </a:lnTo>
                <a:lnTo>
                  <a:pt x="1863" y="665"/>
                </a:lnTo>
                <a:lnTo>
                  <a:pt x="1829" y="675"/>
                </a:lnTo>
                <a:lnTo>
                  <a:pt x="1792" y="679"/>
                </a:lnTo>
                <a:lnTo>
                  <a:pt x="986" y="679"/>
                </a:lnTo>
                <a:lnTo>
                  <a:pt x="949" y="675"/>
                </a:lnTo>
                <a:lnTo>
                  <a:pt x="915" y="665"/>
                </a:lnTo>
                <a:lnTo>
                  <a:pt x="884" y="648"/>
                </a:lnTo>
                <a:lnTo>
                  <a:pt x="856" y="626"/>
                </a:lnTo>
                <a:lnTo>
                  <a:pt x="834" y="598"/>
                </a:lnTo>
                <a:lnTo>
                  <a:pt x="817" y="567"/>
                </a:lnTo>
                <a:lnTo>
                  <a:pt x="806" y="533"/>
                </a:lnTo>
                <a:lnTo>
                  <a:pt x="802" y="496"/>
                </a:lnTo>
                <a:lnTo>
                  <a:pt x="802" y="492"/>
                </a:lnTo>
                <a:lnTo>
                  <a:pt x="806" y="456"/>
                </a:lnTo>
                <a:lnTo>
                  <a:pt x="817" y="420"/>
                </a:lnTo>
                <a:lnTo>
                  <a:pt x="834" y="389"/>
                </a:lnTo>
                <a:lnTo>
                  <a:pt x="856" y="363"/>
                </a:lnTo>
                <a:lnTo>
                  <a:pt x="884" y="340"/>
                </a:lnTo>
                <a:lnTo>
                  <a:pt x="915" y="323"/>
                </a:lnTo>
                <a:lnTo>
                  <a:pt x="949" y="313"/>
                </a:lnTo>
                <a:lnTo>
                  <a:pt x="986" y="309"/>
                </a:lnTo>
                <a:lnTo>
                  <a:pt x="1081" y="309"/>
                </a:lnTo>
                <a:lnTo>
                  <a:pt x="1105" y="305"/>
                </a:lnTo>
                <a:lnTo>
                  <a:pt x="1127" y="296"/>
                </a:lnTo>
                <a:lnTo>
                  <a:pt x="1146" y="281"/>
                </a:lnTo>
                <a:lnTo>
                  <a:pt x="1160" y="263"/>
                </a:lnTo>
                <a:lnTo>
                  <a:pt x="1169" y="241"/>
                </a:lnTo>
                <a:lnTo>
                  <a:pt x="1173" y="216"/>
                </a:lnTo>
                <a:lnTo>
                  <a:pt x="1173" y="213"/>
                </a:lnTo>
                <a:lnTo>
                  <a:pt x="1177" y="175"/>
                </a:lnTo>
                <a:lnTo>
                  <a:pt x="1186" y="139"/>
                </a:lnTo>
                <a:lnTo>
                  <a:pt x="1202" y="106"/>
                </a:lnTo>
                <a:lnTo>
                  <a:pt x="1223" y="76"/>
                </a:lnTo>
                <a:lnTo>
                  <a:pt x="1249" y="50"/>
                </a:lnTo>
                <a:lnTo>
                  <a:pt x="1279" y="29"/>
                </a:lnTo>
                <a:lnTo>
                  <a:pt x="1312" y="13"/>
                </a:lnTo>
                <a:lnTo>
                  <a:pt x="1349" y="4"/>
                </a:lnTo>
                <a:lnTo>
                  <a:pt x="13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Headings)"/>
            </a:endParaRPr>
          </a:p>
        </p:txBody>
      </p:sp>
      <p:sp>
        <p:nvSpPr>
          <p:cNvPr id="149" name="Freeform: Shape 8">
            <a:extLst>
              <a:ext uri="{FF2B5EF4-FFF2-40B4-BE49-F238E27FC236}">
                <a16:creationId xmlns:a16="http://schemas.microsoft.com/office/drawing/2014/main" id="{C093C0D9-DB4B-49F3-878C-6D474E3B9228}"/>
              </a:ext>
            </a:extLst>
          </p:cNvPr>
          <p:cNvSpPr/>
          <p:nvPr/>
        </p:nvSpPr>
        <p:spPr>
          <a:xfrm>
            <a:off x="5314768" y="2389192"/>
            <a:ext cx="531803" cy="510416"/>
          </a:xfrm>
          <a:custGeom>
            <a:avLst/>
            <a:gdLst>
              <a:gd name="connsiteX0" fmla="*/ 0 w 4617721"/>
              <a:gd name="connsiteY0" fmla="*/ 2870359 h 4617720"/>
              <a:gd name="connsiteX1" fmla="*/ 582576 w 4617721"/>
              <a:gd name="connsiteY1" fmla="*/ 2870359 h 4617720"/>
              <a:gd name="connsiteX2" fmla="*/ 468781 w 4617721"/>
              <a:gd name="connsiteY2" fmla="*/ 3198432 h 4617720"/>
              <a:gd name="connsiteX3" fmla="*/ 896484 w 4617721"/>
              <a:gd name="connsiteY3" fmla="*/ 3629201 h 4617720"/>
              <a:gd name="connsiteX4" fmla="*/ 925764 w 4617721"/>
              <a:gd name="connsiteY4" fmla="*/ 3630172 h 4617720"/>
              <a:gd name="connsiteX5" fmla="*/ 1383582 w 4617721"/>
              <a:gd name="connsiteY5" fmla="*/ 3172619 h 4617720"/>
              <a:gd name="connsiteX6" fmla="*/ 1269509 w 4617721"/>
              <a:gd name="connsiteY6" fmla="*/ 2870359 h 4617720"/>
              <a:gd name="connsiteX7" fmla="*/ 1846949 w 4617721"/>
              <a:gd name="connsiteY7" fmla="*/ 2870359 h 4617720"/>
              <a:gd name="connsiteX8" fmla="*/ 1847643 w 4617721"/>
              <a:gd name="connsiteY8" fmla="*/ 2870359 h 4617720"/>
              <a:gd name="connsiteX9" fmla="*/ 1847643 w 4617721"/>
              <a:gd name="connsiteY9" fmla="*/ 3559811 h 4617720"/>
              <a:gd name="connsiteX10" fmla="*/ 1955610 w 4617721"/>
              <a:gd name="connsiteY10" fmla="*/ 3494169 h 4617720"/>
              <a:gd name="connsiteX11" fmla="*/ 2255779 w 4617721"/>
              <a:gd name="connsiteY11" fmla="*/ 3329994 h 4617720"/>
              <a:gd name="connsiteX12" fmla="*/ 2612290 w 4617721"/>
              <a:gd name="connsiteY12" fmla="*/ 3710108 h 4617720"/>
              <a:gd name="connsiteX13" fmla="*/ 2276178 w 4617721"/>
              <a:gd name="connsiteY13" fmla="*/ 4043732 h 4617720"/>
              <a:gd name="connsiteX14" fmla="*/ 1955193 w 4617721"/>
              <a:gd name="connsiteY14" fmla="*/ 3879280 h 4617720"/>
              <a:gd name="connsiteX15" fmla="*/ 1847782 w 4617721"/>
              <a:gd name="connsiteY15" fmla="*/ 3814470 h 4617720"/>
              <a:gd name="connsiteX16" fmla="*/ 1847782 w 4617721"/>
              <a:gd name="connsiteY16" fmla="*/ 4617720 h 4617720"/>
              <a:gd name="connsiteX17" fmla="*/ 485156 w 4617721"/>
              <a:gd name="connsiteY17" fmla="*/ 4617720 h 4617720"/>
              <a:gd name="connsiteX18" fmla="*/ 0 w 4617721"/>
              <a:gd name="connsiteY18" fmla="*/ 4132689 h 4617720"/>
              <a:gd name="connsiteX19" fmla="*/ 2791310 w 4617721"/>
              <a:gd name="connsiteY19" fmla="*/ 2101386 h 4617720"/>
              <a:gd name="connsiteX20" fmla="*/ 3124785 w 4617721"/>
              <a:gd name="connsiteY20" fmla="*/ 2437368 h 4617720"/>
              <a:gd name="connsiteX21" fmla="*/ 2960337 w 4617721"/>
              <a:gd name="connsiteY21" fmla="*/ 2758364 h 4617720"/>
              <a:gd name="connsiteX22" fmla="*/ 2895390 w 4617721"/>
              <a:gd name="connsiteY22" fmla="*/ 2870219 h 4617720"/>
              <a:gd name="connsiteX23" fmla="*/ 3694176 w 4617721"/>
              <a:gd name="connsiteY23" fmla="*/ 2870219 h 4617720"/>
              <a:gd name="connsiteX24" fmla="*/ 3694176 w 4617721"/>
              <a:gd name="connsiteY24" fmla="*/ 4132551 h 4617720"/>
              <a:gd name="connsiteX25" fmla="*/ 3209160 w 4617721"/>
              <a:gd name="connsiteY25" fmla="*/ 4617582 h 4617720"/>
              <a:gd name="connsiteX26" fmla="*/ 1948532 w 4617721"/>
              <a:gd name="connsiteY26" fmla="*/ 4617582 h 4617720"/>
              <a:gd name="connsiteX27" fmla="*/ 1948532 w 4617721"/>
              <a:gd name="connsiteY27" fmla="*/ 4026385 h 4617720"/>
              <a:gd name="connsiteX28" fmla="*/ 2256057 w 4617721"/>
              <a:gd name="connsiteY28" fmla="*/ 4144901 h 4617720"/>
              <a:gd name="connsiteX29" fmla="*/ 2281868 w 4617721"/>
              <a:gd name="connsiteY29" fmla="*/ 4144208 h 4617720"/>
              <a:gd name="connsiteX30" fmla="*/ 2712902 w 4617721"/>
              <a:gd name="connsiteY30" fmla="*/ 3716215 h 4617720"/>
              <a:gd name="connsiteX31" fmla="*/ 2589531 w 4617721"/>
              <a:gd name="connsiteY31" fmla="*/ 3373569 h 4617720"/>
              <a:gd name="connsiteX32" fmla="*/ 2255779 w 4617721"/>
              <a:gd name="connsiteY32" fmla="*/ 3229239 h 4617720"/>
              <a:gd name="connsiteX33" fmla="*/ 1948532 w 4617721"/>
              <a:gd name="connsiteY33" fmla="*/ 3347896 h 4617720"/>
              <a:gd name="connsiteX34" fmla="*/ 1948532 w 4617721"/>
              <a:gd name="connsiteY34" fmla="*/ 2870358 h 4617720"/>
              <a:gd name="connsiteX35" fmla="*/ 2641433 w 4617721"/>
              <a:gd name="connsiteY35" fmla="*/ 2870358 h 4617720"/>
              <a:gd name="connsiteX36" fmla="*/ 2575238 w 4617721"/>
              <a:gd name="connsiteY36" fmla="*/ 2757669 h 4617720"/>
              <a:gd name="connsiteX37" fmla="*/ 2411206 w 4617721"/>
              <a:gd name="connsiteY37" fmla="*/ 2457769 h 4617720"/>
              <a:gd name="connsiteX38" fmla="*/ 2791310 w 4617721"/>
              <a:gd name="connsiteY38" fmla="*/ 2101386 h 4617720"/>
              <a:gd name="connsiteX39" fmla="*/ 485017 w 4617721"/>
              <a:gd name="connsiteY39" fmla="*/ 923572 h 4617720"/>
              <a:gd name="connsiteX40" fmla="*/ 1845006 w 4617721"/>
              <a:gd name="connsiteY40" fmla="*/ 923572 h 4617720"/>
              <a:gd name="connsiteX41" fmla="*/ 1845006 w 4617721"/>
              <a:gd name="connsiteY41" fmla="*/ 1514492 h 4617720"/>
              <a:gd name="connsiteX42" fmla="*/ 1537760 w 4617721"/>
              <a:gd name="connsiteY42" fmla="*/ 1396252 h 4617720"/>
              <a:gd name="connsiteX43" fmla="*/ 1512087 w 4617721"/>
              <a:gd name="connsiteY43" fmla="*/ 1396946 h 4617720"/>
              <a:gd name="connsiteX44" fmla="*/ 1080915 w 4617721"/>
              <a:gd name="connsiteY44" fmla="*/ 1824800 h 4617720"/>
              <a:gd name="connsiteX45" fmla="*/ 1204284 w 4617721"/>
              <a:gd name="connsiteY45" fmla="*/ 2167583 h 4617720"/>
              <a:gd name="connsiteX46" fmla="*/ 1538037 w 4617721"/>
              <a:gd name="connsiteY46" fmla="*/ 2311913 h 4617720"/>
              <a:gd name="connsiteX47" fmla="*/ 1845006 w 4617721"/>
              <a:gd name="connsiteY47" fmla="*/ 2193535 h 4617720"/>
              <a:gd name="connsiteX48" fmla="*/ 1845006 w 4617721"/>
              <a:gd name="connsiteY48" fmla="*/ 2769466 h 4617720"/>
              <a:gd name="connsiteX49" fmla="*/ 1053853 w 4617721"/>
              <a:gd name="connsiteY49" fmla="*/ 2769466 h 4617720"/>
              <a:gd name="connsiteX50" fmla="*/ 1118939 w 4617721"/>
              <a:gd name="connsiteY50" fmla="*/ 2872718 h 4617720"/>
              <a:gd name="connsiteX51" fmla="*/ 1282970 w 4617721"/>
              <a:gd name="connsiteY51" fmla="*/ 3172619 h 4617720"/>
              <a:gd name="connsiteX52" fmla="*/ 902867 w 4617721"/>
              <a:gd name="connsiteY52" fmla="*/ 3528724 h 4617720"/>
              <a:gd name="connsiteX53" fmla="*/ 569392 w 4617721"/>
              <a:gd name="connsiteY53" fmla="*/ 3192880 h 4617720"/>
              <a:gd name="connsiteX54" fmla="*/ 733839 w 4617721"/>
              <a:gd name="connsiteY54" fmla="*/ 2872163 h 4617720"/>
              <a:gd name="connsiteX55" fmla="*/ 797815 w 4617721"/>
              <a:gd name="connsiteY55" fmla="*/ 2769605 h 4617720"/>
              <a:gd name="connsiteX56" fmla="*/ 0 w 4617721"/>
              <a:gd name="connsiteY56" fmla="*/ 2769605 h 4617720"/>
              <a:gd name="connsiteX57" fmla="*/ 0 w 4617721"/>
              <a:gd name="connsiteY57" fmla="*/ 1408326 h 4617720"/>
              <a:gd name="connsiteX58" fmla="*/ 485017 w 4617721"/>
              <a:gd name="connsiteY58" fmla="*/ 923572 h 4617720"/>
              <a:gd name="connsiteX59" fmla="*/ 2869302 w 4617721"/>
              <a:gd name="connsiteY59" fmla="*/ 0 h 4617720"/>
              <a:gd name="connsiteX60" fmla="*/ 4132427 w 4617721"/>
              <a:gd name="connsiteY60" fmla="*/ 0 h 4617720"/>
              <a:gd name="connsiteX61" fmla="*/ 4617721 w 4617721"/>
              <a:gd name="connsiteY61" fmla="*/ 485031 h 4617720"/>
              <a:gd name="connsiteX62" fmla="*/ 4617721 w 4617721"/>
              <a:gd name="connsiteY62" fmla="*/ 1846033 h 4617720"/>
              <a:gd name="connsiteX63" fmla="*/ 4026681 w 4617721"/>
              <a:gd name="connsiteY63" fmla="*/ 1846033 h 4617720"/>
              <a:gd name="connsiteX64" fmla="*/ 4148940 w 4617721"/>
              <a:gd name="connsiteY64" fmla="*/ 1508385 h 4617720"/>
              <a:gd name="connsiteX65" fmla="*/ 3721099 w 4617721"/>
              <a:gd name="connsiteY65" fmla="*/ 1077338 h 4617720"/>
              <a:gd name="connsiteX66" fmla="*/ 3691818 w 4617721"/>
              <a:gd name="connsiteY66" fmla="*/ 1076367 h 4617720"/>
              <a:gd name="connsiteX67" fmla="*/ 3368057 w 4617721"/>
              <a:gd name="connsiteY67" fmla="*/ 1210427 h 4617720"/>
              <a:gd name="connsiteX68" fmla="*/ 3234000 w 4617721"/>
              <a:gd name="connsiteY68" fmla="*/ 1534198 h 4617720"/>
              <a:gd name="connsiteX69" fmla="*/ 3356677 w 4617721"/>
              <a:gd name="connsiteY69" fmla="*/ 1845894 h 4617720"/>
              <a:gd name="connsiteX70" fmla="*/ 2872077 w 4617721"/>
              <a:gd name="connsiteY70" fmla="*/ 1845894 h 4617720"/>
              <a:gd name="connsiteX71" fmla="*/ 2869302 w 4617721"/>
              <a:gd name="connsiteY71" fmla="*/ 1845894 h 4617720"/>
              <a:gd name="connsiteX72" fmla="*/ 2869302 w 4617721"/>
              <a:gd name="connsiteY72" fmla="*/ 1057771 h 4617720"/>
              <a:gd name="connsiteX73" fmla="*/ 2761612 w 4617721"/>
              <a:gd name="connsiteY73" fmla="*/ 1123413 h 4617720"/>
              <a:gd name="connsiteX74" fmla="*/ 2461443 w 4617721"/>
              <a:gd name="connsiteY74" fmla="*/ 1287588 h 4617720"/>
              <a:gd name="connsiteX75" fmla="*/ 2104931 w 4617721"/>
              <a:gd name="connsiteY75" fmla="*/ 907473 h 4617720"/>
              <a:gd name="connsiteX76" fmla="*/ 2441043 w 4617721"/>
              <a:gd name="connsiteY76" fmla="*/ 573849 h 4617720"/>
              <a:gd name="connsiteX77" fmla="*/ 2762167 w 4617721"/>
              <a:gd name="connsiteY77" fmla="*/ 738302 h 4617720"/>
              <a:gd name="connsiteX78" fmla="*/ 2869302 w 4617721"/>
              <a:gd name="connsiteY78" fmla="*/ 803112 h 461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617721" h="4617720">
                <a:moveTo>
                  <a:pt x="0" y="2870359"/>
                </a:moveTo>
                <a:lnTo>
                  <a:pt x="582576" y="2870359"/>
                </a:lnTo>
                <a:cubicBezTo>
                  <a:pt x="504306" y="2959316"/>
                  <a:pt x="462119" y="3076862"/>
                  <a:pt x="468781" y="3198432"/>
                </a:cubicBezTo>
                <a:cubicBezTo>
                  <a:pt x="481548" y="3429498"/>
                  <a:pt x="665424" y="3614768"/>
                  <a:pt x="896484" y="3629201"/>
                </a:cubicBezTo>
                <a:cubicBezTo>
                  <a:pt x="906198" y="3629895"/>
                  <a:pt x="916050" y="3630172"/>
                  <a:pt x="925764" y="3630172"/>
                </a:cubicBezTo>
                <a:cubicBezTo>
                  <a:pt x="1178195" y="3630172"/>
                  <a:pt x="1383582" y="3424918"/>
                  <a:pt x="1383582" y="3172619"/>
                </a:cubicBezTo>
                <a:cubicBezTo>
                  <a:pt x="1383582" y="3059375"/>
                  <a:pt x="1342365" y="2952655"/>
                  <a:pt x="1269509" y="2870359"/>
                </a:cubicBezTo>
                <a:lnTo>
                  <a:pt x="1846949" y="2870359"/>
                </a:lnTo>
                <a:lnTo>
                  <a:pt x="1847643" y="2870359"/>
                </a:lnTo>
                <a:lnTo>
                  <a:pt x="1847643" y="3559811"/>
                </a:lnTo>
                <a:cubicBezTo>
                  <a:pt x="1891496" y="3555232"/>
                  <a:pt x="1931602" y="3531500"/>
                  <a:pt x="1955610" y="3494169"/>
                </a:cubicBezTo>
                <a:cubicBezTo>
                  <a:pt x="2019169" y="3395497"/>
                  <a:pt x="2129633" y="3329994"/>
                  <a:pt x="2255779" y="3329994"/>
                </a:cubicBezTo>
                <a:cubicBezTo>
                  <a:pt x="2460748" y="3329994"/>
                  <a:pt x="2625196" y="3502635"/>
                  <a:pt x="2612290" y="3710108"/>
                </a:cubicBezTo>
                <a:cubicBezTo>
                  <a:pt x="2601050" y="3888855"/>
                  <a:pt x="2454920" y="4033740"/>
                  <a:pt x="2276178" y="4043732"/>
                </a:cubicBezTo>
                <a:cubicBezTo>
                  <a:pt x="2141290" y="4051226"/>
                  <a:pt x="2021805" y="3983780"/>
                  <a:pt x="1955193" y="3879280"/>
                </a:cubicBezTo>
                <a:cubicBezTo>
                  <a:pt x="1931324" y="3842087"/>
                  <a:pt x="1891218" y="3818911"/>
                  <a:pt x="1847782" y="3814470"/>
                </a:cubicBezTo>
                <a:lnTo>
                  <a:pt x="1847782" y="4617720"/>
                </a:lnTo>
                <a:lnTo>
                  <a:pt x="485156" y="4617720"/>
                </a:lnTo>
                <a:cubicBezTo>
                  <a:pt x="217182" y="4617720"/>
                  <a:pt x="0" y="4400532"/>
                  <a:pt x="0" y="4132689"/>
                </a:cubicBezTo>
                <a:close/>
                <a:moveTo>
                  <a:pt x="2791310" y="2101386"/>
                </a:moveTo>
                <a:cubicBezTo>
                  <a:pt x="2969912" y="2112626"/>
                  <a:pt x="3114793" y="2258622"/>
                  <a:pt x="3124785" y="2437368"/>
                </a:cubicBezTo>
                <a:cubicBezTo>
                  <a:pt x="3132140" y="2572122"/>
                  <a:pt x="3064834" y="2691611"/>
                  <a:pt x="2960337" y="2758364"/>
                </a:cubicBezTo>
                <a:cubicBezTo>
                  <a:pt x="2921897" y="2782927"/>
                  <a:pt x="2898582" y="2824977"/>
                  <a:pt x="2895390" y="2870219"/>
                </a:cubicBezTo>
                <a:lnTo>
                  <a:pt x="3694176" y="2870219"/>
                </a:lnTo>
                <a:lnTo>
                  <a:pt x="3694176" y="4132551"/>
                </a:lnTo>
                <a:cubicBezTo>
                  <a:pt x="3694176" y="4400393"/>
                  <a:pt x="3476994" y="4617582"/>
                  <a:pt x="3209160" y="4617582"/>
                </a:cubicBezTo>
                <a:lnTo>
                  <a:pt x="1948532" y="4617582"/>
                </a:lnTo>
                <a:lnTo>
                  <a:pt x="1948532" y="4026385"/>
                </a:lnTo>
                <a:cubicBezTo>
                  <a:pt x="2031658" y="4102019"/>
                  <a:pt x="2140457" y="4144901"/>
                  <a:pt x="2256057" y="4144901"/>
                </a:cubicBezTo>
                <a:cubicBezTo>
                  <a:pt x="2264661" y="4144901"/>
                  <a:pt x="2273264" y="4144624"/>
                  <a:pt x="2281868" y="4144208"/>
                </a:cubicBezTo>
                <a:cubicBezTo>
                  <a:pt x="2513067" y="4131301"/>
                  <a:pt x="2698470" y="3947420"/>
                  <a:pt x="2712902" y="3716215"/>
                </a:cubicBezTo>
                <a:cubicBezTo>
                  <a:pt x="2720812" y="3588399"/>
                  <a:pt x="2676959" y="3466690"/>
                  <a:pt x="2589531" y="3373569"/>
                </a:cubicBezTo>
                <a:cubicBezTo>
                  <a:pt x="2503352" y="3281837"/>
                  <a:pt x="2381647" y="3229239"/>
                  <a:pt x="2255779" y="3229239"/>
                </a:cubicBezTo>
                <a:cubicBezTo>
                  <a:pt x="2140319" y="3229239"/>
                  <a:pt x="2031658" y="3272261"/>
                  <a:pt x="1948532" y="3347896"/>
                </a:cubicBezTo>
                <a:lnTo>
                  <a:pt x="1948532" y="2870358"/>
                </a:lnTo>
                <a:lnTo>
                  <a:pt x="2641433" y="2870358"/>
                </a:lnTo>
                <a:cubicBezTo>
                  <a:pt x="2637964" y="2824839"/>
                  <a:pt x="2613956" y="2782788"/>
                  <a:pt x="2575238" y="2757669"/>
                </a:cubicBezTo>
                <a:cubicBezTo>
                  <a:pt x="2476569" y="2694248"/>
                  <a:pt x="2411206" y="2583780"/>
                  <a:pt x="2411206" y="2457769"/>
                </a:cubicBezTo>
                <a:cubicBezTo>
                  <a:pt x="2411206" y="2252931"/>
                  <a:pt x="2583703" y="2088340"/>
                  <a:pt x="2791310" y="2101386"/>
                </a:cubicBezTo>
                <a:close/>
                <a:moveTo>
                  <a:pt x="485017" y="923572"/>
                </a:moveTo>
                <a:lnTo>
                  <a:pt x="1845006" y="923572"/>
                </a:lnTo>
                <a:lnTo>
                  <a:pt x="1845006" y="1514492"/>
                </a:lnTo>
                <a:cubicBezTo>
                  <a:pt x="1761881" y="1439134"/>
                  <a:pt x="1653221" y="1396252"/>
                  <a:pt x="1537760" y="1396252"/>
                </a:cubicBezTo>
                <a:cubicBezTo>
                  <a:pt x="1529295" y="1396252"/>
                  <a:pt x="1520691" y="1396530"/>
                  <a:pt x="1512087" y="1396946"/>
                </a:cubicBezTo>
                <a:cubicBezTo>
                  <a:pt x="1280750" y="1409713"/>
                  <a:pt x="1095347" y="1593734"/>
                  <a:pt x="1080915" y="1824800"/>
                </a:cubicBezTo>
                <a:cubicBezTo>
                  <a:pt x="1073004" y="1952754"/>
                  <a:pt x="1116857" y="2074463"/>
                  <a:pt x="1204284" y="2167583"/>
                </a:cubicBezTo>
                <a:cubicBezTo>
                  <a:pt x="1290464" y="2259316"/>
                  <a:pt x="1412169" y="2311913"/>
                  <a:pt x="1538037" y="2311913"/>
                </a:cubicBezTo>
                <a:cubicBezTo>
                  <a:pt x="1653359" y="2311913"/>
                  <a:pt x="1761881" y="2269030"/>
                  <a:pt x="1845006" y="2193535"/>
                </a:cubicBezTo>
                <a:lnTo>
                  <a:pt x="1845006" y="2769466"/>
                </a:lnTo>
                <a:lnTo>
                  <a:pt x="1053853" y="2769466"/>
                </a:lnTo>
                <a:cubicBezTo>
                  <a:pt x="1059682" y="2811516"/>
                  <a:pt x="1082996" y="2849542"/>
                  <a:pt x="1118939" y="2872718"/>
                </a:cubicBezTo>
                <a:cubicBezTo>
                  <a:pt x="1217607" y="2936140"/>
                  <a:pt x="1282970" y="3046608"/>
                  <a:pt x="1282970" y="3172619"/>
                </a:cubicBezTo>
                <a:cubicBezTo>
                  <a:pt x="1282970" y="3377317"/>
                  <a:pt x="1110474" y="3541770"/>
                  <a:pt x="902867" y="3528724"/>
                </a:cubicBezTo>
                <a:cubicBezTo>
                  <a:pt x="724264" y="3517484"/>
                  <a:pt x="579384" y="3371488"/>
                  <a:pt x="569392" y="3192880"/>
                </a:cubicBezTo>
                <a:cubicBezTo>
                  <a:pt x="562037" y="3058126"/>
                  <a:pt x="629342" y="2938916"/>
                  <a:pt x="733839" y="2872163"/>
                </a:cubicBezTo>
                <a:cubicBezTo>
                  <a:pt x="769643" y="2849264"/>
                  <a:pt x="792264" y="2811100"/>
                  <a:pt x="797815" y="2769605"/>
                </a:cubicBezTo>
                <a:lnTo>
                  <a:pt x="0" y="2769605"/>
                </a:lnTo>
                <a:lnTo>
                  <a:pt x="0" y="1408326"/>
                </a:lnTo>
                <a:cubicBezTo>
                  <a:pt x="0" y="1140622"/>
                  <a:pt x="217182" y="923572"/>
                  <a:pt x="485017" y="923572"/>
                </a:cubicBezTo>
                <a:close/>
                <a:moveTo>
                  <a:pt x="2869302" y="0"/>
                </a:moveTo>
                <a:lnTo>
                  <a:pt x="4132427" y="0"/>
                </a:lnTo>
                <a:cubicBezTo>
                  <a:pt x="4400400" y="0"/>
                  <a:pt x="4617582" y="217189"/>
                  <a:pt x="4617721" y="485031"/>
                </a:cubicBezTo>
                <a:lnTo>
                  <a:pt x="4617721" y="1846033"/>
                </a:lnTo>
                <a:lnTo>
                  <a:pt x="4026681" y="1846033"/>
                </a:lnTo>
                <a:cubicBezTo>
                  <a:pt x="4110500" y="1756104"/>
                  <a:pt x="4155879" y="1634395"/>
                  <a:pt x="4148940" y="1508385"/>
                </a:cubicBezTo>
                <a:cubicBezTo>
                  <a:pt x="4136035" y="1277041"/>
                  <a:pt x="3952158" y="1091771"/>
                  <a:pt x="3721099" y="1077338"/>
                </a:cubicBezTo>
                <a:cubicBezTo>
                  <a:pt x="3711385" y="1076644"/>
                  <a:pt x="3701532" y="1076367"/>
                  <a:pt x="3691818" y="1076367"/>
                </a:cubicBezTo>
                <a:cubicBezTo>
                  <a:pt x="3569557" y="1076228"/>
                  <a:pt x="3454513" y="1123968"/>
                  <a:pt x="3368057" y="1210427"/>
                </a:cubicBezTo>
                <a:cubicBezTo>
                  <a:pt x="3281600" y="1296886"/>
                  <a:pt x="3234000" y="1411934"/>
                  <a:pt x="3234000" y="1534198"/>
                </a:cubicBezTo>
                <a:cubicBezTo>
                  <a:pt x="3234000" y="1651743"/>
                  <a:pt x="3278547" y="1762350"/>
                  <a:pt x="3356677" y="1845894"/>
                </a:cubicBezTo>
                <a:lnTo>
                  <a:pt x="2872077" y="1845894"/>
                </a:lnTo>
                <a:lnTo>
                  <a:pt x="2869302" y="1845894"/>
                </a:lnTo>
                <a:lnTo>
                  <a:pt x="2869302" y="1057771"/>
                </a:lnTo>
                <a:cubicBezTo>
                  <a:pt x="2825587" y="1062489"/>
                  <a:pt x="2785620" y="1086081"/>
                  <a:pt x="2761612" y="1123413"/>
                </a:cubicBezTo>
                <a:cubicBezTo>
                  <a:pt x="2698054" y="1222084"/>
                  <a:pt x="2587589" y="1287588"/>
                  <a:pt x="2461443" y="1287588"/>
                </a:cubicBezTo>
                <a:cubicBezTo>
                  <a:pt x="2256473" y="1287588"/>
                  <a:pt x="2092025" y="1114947"/>
                  <a:pt x="2104931" y="907473"/>
                </a:cubicBezTo>
                <a:cubicBezTo>
                  <a:pt x="2116172" y="728726"/>
                  <a:pt x="2262301" y="583842"/>
                  <a:pt x="2441043" y="573849"/>
                </a:cubicBezTo>
                <a:cubicBezTo>
                  <a:pt x="2575932" y="566494"/>
                  <a:pt x="2695416" y="633940"/>
                  <a:pt x="2762167" y="738302"/>
                </a:cubicBezTo>
                <a:cubicBezTo>
                  <a:pt x="2786036" y="775495"/>
                  <a:pt x="2826003" y="798532"/>
                  <a:pt x="2869302" y="803112"/>
                </a:cubicBezTo>
                <a:close/>
              </a:path>
            </a:pathLst>
          </a:custGeom>
          <a:solidFill>
            <a:schemeClr val="bg1"/>
          </a:solidFill>
          <a:ln w="2061" cap="flat">
            <a:noFill/>
            <a:prstDash val="solid"/>
            <a:miter/>
          </a:ln>
        </p:spPr>
        <p:txBody>
          <a:bodyPr wrap="square" rtlCol="0" anchor="ctr">
            <a:noAutofit/>
          </a:bodyPr>
          <a:lstStyle/>
          <a:p>
            <a:endParaRPr lang="en-IN"/>
          </a:p>
        </p:txBody>
      </p:sp>
    </p:spTree>
    <p:extLst>
      <p:ext uri="{BB962C8B-B14F-4D97-AF65-F5344CB8AC3E}">
        <p14:creationId xmlns:p14="http://schemas.microsoft.com/office/powerpoint/2010/main" val="3960025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DD7F16-44B2-449B-94BF-8A406D5A42F7}"/>
              </a:ext>
            </a:extLst>
          </p:cNvPr>
          <p:cNvPicPr>
            <a:picLocks noChangeAspect="1"/>
          </p:cNvPicPr>
          <p:nvPr/>
        </p:nvPicPr>
        <p:blipFill>
          <a:blip r:embed="rId2"/>
          <a:stretch>
            <a:fillRect/>
          </a:stretch>
        </p:blipFill>
        <p:spPr>
          <a:xfrm>
            <a:off x="2351172" y="1532239"/>
            <a:ext cx="7489657" cy="3958188"/>
          </a:xfrm>
          <a:prstGeom prst="rect">
            <a:avLst/>
          </a:prstGeom>
        </p:spPr>
      </p:pic>
      <p:sp>
        <p:nvSpPr>
          <p:cNvPr id="3" name="Slide Number Placeholder 1">
            <a:extLst>
              <a:ext uri="{FF2B5EF4-FFF2-40B4-BE49-F238E27FC236}">
                <a16:creationId xmlns:a16="http://schemas.microsoft.com/office/drawing/2014/main" id="{DCD0F94B-B8A6-954B-163F-3DB78F2CAA97}"/>
              </a:ext>
            </a:extLst>
          </p:cNvPr>
          <p:cNvSpPr txBox="1">
            <a:spLocks/>
          </p:cNvSpPr>
          <p:nvPr/>
        </p:nvSpPr>
        <p:spPr>
          <a:xfrm>
            <a:off x="99391" y="631466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B8C1A-B3FA-4E19-85F6-8AA27377C971}" type="slidenum">
              <a:rPr lang="en-US" smtClean="0">
                <a:solidFill>
                  <a:schemeClr val="bg1"/>
                </a:solidFill>
              </a:rPr>
              <a:pPr/>
              <a:t>42</a:t>
            </a:fld>
            <a:endParaRPr lang="en-US" dirty="0">
              <a:solidFill>
                <a:schemeClr val="bg1"/>
              </a:solidFill>
            </a:endParaRPr>
          </a:p>
        </p:txBody>
      </p:sp>
    </p:spTree>
    <p:extLst>
      <p:ext uri="{BB962C8B-B14F-4D97-AF65-F5344CB8AC3E}">
        <p14:creationId xmlns:p14="http://schemas.microsoft.com/office/powerpoint/2010/main" val="3605624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C3217-BD52-1F1A-AE91-F1EC09F1744B}"/>
              </a:ext>
            </a:extLst>
          </p:cNvPr>
          <p:cNvSpPr>
            <a:spLocks noGrp="1"/>
          </p:cNvSpPr>
          <p:nvPr>
            <p:ph type="title"/>
          </p:nvPr>
        </p:nvSpPr>
        <p:spPr>
          <a:xfrm>
            <a:off x="681850" y="685610"/>
            <a:ext cx="5871350" cy="2852737"/>
          </a:xfrm>
        </p:spPr>
        <p:txBody>
          <a:bodyPr/>
          <a:lstStyle/>
          <a:p>
            <a:pPr algn="ctr"/>
            <a:r>
              <a:rPr lang="en-US" dirty="0"/>
              <a:t>Open call for topics of interest!</a:t>
            </a:r>
          </a:p>
        </p:txBody>
      </p:sp>
      <p:sp>
        <p:nvSpPr>
          <p:cNvPr id="3" name="Text Placeholder 2">
            <a:extLst>
              <a:ext uri="{FF2B5EF4-FFF2-40B4-BE49-F238E27FC236}">
                <a16:creationId xmlns:a16="http://schemas.microsoft.com/office/drawing/2014/main" id="{3243A8D6-C110-4041-F908-5B69ACAC6409}"/>
              </a:ext>
            </a:extLst>
          </p:cNvPr>
          <p:cNvSpPr>
            <a:spLocks noGrp="1"/>
          </p:cNvSpPr>
          <p:nvPr>
            <p:ph type="body" idx="1"/>
          </p:nvPr>
        </p:nvSpPr>
        <p:spPr>
          <a:xfrm>
            <a:off x="753473" y="3972896"/>
            <a:ext cx="5584625" cy="1500187"/>
          </a:xfrm>
        </p:spPr>
        <p:txBody>
          <a:bodyPr/>
          <a:lstStyle/>
          <a:p>
            <a:pPr algn="ctr"/>
            <a:r>
              <a:rPr lang="en-US" dirty="0"/>
              <a:t>What would you like to hear more about from the Cabinet?</a:t>
            </a:r>
          </a:p>
        </p:txBody>
      </p:sp>
      <p:pic>
        <p:nvPicPr>
          <p:cNvPr id="5" name="Graphic 4" descr="Help with solid fill">
            <a:extLst>
              <a:ext uri="{FF2B5EF4-FFF2-40B4-BE49-F238E27FC236}">
                <a16:creationId xmlns:a16="http://schemas.microsoft.com/office/drawing/2014/main" id="{E6DD69F4-6107-430F-F405-FCD03E386B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07095" y="4104784"/>
            <a:ext cx="1495262" cy="1495262"/>
          </a:xfrm>
          <a:prstGeom prst="rect">
            <a:avLst/>
          </a:prstGeom>
        </p:spPr>
      </p:pic>
      <p:pic>
        <p:nvPicPr>
          <p:cNvPr id="7" name="Graphic 6" descr="Information with solid fill">
            <a:extLst>
              <a:ext uri="{FF2B5EF4-FFF2-40B4-BE49-F238E27FC236}">
                <a16:creationId xmlns:a16="http://schemas.microsoft.com/office/drawing/2014/main" id="{DDC29387-BD05-D4AE-66F3-378334E463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12817" y="2416460"/>
            <a:ext cx="1556435" cy="1556435"/>
          </a:xfrm>
          <a:prstGeom prst="rect">
            <a:avLst/>
          </a:prstGeom>
        </p:spPr>
      </p:pic>
      <p:pic>
        <p:nvPicPr>
          <p:cNvPr id="9" name="Graphic 8" descr="Megaphone with solid fill">
            <a:extLst>
              <a:ext uri="{FF2B5EF4-FFF2-40B4-BE49-F238E27FC236}">
                <a16:creationId xmlns:a16="http://schemas.microsoft.com/office/drawing/2014/main" id="{15D0B5DE-54DF-F3B6-4AA3-6D9D88CE7F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04813" y="903949"/>
            <a:ext cx="1630903" cy="1630903"/>
          </a:xfrm>
          <a:prstGeom prst="rect">
            <a:avLst/>
          </a:prstGeom>
        </p:spPr>
      </p:pic>
      <p:sp>
        <p:nvSpPr>
          <p:cNvPr id="10" name="Oval 9">
            <a:extLst>
              <a:ext uri="{FF2B5EF4-FFF2-40B4-BE49-F238E27FC236}">
                <a16:creationId xmlns:a16="http://schemas.microsoft.com/office/drawing/2014/main" id="{DBBB1FE6-A014-2D19-5FC4-01BADFAEE9B5}"/>
              </a:ext>
            </a:extLst>
          </p:cNvPr>
          <p:cNvSpPr/>
          <p:nvPr/>
        </p:nvSpPr>
        <p:spPr>
          <a:xfrm>
            <a:off x="6962172" y="762872"/>
            <a:ext cx="2116183" cy="2074381"/>
          </a:xfrm>
          <a:prstGeom prst="ellipse">
            <a:avLst/>
          </a:prstGeom>
          <a:noFill/>
          <a:ln w="38100">
            <a:solidFill>
              <a:srgbClr val="6BB5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82882373-8DA9-2875-0B1E-94CFA72434FC}"/>
              </a:ext>
            </a:extLst>
          </p:cNvPr>
          <p:cNvSpPr/>
          <p:nvPr/>
        </p:nvSpPr>
        <p:spPr>
          <a:xfrm>
            <a:off x="9532942" y="2157486"/>
            <a:ext cx="2116183" cy="2074381"/>
          </a:xfrm>
          <a:prstGeom prst="ellipse">
            <a:avLst/>
          </a:prstGeom>
          <a:noFill/>
          <a:ln w="38100">
            <a:solidFill>
              <a:srgbClr val="ADC0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63ECDB9-12CF-F920-A2A6-CD51CFE6CE0E}"/>
              </a:ext>
            </a:extLst>
          </p:cNvPr>
          <p:cNvSpPr/>
          <p:nvPr/>
        </p:nvSpPr>
        <p:spPr>
          <a:xfrm>
            <a:off x="7696634" y="3815224"/>
            <a:ext cx="2116183" cy="2074381"/>
          </a:xfrm>
          <a:prstGeom prst="ellipse">
            <a:avLst/>
          </a:prstGeom>
          <a:noFill/>
          <a:ln w="38100">
            <a:solidFill>
              <a:srgbClr val="0038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523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023D"/>
        </a:solidFill>
        <a:effectLst/>
      </p:bgPr>
    </p:bg>
    <p:spTree>
      <p:nvGrpSpPr>
        <p:cNvPr id="1" name=""/>
        <p:cNvGrpSpPr/>
        <p:nvPr/>
      </p:nvGrpSpPr>
      <p:grpSpPr>
        <a:xfrm>
          <a:off x="0" y="0"/>
          <a:ext cx="0" cy="0"/>
          <a:chOff x="0" y="0"/>
          <a:chExt cx="0" cy="0"/>
        </a:xfrm>
      </p:grpSpPr>
      <p:grpSp>
        <p:nvGrpSpPr>
          <p:cNvPr id="2" name="Group 2"/>
          <p:cNvGrpSpPr/>
          <p:nvPr/>
        </p:nvGrpSpPr>
        <p:grpSpPr>
          <a:xfrm>
            <a:off x="0" y="504130"/>
            <a:ext cx="12192000" cy="1012794"/>
            <a:chOff x="0" y="0"/>
            <a:chExt cx="24384000" cy="2025588"/>
          </a:xfrm>
        </p:grpSpPr>
        <p:grpSp>
          <p:nvGrpSpPr>
            <p:cNvPr id="3" name="Group 3"/>
            <p:cNvGrpSpPr/>
            <p:nvPr/>
          </p:nvGrpSpPr>
          <p:grpSpPr>
            <a:xfrm>
              <a:off x="0" y="0"/>
              <a:ext cx="24384000" cy="2025588"/>
              <a:chOff x="0" y="0"/>
              <a:chExt cx="4816593" cy="400116"/>
            </a:xfrm>
          </p:grpSpPr>
          <p:sp>
            <p:nvSpPr>
              <p:cNvPr id="4" name="Freeform 4"/>
              <p:cNvSpPr/>
              <p:nvPr/>
            </p:nvSpPr>
            <p:spPr>
              <a:xfrm>
                <a:off x="0" y="0"/>
                <a:ext cx="4816592" cy="400116"/>
              </a:xfrm>
              <a:custGeom>
                <a:avLst/>
                <a:gdLst/>
                <a:ahLst/>
                <a:cxnLst/>
                <a:rect l="l" t="t" r="r" b="b"/>
                <a:pathLst>
                  <a:path w="4816592" h="400116">
                    <a:moveTo>
                      <a:pt x="0" y="0"/>
                    </a:moveTo>
                    <a:lnTo>
                      <a:pt x="4816592" y="0"/>
                    </a:lnTo>
                    <a:lnTo>
                      <a:pt x="4816592" y="400116"/>
                    </a:lnTo>
                    <a:lnTo>
                      <a:pt x="0" y="400116"/>
                    </a:lnTo>
                    <a:close/>
                  </a:path>
                </a:pathLst>
              </a:custGeom>
              <a:solidFill>
                <a:srgbClr val="69B5DE"/>
              </a:solidFill>
            </p:spPr>
            <p:txBody>
              <a:bodyPr/>
              <a:lstStyle/>
              <a:p>
                <a:endParaRPr lang="en-US" sz="1200"/>
              </a:p>
            </p:txBody>
          </p:sp>
          <p:sp>
            <p:nvSpPr>
              <p:cNvPr id="5" name="TextBox 5"/>
              <p:cNvSpPr txBox="1"/>
              <p:nvPr/>
            </p:nvSpPr>
            <p:spPr>
              <a:xfrm>
                <a:off x="0" y="-38100"/>
                <a:ext cx="4816593" cy="438216"/>
              </a:xfrm>
              <a:prstGeom prst="rect">
                <a:avLst/>
              </a:prstGeom>
            </p:spPr>
            <p:txBody>
              <a:bodyPr lIns="33867" tIns="33867" rIns="33867" bIns="33867" rtlCol="0" anchor="ctr"/>
              <a:lstStyle/>
              <a:p>
                <a:pPr algn="ctr">
                  <a:lnSpc>
                    <a:spcPts val="1913"/>
                  </a:lnSpc>
                </a:pPr>
                <a:endParaRPr sz="1200"/>
              </a:p>
            </p:txBody>
          </p:sp>
        </p:grpSp>
        <p:sp>
          <p:nvSpPr>
            <p:cNvPr id="6" name="TextBox 6"/>
            <p:cNvSpPr txBox="1"/>
            <p:nvPr/>
          </p:nvSpPr>
          <p:spPr>
            <a:xfrm>
              <a:off x="947680" y="567792"/>
              <a:ext cx="22488642" cy="820610"/>
            </a:xfrm>
            <a:prstGeom prst="rect">
              <a:avLst/>
            </a:prstGeom>
          </p:spPr>
          <p:txBody>
            <a:bodyPr lIns="0" tIns="0" rIns="0" bIns="0" rtlCol="0" anchor="t">
              <a:spAutoFit/>
            </a:bodyPr>
            <a:lstStyle/>
            <a:p>
              <a:pPr algn="ctr">
                <a:lnSpc>
                  <a:spcPts val="3532"/>
                </a:lnSpc>
              </a:pPr>
              <a:r>
                <a:rPr lang="en-US" sz="2523" b="1">
                  <a:solidFill>
                    <a:srgbClr val="FFFFFF"/>
                  </a:solidFill>
                  <a:latin typeface="Montserrat Ultra-Bold"/>
                  <a:ea typeface="Montserrat Ultra-Bold"/>
                  <a:cs typeface="Montserrat Ultra-Bold"/>
                  <a:sym typeface="Montserrat Ultra-Bold"/>
                </a:rPr>
                <a:t>Register for an Upcoming Forum</a:t>
              </a:r>
            </a:p>
          </p:txBody>
        </p:sp>
      </p:grpSp>
      <p:grpSp>
        <p:nvGrpSpPr>
          <p:cNvPr id="7" name="Group 7"/>
          <p:cNvGrpSpPr/>
          <p:nvPr/>
        </p:nvGrpSpPr>
        <p:grpSpPr>
          <a:xfrm>
            <a:off x="7313207" y="2559373"/>
            <a:ext cx="2743200" cy="2743200"/>
            <a:chOff x="0" y="0"/>
            <a:chExt cx="5486400" cy="5486400"/>
          </a:xfrm>
        </p:grpSpPr>
        <p:sp>
          <p:nvSpPr>
            <p:cNvPr id="8" name="Freeform 8"/>
            <p:cNvSpPr/>
            <p:nvPr/>
          </p:nvSpPr>
          <p:spPr>
            <a:xfrm>
              <a:off x="0" y="0"/>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grpSp>
      <p:sp>
        <p:nvSpPr>
          <p:cNvPr id="9" name="Freeform 9"/>
          <p:cNvSpPr/>
          <p:nvPr/>
        </p:nvSpPr>
        <p:spPr>
          <a:xfrm>
            <a:off x="7093688" y="2276078"/>
            <a:ext cx="3182237" cy="3182237"/>
          </a:xfrm>
          <a:custGeom>
            <a:avLst/>
            <a:gdLst/>
            <a:ahLst/>
            <a:cxnLst/>
            <a:rect l="l" t="t" r="r" b="b"/>
            <a:pathLst>
              <a:path w="4773356" h="4773356">
                <a:moveTo>
                  <a:pt x="0" y="0"/>
                </a:moveTo>
                <a:lnTo>
                  <a:pt x="4773356" y="0"/>
                </a:lnTo>
                <a:lnTo>
                  <a:pt x="4773356" y="4773356"/>
                </a:lnTo>
                <a:lnTo>
                  <a:pt x="0" y="4773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grpSp>
        <p:nvGrpSpPr>
          <p:cNvPr id="10" name="Group 10"/>
          <p:cNvGrpSpPr/>
          <p:nvPr/>
        </p:nvGrpSpPr>
        <p:grpSpPr>
          <a:xfrm>
            <a:off x="988585" y="2276078"/>
            <a:ext cx="4682162" cy="3270628"/>
            <a:chOff x="0" y="0"/>
            <a:chExt cx="9364323" cy="6541257"/>
          </a:xfrm>
        </p:grpSpPr>
        <p:sp>
          <p:nvSpPr>
            <p:cNvPr id="11" name="Freeform 11"/>
            <p:cNvSpPr/>
            <p:nvPr/>
          </p:nvSpPr>
          <p:spPr>
            <a:xfrm>
              <a:off x="0" y="0"/>
              <a:ext cx="1102497" cy="1606553"/>
            </a:xfrm>
            <a:custGeom>
              <a:avLst/>
              <a:gdLst/>
              <a:ahLst/>
              <a:cxnLst/>
              <a:rect l="l" t="t" r="r" b="b"/>
              <a:pathLst>
                <a:path w="1102497" h="1606553">
                  <a:moveTo>
                    <a:pt x="0" y="0"/>
                  </a:moveTo>
                  <a:lnTo>
                    <a:pt x="1102497" y="0"/>
                  </a:lnTo>
                  <a:lnTo>
                    <a:pt x="1102497" y="1606553"/>
                  </a:lnTo>
                  <a:lnTo>
                    <a:pt x="0" y="16065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2" name="Freeform 12"/>
            <p:cNvSpPr/>
            <p:nvPr/>
          </p:nvSpPr>
          <p:spPr>
            <a:xfrm>
              <a:off x="0" y="2428399"/>
              <a:ext cx="1102497" cy="1606553"/>
            </a:xfrm>
            <a:custGeom>
              <a:avLst/>
              <a:gdLst/>
              <a:ahLst/>
              <a:cxnLst/>
              <a:rect l="l" t="t" r="r" b="b"/>
              <a:pathLst>
                <a:path w="1102497" h="1606553">
                  <a:moveTo>
                    <a:pt x="0" y="0"/>
                  </a:moveTo>
                  <a:lnTo>
                    <a:pt x="1102497" y="0"/>
                  </a:lnTo>
                  <a:lnTo>
                    <a:pt x="1102497" y="1606553"/>
                  </a:lnTo>
                  <a:lnTo>
                    <a:pt x="0" y="16065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3" name="Freeform 13"/>
            <p:cNvSpPr/>
            <p:nvPr/>
          </p:nvSpPr>
          <p:spPr>
            <a:xfrm>
              <a:off x="0" y="4934704"/>
              <a:ext cx="1102497" cy="1606553"/>
            </a:xfrm>
            <a:custGeom>
              <a:avLst/>
              <a:gdLst/>
              <a:ahLst/>
              <a:cxnLst/>
              <a:rect l="l" t="t" r="r" b="b"/>
              <a:pathLst>
                <a:path w="1102497" h="1606553">
                  <a:moveTo>
                    <a:pt x="0" y="0"/>
                  </a:moveTo>
                  <a:lnTo>
                    <a:pt x="1102497" y="0"/>
                  </a:lnTo>
                  <a:lnTo>
                    <a:pt x="1102497" y="1606554"/>
                  </a:lnTo>
                  <a:lnTo>
                    <a:pt x="0" y="16065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4" name="TextBox 14"/>
            <p:cNvSpPr txBox="1"/>
            <p:nvPr/>
          </p:nvSpPr>
          <p:spPr>
            <a:xfrm>
              <a:off x="2008602" y="141634"/>
              <a:ext cx="7355721" cy="1194302"/>
            </a:xfrm>
            <a:prstGeom prst="rect">
              <a:avLst/>
            </a:prstGeom>
          </p:spPr>
          <p:txBody>
            <a:bodyPr lIns="0" tIns="0" rIns="0" bIns="0" rtlCol="0" anchor="t">
              <a:spAutoFit/>
            </a:bodyPr>
            <a:lstStyle/>
            <a:p>
              <a:pPr>
                <a:lnSpc>
                  <a:spcPts val="5110"/>
                </a:lnSpc>
              </a:pPr>
              <a:r>
                <a:rPr lang="en-US" sz="3650" b="1">
                  <a:solidFill>
                    <a:srgbClr val="FFFFFF"/>
                  </a:solidFill>
                  <a:latin typeface="Montserrat Ultra-Bold"/>
                  <a:ea typeface="Montserrat Ultra-Bold"/>
                  <a:cs typeface="Montserrat Ultra-Bold"/>
                  <a:sym typeface="Montserrat Ultra-Bold"/>
                </a:rPr>
                <a:t>Covington</a:t>
              </a:r>
            </a:p>
          </p:txBody>
        </p:sp>
        <p:sp>
          <p:nvSpPr>
            <p:cNvPr id="15" name="TextBox 15"/>
            <p:cNvSpPr txBox="1"/>
            <p:nvPr/>
          </p:nvSpPr>
          <p:spPr>
            <a:xfrm>
              <a:off x="2008602" y="2314098"/>
              <a:ext cx="7355721" cy="1194302"/>
            </a:xfrm>
            <a:prstGeom prst="rect">
              <a:avLst/>
            </a:prstGeom>
          </p:spPr>
          <p:txBody>
            <a:bodyPr lIns="0" tIns="0" rIns="0" bIns="0" rtlCol="0" anchor="t">
              <a:spAutoFit/>
            </a:bodyPr>
            <a:lstStyle/>
            <a:p>
              <a:pPr>
                <a:lnSpc>
                  <a:spcPts val="5110"/>
                </a:lnSpc>
              </a:pPr>
              <a:r>
                <a:rPr lang="en-US" sz="3650" b="1">
                  <a:solidFill>
                    <a:srgbClr val="FFFFFF"/>
                  </a:solidFill>
                  <a:latin typeface="Montserrat Ultra-Bold"/>
                  <a:ea typeface="Montserrat Ultra-Bold"/>
                  <a:cs typeface="Montserrat Ultra-Bold"/>
                  <a:sym typeface="Montserrat Ultra-Bold"/>
                </a:rPr>
                <a:t>Morehead</a:t>
              </a:r>
            </a:p>
          </p:txBody>
        </p:sp>
        <p:sp>
          <p:nvSpPr>
            <p:cNvPr id="16" name="TextBox 16"/>
            <p:cNvSpPr txBox="1"/>
            <p:nvPr/>
          </p:nvSpPr>
          <p:spPr>
            <a:xfrm>
              <a:off x="2008602" y="4820403"/>
              <a:ext cx="7355721" cy="1194302"/>
            </a:xfrm>
            <a:prstGeom prst="rect">
              <a:avLst/>
            </a:prstGeom>
          </p:spPr>
          <p:txBody>
            <a:bodyPr lIns="0" tIns="0" rIns="0" bIns="0" rtlCol="0" anchor="t">
              <a:spAutoFit/>
            </a:bodyPr>
            <a:lstStyle/>
            <a:p>
              <a:pPr>
                <a:lnSpc>
                  <a:spcPts val="5110"/>
                </a:lnSpc>
              </a:pPr>
              <a:r>
                <a:rPr lang="en-US" sz="3650" b="1">
                  <a:solidFill>
                    <a:srgbClr val="FFFFFF"/>
                  </a:solidFill>
                  <a:latin typeface="Montserrat Ultra-Bold"/>
                  <a:ea typeface="Montserrat Ultra-Bold"/>
                  <a:cs typeface="Montserrat Ultra-Bold"/>
                  <a:sym typeface="Montserrat Ultra-Bold"/>
                </a:rPr>
                <a:t>Pineville</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2933700"/>
            <a:ext cx="11363735" cy="872034"/>
          </a:xfrm>
          <a:prstGeom prst="rect">
            <a:avLst/>
          </a:prstGeom>
        </p:spPr>
        <p:txBody>
          <a:bodyPr lIns="0" tIns="0" rIns="0" bIns="0" rtlCol="0" anchor="t">
            <a:spAutoFit/>
          </a:bodyPr>
          <a:lstStyle/>
          <a:p>
            <a:pPr defTabSz="609630">
              <a:lnSpc>
                <a:spcPts val="6800"/>
              </a:lnSpc>
              <a:defRPr/>
            </a:pPr>
            <a:r>
              <a:rPr lang="en-US" sz="5667" dirty="0">
                <a:solidFill>
                  <a:srgbClr val="003865"/>
                </a:solidFill>
                <a:latin typeface="Telegraf Bold"/>
                <a:ea typeface="Telegraf Bold"/>
              </a:rPr>
              <a:t>Recovery Month Update</a:t>
            </a:r>
          </a:p>
        </p:txBody>
      </p:sp>
      <p:sp>
        <p:nvSpPr>
          <p:cNvPr id="9" name="AutoShape 2">
            <a:extLst>
              <a:ext uri="{FF2B5EF4-FFF2-40B4-BE49-F238E27FC236}">
                <a16:creationId xmlns:a16="http://schemas.microsoft.com/office/drawing/2014/main" id="{00C3A2D4-3241-F228-21BB-33B0E69EC562}"/>
              </a:ext>
            </a:extLst>
          </p:cNvPr>
          <p:cNvSpPr/>
          <p:nvPr/>
        </p:nvSpPr>
        <p:spPr>
          <a:xfrm>
            <a:off x="0" y="0"/>
            <a:ext cx="271236" cy="6858000"/>
          </a:xfrm>
          <a:prstGeom prst="rect">
            <a:avLst/>
          </a:prstGeom>
          <a:solidFill>
            <a:srgbClr val="5EB3E4"/>
          </a:solidFill>
        </p:spPr>
        <p:txBody>
          <a:bodyPr/>
          <a:lstStyle/>
          <a:p>
            <a:pPr defTabSz="609630">
              <a:defRPr/>
            </a:pPr>
            <a:endParaRPr lang="en-US" sz="1200" dirty="0">
              <a:solidFill>
                <a:prstClr val="black"/>
              </a:solidFill>
              <a:latin typeface="Calibri"/>
            </a:endParaRPr>
          </a:p>
        </p:txBody>
      </p:sp>
      <p:cxnSp>
        <p:nvCxnSpPr>
          <p:cNvPr id="5" name="Straight Connector 4">
            <a:extLst>
              <a:ext uri="{FF2B5EF4-FFF2-40B4-BE49-F238E27FC236}">
                <a16:creationId xmlns:a16="http://schemas.microsoft.com/office/drawing/2014/main" id="{45D57183-DAF0-36B6-9915-596A342F977E}"/>
              </a:ext>
            </a:extLst>
          </p:cNvPr>
          <p:cNvCxnSpPr/>
          <p:nvPr/>
        </p:nvCxnSpPr>
        <p:spPr>
          <a:xfrm>
            <a:off x="690880" y="5019040"/>
            <a:ext cx="11226800" cy="0"/>
          </a:xfrm>
          <a:prstGeom prst="line">
            <a:avLst/>
          </a:prstGeom>
          <a:ln w="28575">
            <a:solidFill>
              <a:srgbClr val="5EB3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963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023D"/>
        </a:solidFill>
        <a:effectLst/>
      </p:bgPr>
    </p:bg>
    <p:spTree>
      <p:nvGrpSpPr>
        <p:cNvPr id="1" name=""/>
        <p:cNvGrpSpPr/>
        <p:nvPr/>
      </p:nvGrpSpPr>
      <p:grpSpPr>
        <a:xfrm>
          <a:off x="0" y="0"/>
          <a:ext cx="0" cy="0"/>
          <a:chOff x="0" y="0"/>
          <a:chExt cx="0" cy="0"/>
        </a:xfrm>
      </p:grpSpPr>
      <p:grpSp>
        <p:nvGrpSpPr>
          <p:cNvPr id="2" name="Group 2"/>
          <p:cNvGrpSpPr/>
          <p:nvPr/>
        </p:nvGrpSpPr>
        <p:grpSpPr>
          <a:xfrm>
            <a:off x="7697884" y="1152703"/>
            <a:ext cx="4576437" cy="5486400"/>
            <a:chOff x="0" y="0"/>
            <a:chExt cx="1063515" cy="1274980"/>
          </a:xfrm>
        </p:grpSpPr>
        <p:sp>
          <p:nvSpPr>
            <p:cNvPr id="3" name="Freeform 3"/>
            <p:cNvSpPr/>
            <p:nvPr/>
          </p:nvSpPr>
          <p:spPr>
            <a:xfrm>
              <a:off x="0" y="0"/>
              <a:ext cx="1063515" cy="1274980"/>
            </a:xfrm>
            <a:custGeom>
              <a:avLst/>
              <a:gdLst/>
              <a:ahLst/>
              <a:cxnLst/>
              <a:rect l="l" t="t" r="r" b="b"/>
              <a:pathLst>
                <a:path w="1063515" h="1274980">
                  <a:moveTo>
                    <a:pt x="45112" y="0"/>
                  </a:moveTo>
                  <a:lnTo>
                    <a:pt x="1018403" y="0"/>
                  </a:lnTo>
                  <a:cubicBezTo>
                    <a:pt x="1030367" y="0"/>
                    <a:pt x="1041842" y="4753"/>
                    <a:pt x="1050302" y="13213"/>
                  </a:cubicBezTo>
                  <a:cubicBezTo>
                    <a:pt x="1058762" y="21673"/>
                    <a:pt x="1063515" y="33147"/>
                    <a:pt x="1063515" y="45112"/>
                  </a:cubicBezTo>
                  <a:lnTo>
                    <a:pt x="1063515" y="1229869"/>
                  </a:lnTo>
                  <a:cubicBezTo>
                    <a:pt x="1063515" y="1241833"/>
                    <a:pt x="1058762" y="1253307"/>
                    <a:pt x="1050302" y="1261767"/>
                  </a:cubicBezTo>
                  <a:cubicBezTo>
                    <a:pt x="1041842" y="1270228"/>
                    <a:pt x="1030367" y="1274980"/>
                    <a:pt x="1018403" y="1274980"/>
                  </a:cubicBezTo>
                  <a:lnTo>
                    <a:pt x="45112" y="1274980"/>
                  </a:lnTo>
                  <a:cubicBezTo>
                    <a:pt x="33147" y="1274980"/>
                    <a:pt x="21673" y="1270228"/>
                    <a:pt x="13213" y="1261767"/>
                  </a:cubicBezTo>
                  <a:cubicBezTo>
                    <a:pt x="4753" y="1253307"/>
                    <a:pt x="0" y="1241833"/>
                    <a:pt x="0" y="1229869"/>
                  </a:cubicBezTo>
                  <a:lnTo>
                    <a:pt x="0" y="45112"/>
                  </a:lnTo>
                  <a:cubicBezTo>
                    <a:pt x="0" y="33147"/>
                    <a:pt x="4753" y="21673"/>
                    <a:pt x="13213" y="13213"/>
                  </a:cubicBezTo>
                  <a:cubicBezTo>
                    <a:pt x="21673" y="4753"/>
                    <a:pt x="33147" y="0"/>
                    <a:pt x="45112" y="0"/>
                  </a:cubicBezTo>
                  <a:close/>
                </a:path>
              </a:pathLst>
            </a:custGeom>
            <a:blipFill>
              <a:blip r:embed="rId2"/>
              <a:stretch>
                <a:fillRect l="-9941" r="-9941"/>
              </a:stretch>
            </a:blipFill>
          </p:spPr>
          <p:txBody>
            <a:bodyPr/>
            <a:lstStyle/>
            <a:p>
              <a:endParaRPr lang="en-US" sz="1200"/>
            </a:p>
          </p:txBody>
        </p:sp>
      </p:grpSp>
      <p:grpSp>
        <p:nvGrpSpPr>
          <p:cNvPr id="4" name="Group 4"/>
          <p:cNvGrpSpPr/>
          <p:nvPr/>
        </p:nvGrpSpPr>
        <p:grpSpPr>
          <a:xfrm>
            <a:off x="313384" y="2869616"/>
            <a:ext cx="3126023" cy="3371719"/>
            <a:chOff x="0" y="0"/>
            <a:chExt cx="6252045" cy="6743438"/>
          </a:xfrm>
        </p:grpSpPr>
        <p:grpSp>
          <p:nvGrpSpPr>
            <p:cNvPr id="5" name="Group 5"/>
            <p:cNvGrpSpPr/>
            <p:nvPr/>
          </p:nvGrpSpPr>
          <p:grpSpPr>
            <a:xfrm>
              <a:off x="0" y="0"/>
              <a:ext cx="2957637" cy="3116225"/>
              <a:chOff x="0" y="0"/>
              <a:chExt cx="669258" cy="705143"/>
            </a:xfrm>
          </p:grpSpPr>
          <p:sp>
            <p:nvSpPr>
              <p:cNvPr id="6" name="Freeform 6"/>
              <p:cNvSpPr/>
              <p:nvPr/>
            </p:nvSpPr>
            <p:spPr>
              <a:xfrm>
                <a:off x="0" y="0"/>
                <a:ext cx="669258" cy="705143"/>
              </a:xfrm>
              <a:custGeom>
                <a:avLst/>
                <a:gdLst/>
                <a:ahLst/>
                <a:cxnLst/>
                <a:rect l="l" t="t" r="r" b="b"/>
                <a:pathLst>
                  <a:path w="669258" h="705143">
                    <a:moveTo>
                      <a:pt x="0" y="0"/>
                    </a:moveTo>
                    <a:lnTo>
                      <a:pt x="669258" y="0"/>
                    </a:lnTo>
                    <a:lnTo>
                      <a:pt x="669258" y="705143"/>
                    </a:lnTo>
                    <a:lnTo>
                      <a:pt x="0" y="705143"/>
                    </a:lnTo>
                    <a:close/>
                  </a:path>
                </a:pathLst>
              </a:custGeom>
              <a:solidFill>
                <a:srgbClr val="69B5DE"/>
              </a:solidFill>
            </p:spPr>
            <p:txBody>
              <a:bodyPr/>
              <a:lstStyle/>
              <a:p>
                <a:endParaRPr lang="en-US" sz="1200"/>
              </a:p>
            </p:txBody>
          </p:sp>
          <p:sp>
            <p:nvSpPr>
              <p:cNvPr id="7" name="TextBox 7"/>
              <p:cNvSpPr txBox="1"/>
              <p:nvPr/>
            </p:nvSpPr>
            <p:spPr>
              <a:xfrm>
                <a:off x="0" y="-47625"/>
                <a:ext cx="669258" cy="752768"/>
              </a:xfrm>
              <a:prstGeom prst="rect">
                <a:avLst/>
              </a:prstGeom>
            </p:spPr>
            <p:txBody>
              <a:bodyPr lIns="33867" tIns="33867" rIns="33867" bIns="33867" rtlCol="0" anchor="ctr"/>
              <a:lstStyle/>
              <a:p>
                <a:pPr algn="ctr">
                  <a:lnSpc>
                    <a:spcPts val="1867"/>
                  </a:lnSpc>
                </a:pPr>
                <a:endParaRPr sz="1200"/>
              </a:p>
            </p:txBody>
          </p:sp>
        </p:grpSp>
        <p:sp>
          <p:nvSpPr>
            <p:cNvPr id="8" name="TextBox 8"/>
            <p:cNvSpPr txBox="1"/>
            <p:nvPr/>
          </p:nvSpPr>
          <p:spPr>
            <a:xfrm>
              <a:off x="0" y="87440"/>
              <a:ext cx="2957638" cy="2061078"/>
            </a:xfrm>
            <a:prstGeom prst="rect">
              <a:avLst/>
            </a:prstGeom>
          </p:spPr>
          <p:txBody>
            <a:bodyPr lIns="0" tIns="0" rIns="0" bIns="0" rtlCol="0" anchor="t">
              <a:spAutoFit/>
            </a:bodyPr>
            <a:lstStyle/>
            <a:p>
              <a:pPr algn="ctr">
                <a:lnSpc>
                  <a:spcPts val="8827"/>
                </a:lnSpc>
              </a:pPr>
              <a:r>
                <a:rPr lang="en-US" sz="6305" b="1">
                  <a:solidFill>
                    <a:srgbClr val="FFFFF0"/>
                  </a:solidFill>
                  <a:latin typeface="Montserrat Ultra-Bold"/>
                  <a:ea typeface="Montserrat Ultra-Bold"/>
                  <a:cs typeface="Montserrat Ultra-Bold"/>
                  <a:sym typeface="Montserrat Ultra-Bold"/>
                </a:rPr>
                <a:t>89</a:t>
              </a:r>
            </a:p>
          </p:txBody>
        </p:sp>
        <p:sp>
          <p:nvSpPr>
            <p:cNvPr id="9" name="TextBox 9"/>
            <p:cNvSpPr txBox="1"/>
            <p:nvPr/>
          </p:nvSpPr>
          <p:spPr>
            <a:xfrm>
              <a:off x="348384" y="2121364"/>
              <a:ext cx="2260874" cy="363690"/>
            </a:xfrm>
            <a:prstGeom prst="rect">
              <a:avLst/>
            </a:prstGeom>
          </p:spPr>
          <p:txBody>
            <a:bodyPr lIns="0" tIns="0" rIns="0" bIns="0" rtlCol="0" anchor="t">
              <a:spAutoFit/>
            </a:bodyPr>
            <a:lstStyle/>
            <a:p>
              <a:pPr algn="ctr">
                <a:lnSpc>
                  <a:spcPts val="1466"/>
                </a:lnSpc>
              </a:pPr>
              <a:r>
                <a:rPr lang="en-US" sz="1047">
                  <a:solidFill>
                    <a:srgbClr val="FFFFF0"/>
                  </a:solidFill>
                  <a:latin typeface="Poppins"/>
                  <a:ea typeface="Poppins"/>
                  <a:cs typeface="Poppins"/>
                  <a:sym typeface="Poppins"/>
                </a:rPr>
                <a:t>Partner Agencies</a:t>
              </a:r>
            </a:p>
          </p:txBody>
        </p:sp>
        <p:grpSp>
          <p:nvGrpSpPr>
            <p:cNvPr id="10" name="Group 10"/>
            <p:cNvGrpSpPr/>
            <p:nvPr/>
          </p:nvGrpSpPr>
          <p:grpSpPr>
            <a:xfrm>
              <a:off x="3285373" y="0"/>
              <a:ext cx="2957637" cy="3116225"/>
              <a:chOff x="0" y="0"/>
              <a:chExt cx="669258" cy="705143"/>
            </a:xfrm>
          </p:grpSpPr>
          <p:sp>
            <p:nvSpPr>
              <p:cNvPr id="11" name="Freeform 11"/>
              <p:cNvSpPr/>
              <p:nvPr/>
            </p:nvSpPr>
            <p:spPr>
              <a:xfrm>
                <a:off x="0" y="0"/>
                <a:ext cx="669258" cy="705143"/>
              </a:xfrm>
              <a:custGeom>
                <a:avLst/>
                <a:gdLst/>
                <a:ahLst/>
                <a:cxnLst/>
                <a:rect l="l" t="t" r="r" b="b"/>
                <a:pathLst>
                  <a:path w="669258" h="705143">
                    <a:moveTo>
                      <a:pt x="0" y="0"/>
                    </a:moveTo>
                    <a:lnTo>
                      <a:pt x="669258" y="0"/>
                    </a:lnTo>
                    <a:lnTo>
                      <a:pt x="669258" y="705143"/>
                    </a:lnTo>
                    <a:lnTo>
                      <a:pt x="0" y="705143"/>
                    </a:lnTo>
                    <a:close/>
                  </a:path>
                </a:pathLst>
              </a:custGeom>
              <a:solidFill>
                <a:srgbClr val="69B5DE"/>
              </a:solidFill>
            </p:spPr>
            <p:txBody>
              <a:bodyPr/>
              <a:lstStyle/>
              <a:p>
                <a:endParaRPr lang="en-US" sz="1200"/>
              </a:p>
            </p:txBody>
          </p:sp>
          <p:sp>
            <p:nvSpPr>
              <p:cNvPr id="12" name="TextBox 12"/>
              <p:cNvSpPr txBox="1"/>
              <p:nvPr/>
            </p:nvSpPr>
            <p:spPr>
              <a:xfrm>
                <a:off x="0" y="-47625"/>
                <a:ext cx="669258" cy="752768"/>
              </a:xfrm>
              <a:prstGeom prst="rect">
                <a:avLst/>
              </a:prstGeom>
            </p:spPr>
            <p:txBody>
              <a:bodyPr lIns="33867" tIns="33867" rIns="33867" bIns="33867" rtlCol="0" anchor="ctr"/>
              <a:lstStyle/>
              <a:p>
                <a:pPr algn="ctr">
                  <a:lnSpc>
                    <a:spcPts val="1867"/>
                  </a:lnSpc>
                </a:pPr>
                <a:endParaRPr sz="1200"/>
              </a:p>
            </p:txBody>
          </p:sp>
        </p:grpSp>
        <p:sp>
          <p:nvSpPr>
            <p:cNvPr id="13" name="TextBox 13"/>
            <p:cNvSpPr txBox="1"/>
            <p:nvPr/>
          </p:nvSpPr>
          <p:spPr>
            <a:xfrm>
              <a:off x="3285373" y="87440"/>
              <a:ext cx="2957638" cy="2061078"/>
            </a:xfrm>
            <a:prstGeom prst="rect">
              <a:avLst/>
            </a:prstGeom>
          </p:spPr>
          <p:txBody>
            <a:bodyPr lIns="0" tIns="0" rIns="0" bIns="0" rtlCol="0" anchor="t">
              <a:spAutoFit/>
            </a:bodyPr>
            <a:lstStyle/>
            <a:p>
              <a:pPr algn="ctr">
                <a:lnSpc>
                  <a:spcPts val="8827"/>
                </a:lnSpc>
              </a:pPr>
              <a:r>
                <a:rPr lang="en-US" sz="6305" b="1">
                  <a:solidFill>
                    <a:srgbClr val="FFFFF0"/>
                  </a:solidFill>
                  <a:latin typeface="Montserrat Ultra-Bold"/>
                  <a:ea typeface="Montserrat Ultra-Bold"/>
                  <a:cs typeface="Montserrat Ultra-Bold"/>
                  <a:sym typeface="Montserrat Ultra-Bold"/>
                </a:rPr>
                <a:t>3</a:t>
              </a:r>
            </a:p>
          </p:txBody>
        </p:sp>
        <p:sp>
          <p:nvSpPr>
            <p:cNvPr id="14" name="TextBox 14"/>
            <p:cNvSpPr txBox="1"/>
            <p:nvPr/>
          </p:nvSpPr>
          <p:spPr>
            <a:xfrm>
              <a:off x="3975613" y="2121364"/>
              <a:ext cx="1556860" cy="748410"/>
            </a:xfrm>
            <a:prstGeom prst="rect">
              <a:avLst/>
            </a:prstGeom>
          </p:spPr>
          <p:txBody>
            <a:bodyPr lIns="0" tIns="0" rIns="0" bIns="0" rtlCol="0" anchor="t">
              <a:spAutoFit/>
            </a:bodyPr>
            <a:lstStyle/>
            <a:p>
              <a:pPr algn="ctr">
                <a:lnSpc>
                  <a:spcPts val="1466"/>
                </a:lnSpc>
              </a:pPr>
              <a:r>
                <a:rPr lang="en-US" sz="1047">
                  <a:solidFill>
                    <a:srgbClr val="FFFFF0"/>
                  </a:solidFill>
                  <a:latin typeface="Poppins"/>
                  <a:ea typeface="Poppins"/>
                  <a:cs typeface="Poppins"/>
                  <a:sym typeface="Poppins"/>
                </a:rPr>
                <a:t>Bill Signings</a:t>
              </a:r>
            </a:p>
          </p:txBody>
        </p:sp>
        <p:grpSp>
          <p:nvGrpSpPr>
            <p:cNvPr id="15" name="Group 15"/>
            <p:cNvGrpSpPr/>
            <p:nvPr/>
          </p:nvGrpSpPr>
          <p:grpSpPr>
            <a:xfrm>
              <a:off x="3276338" y="3488943"/>
              <a:ext cx="2957637" cy="3116225"/>
              <a:chOff x="0" y="0"/>
              <a:chExt cx="669258" cy="705143"/>
            </a:xfrm>
          </p:grpSpPr>
          <p:sp>
            <p:nvSpPr>
              <p:cNvPr id="16" name="Freeform 16"/>
              <p:cNvSpPr/>
              <p:nvPr/>
            </p:nvSpPr>
            <p:spPr>
              <a:xfrm>
                <a:off x="0" y="0"/>
                <a:ext cx="669258" cy="705143"/>
              </a:xfrm>
              <a:custGeom>
                <a:avLst/>
                <a:gdLst/>
                <a:ahLst/>
                <a:cxnLst/>
                <a:rect l="l" t="t" r="r" b="b"/>
                <a:pathLst>
                  <a:path w="669258" h="705143">
                    <a:moveTo>
                      <a:pt x="0" y="0"/>
                    </a:moveTo>
                    <a:lnTo>
                      <a:pt x="669258" y="0"/>
                    </a:lnTo>
                    <a:lnTo>
                      <a:pt x="669258" y="705143"/>
                    </a:lnTo>
                    <a:lnTo>
                      <a:pt x="0" y="705143"/>
                    </a:lnTo>
                    <a:close/>
                  </a:path>
                </a:pathLst>
              </a:custGeom>
              <a:solidFill>
                <a:srgbClr val="69B5DE"/>
              </a:solidFill>
            </p:spPr>
            <p:txBody>
              <a:bodyPr/>
              <a:lstStyle/>
              <a:p>
                <a:endParaRPr lang="en-US" sz="1200"/>
              </a:p>
            </p:txBody>
          </p:sp>
          <p:sp>
            <p:nvSpPr>
              <p:cNvPr id="17" name="TextBox 17"/>
              <p:cNvSpPr txBox="1"/>
              <p:nvPr/>
            </p:nvSpPr>
            <p:spPr>
              <a:xfrm>
                <a:off x="0" y="-47625"/>
                <a:ext cx="669258" cy="752768"/>
              </a:xfrm>
              <a:prstGeom prst="rect">
                <a:avLst/>
              </a:prstGeom>
            </p:spPr>
            <p:txBody>
              <a:bodyPr lIns="33867" tIns="33867" rIns="33867" bIns="33867" rtlCol="0" anchor="ctr"/>
              <a:lstStyle/>
              <a:p>
                <a:pPr algn="ctr">
                  <a:lnSpc>
                    <a:spcPts val="1867"/>
                  </a:lnSpc>
                </a:pPr>
                <a:endParaRPr sz="1200"/>
              </a:p>
            </p:txBody>
          </p:sp>
        </p:grpSp>
        <p:sp>
          <p:nvSpPr>
            <p:cNvPr id="18" name="TextBox 18"/>
            <p:cNvSpPr txBox="1"/>
            <p:nvPr/>
          </p:nvSpPr>
          <p:spPr>
            <a:xfrm>
              <a:off x="3294407" y="3732672"/>
              <a:ext cx="2957638" cy="2061078"/>
            </a:xfrm>
            <a:prstGeom prst="rect">
              <a:avLst/>
            </a:prstGeom>
          </p:spPr>
          <p:txBody>
            <a:bodyPr lIns="0" tIns="0" rIns="0" bIns="0" rtlCol="0" anchor="t">
              <a:spAutoFit/>
            </a:bodyPr>
            <a:lstStyle/>
            <a:p>
              <a:pPr algn="ctr">
                <a:lnSpc>
                  <a:spcPts val="8827"/>
                </a:lnSpc>
              </a:pPr>
              <a:r>
                <a:rPr lang="en-US" sz="6305" b="1">
                  <a:solidFill>
                    <a:srgbClr val="FFFFF0"/>
                  </a:solidFill>
                  <a:latin typeface="Montserrat Ultra-Bold"/>
                  <a:ea typeface="Montserrat Ultra-Bold"/>
                  <a:cs typeface="Montserrat Ultra-Bold"/>
                  <a:sym typeface="Montserrat Ultra-Bold"/>
                </a:rPr>
                <a:t>1</a:t>
              </a:r>
            </a:p>
          </p:txBody>
        </p:sp>
        <p:sp>
          <p:nvSpPr>
            <p:cNvPr id="19" name="TextBox 19"/>
            <p:cNvSpPr txBox="1"/>
            <p:nvPr/>
          </p:nvSpPr>
          <p:spPr>
            <a:xfrm>
              <a:off x="3861533" y="5610308"/>
              <a:ext cx="1787248" cy="1133130"/>
            </a:xfrm>
            <a:prstGeom prst="rect">
              <a:avLst/>
            </a:prstGeom>
          </p:spPr>
          <p:txBody>
            <a:bodyPr lIns="0" tIns="0" rIns="0" bIns="0" rtlCol="0" anchor="t">
              <a:spAutoFit/>
            </a:bodyPr>
            <a:lstStyle/>
            <a:p>
              <a:pPr algn="ctr">
                <a:lnSpc>
                  <a:spcPts val="1466"/>
                </a:lnSpc>
              </a:pPr>
              <a:r>
                <a:rPr lang="en-US" sz="1047">
                  <a:solidFill>
                    <a:srgbClr val="FFFFF0"/>
                  </a:solidFill>
                  <a:latin typeface="Poppins"/>
                  <a:ea typeface="Poppins"/>
                  <a:cs typeface="Poppins"/>
                  <a:sym typeface="Poppins"/>
                </a:rPr>
                <a:t>Governor </a:t>
              </a:r>
            </a:p>
            <a:p>
              <a:pPr algn="ctr">
                <a:lnSpc>
                  <a:spcPts val="1466"/>
                </a:lnSpc>
              </a:pPr>
              <a:r>
                <a:rPr lang="en-US" sz="1047">
                  <a:solidFill>
                    <a:srgbClr val="FFFFF0"/>
                  </a:solidFill>
                  <a:latin typeface="Poppins"/>
                  <a:ea typeface="Poppins"/>
                  <a:cs typeface="Poppins"/>
                  <a:sym typeface="Poppins"/>
                </a:rPr>
                <a:t>Proclamation</a:t>
              </a:r>
            </a:p>
          </p:txBody>
        </p:sp>
        <p:grpSp>
          <p:nvGrpSpPr>
            <p:cNvPr id="20" name="Group 20"/>
            <p:cNvGrpSpPr/>
            <p:nvPr/>
          </p:nvGrpSpPr>
          <p:grpSpPr>
            <a:xfrm>
              <a:off x="0" y="3488943"/>
              <a:ext cx="2957637" cy="3116225"/>
              <a:chOff x="0" y="0"/>
              <a:chExt cx="669258" cy="705143"/>
            </a:xfrm>
          </p:grpSpPr>
          <p:sp>
            <p:nvSpPr>
              <p:cNvPr id="21" name="Freeform 21"/>
              <p:cNvSpPr/>
              <p:nvPr/>
            </p:nvSpPr>
            <p:spPr>
              <a:xfrm>
                <a:off x="0" y="0"/>
                <a:ext cx="669258" cy="705143"/>
              </a:xfrm>
              <a:custGeom>
                <a:avLst/>
                <a:gdLst/>
                <a:ahLst/>
                <a:cxnLst/>
                <a:rect l="l" t="t" r="r" b="b"/>
                <a:pathLst>
                  <a:path w="669258" h="705143">
                    <a:moveTo>
                      <a:pt x="0" y="0"/>
                    </a:moveTo>
                    <a:lnTo>
                      <a:pt x="669258" y="0"/>
                    </a:lnTo>
                    <a:lnTo>
                      <a:pt x="669258" y="705143"/>
                    </a:lnTo>
                    <a:lnTo>
                      <a:pt x="0" y="705143"/>
                    </a:lnTo>
                    <a:close/>
                  </a:path>
                </a:pathLst>
              </a:custGeom>
              <a:solidFill>
                <a:srgbClr val="69B5DE"/>
              </a:solidFill>
            </p:spPr>
            <p:txBody>
              <a:bodyPr/>
              <a:lstStyle/>
              <a:p>
                <a:endParaRPr lang="en-US" sz="1200"/>
              </a:p>
            </p:txBody>
          </p:sp>
          <p:sp>
            <p:nvSpPr>
              <p:cNvPr id="22" name="TextBox 22"/>
              <p:cNvSpPr txBox="1"/>
              <p:nvPr/>
            </p:nvSpPr>
            <p:spPr>
              <a:xfrm>
                <a:off x="0" y="-47625"/>
                <a:ext cx="669258" cy="752768"/>
              </a:xfrm>
              <a:prstGeom prst="rect">
                <a:avLst/>
              </a:prstGeom>
            </p:spPr>
            <p:txBody>
              <a:bodyPr lIns="33867" tIns="33867" rIns="33867" bIns="33867" rtlCol="0" anchor="ctr"/>
              <a:lstStyle/>
              <a:p>
                <a:pPr algn="ctr">
                  <a:lnSpc>
                    <a:spcPts val="1867"/>
                  </a:lnSpc>
                </a:pPr>
                <a:endParaRPr sz="1200"/>
              </a:p>
            </p:txBody>
          </p:sp>
        </p:grpSp>
        <p:sp>
          <p:nvSpPr>
            <p:cNvPr id="23" name="TextBox 23"/>
            <p:cNvSpPr txBox="1"/>
            <p:nvPr/>
          </p:nvSpPr>
          <p:spPr>
            <a:xfrm>
              <a:off x="18072" y="3732672"/>
              <a:ext cx="2957638" cy="2061078"/>
            </a:xfrm>
            <a:prstGeom prst="rect">
              <a:avLst/>
            </a:prstGeom>
          </p:spPr>
          <p:txBody>
            <a:bodyPr lIns="0" tIns="0" rIns="0" bIns="0" rtlCol="0" anchor="t">
              <a:spAutoFit/>
            </a:bodyPr>
            <a:lstStyle/>
            <a:p>
              <a:pPr algn="ctr">
                <a:lnSpc>
                  <a:spcPts val="8827"/>
                </a:lnSpc>
              </a:pPr>
              <a:r>
                <a:rPr lang="en-US" sz="6305" b="1">
                  <a:solidFill>
                    <a:srgbClr val="FFFFF0"/>
                  </a:solidFill>
                  <a:latin typeface="Montserrat Ultra-Bold"/>
                  <a:ea typeface="Montserrat Ultra-Bold"/>
                  <a:cs typeface="Montserrat Ultra-Bold"/>
                  <a:sym typeface="Montserrat Ultra-Bold"/>
                </a:rPr>
                <a:t>3</a:t>
              </a:r>
            </a:p>
          </p:txBody>
        </p:sp>
        <p:sp>
          <p:nvSpPr>
            <p:cNvPr id="24" name="TextBox 24"/>
            <p:cNvSpPr txBox="1"/>
            <p:nvPr/>
          </p:nvSpPr>
          <p:spPr>
            <a:xfrm>
              <a:off x="18072" y="5610308"/>
              <a:ext cx="2957638" cy="748410"/>
            </a:xfrm>
            <a:prstGeom prst="rect">
              <a:avLst/>
            </a:prstGeom>
          </p:spPr>
          <p:txBody>
            <a:bodyPr lIns="0" tIns="0" rIns="0" bIns="0" rtlCol="0" anchor="t">
              <a:spAutoFit/>
            </a:bodyPr>
            <a:lstStyle/>
            <a:p>
              <a:pPr algn="ctr">
                <a:lnSpc>
                  <a:spcPts val="1466"/>
                </a:lnSpc>
              </a:pPr>
              <a:r>
                <a:rPr lang="en-US" sz="1047">
                  <a:solidFill>
                    <a:srgbClr val="FFFFF0"/>
                  </a:solidFill>
                  <a:latin typeface="Poppins"/>
                  <a:ea typeface="Poppins"/>
                  <a:cs typeface="Poppins"/>
                  <a:sym typeface="Poppins"/>
                </a:rPr>
                <a:t>New Recovery Ready Communities</a:t>
              </a:r>
            </a:p>
          </p:txBody>
        </p:sp>
      </p:grpSp>
      <p:grpSp>
        <p:nvGrpSpPr>
          <p:cNvPr id="25" name="Group 25"/>
          <p:cNvGrpSpPr/>
          <p:nvPr/>
        </p:nvGrpSpPr>
        <p:grpSpPr>
          <a:xfrm>
            <a:off x="3646477" y="2869616"/>
            <a:ext cx="3647018" cy="3302584"/>
            <a:chOff x="0" y="0"/>
            <a:chExt cx="1440797" cy="1304725"/>
          </a:xfrm>
        </p:grpSpPr>
        <p:sp>
          <p:nvSpPr>
            <p:cNvPr id="26" name="Freeform 26"/>
            <p:cNvSpPr/>
            <p:nvPr/>
          </p:nvSpPr>
          <p:spPr>
            <a:xfrm>
              <a:off x="0" y="0"/>
              <a:ext cx="1440797" cy="1304725"/>
            </a:xfrm>
            <a:custGeom>
              <a:avLst/>
              <a:gdLst/>
              <a:ahLst/>
              <a:cxnLst/>
              <a:rect l="l" t="t" r="r" b="b"/>
              <a:pathLst>
                <a:path w="1440797" h="1304725">
                  <a:moveTo>
                    <a:pt x="0" y="0"/>
                  </a:moveTo>
                  <a:lnTo>
                    <a:pt x="1440797" y="0"/>
                  </a:lnTo>
                  <a:lnTo>
                    <a:pt x="1440797" y="1304725"/>
                  </a:lnTo>
                  <a:lnTo>
                    <a:pt x="0" y="1304725"/>
                  </a:lnTo>
                  <a:close/>
                </a:path>
              </a:pathLst>
            </a:custGeom>
            <a:solidFill>
              <a:srgbClr val="69B5DE"/>
            </a:solidFill>
          </p:spPr>
          <p:txBody>
            <a:bodyPr/>
            <a:lstStyle/>
            <a:p>
              <a:endParaRPr lang="en-US" sz="1200"/>
            </a:p>
          </p:txBody>
        </p:sp>
        <p:sp>
          <p:nvSpPr>
            <p:cNvPr id="27" name="TextBox 27"/>
            <p:cNvSpPr txBox="1"/>
            <p:nvPr/>
          </p:nvSpPr>
          <p:spPr>
            <a:xfrm>
              <a:off x="0" y="-47625"/>
              <a:ext cx="1440797" cy="1352350"/>
            </a:xfrm>
            <a:prstGeom prst="rect">
              <a:avLst/>
            </a:prstGeom>
          </p:spPr>
          <p:txBody>
            <a:bodyPr lIns="33867" tIns="33867" rIns="33867" bIns="33867" rtlCol="0" anchor="ctr"/>
            <a:lstStyle/>
            <a:p>
              <a:pPr algn="ctr">
                <a:lnSpc>
                  <a:spcPts val="1867"/>
                </a:lnSpc>
              </a:pPr>
              <a:endParaRPr sz="1200"/>
            </a:p>
          </p:txBody>
        </p:sp>
      </p:grpSp>
      <p:grpSp>
        <p:nvGrpSpPr>
          <p:cNvPr id="28" name="Group 28"/>
          <p:cNvGrpSpPr/>
          <p:nvPr/>
        </p:nvGrpSpPr>
        <p:grpSpPr>
          <a:xfrm>
            <a:off x="313384" y="6272630"/>
            <a:ext cx="6980111" cy="513199"/>
            <a:chOff x="0" y="0"/>
            <a:chExt cx="2757574" cy="202746"/>
          </a:xfrm>
        </p:grpSpPr>
        <p:sp>
          <p:nvSpPr>
            <p:cNvPr id="29" name="Freeform 29"/>
            <p:cNvSpPr/>
            <p:nvPr/>
          </p:nvSpPr>
          <p:spPr>
            <a:xfrm>
              <a:off x="0" y="0"/>
              <a:ext cx="2757575" cy="202745"/>
            </a:xfrm>
            <a:custGeom>
              <a:avLst/>
              <a:gdLst/>
              <a:ahLst/>
              <a:cxnLst/>
              <a:rect l="l" t="t" r="r" b="b"/>
              <a:pathLst>
                <a:path w="2757575" h="202745">
                  <a:moveTo>
                    <a:pt x="0" y="0"/>
                  </a:moveTo>
                  <a:lnTo>
                    <a:pt x="2757575" y="0"/>
                  </a:lnTo>
                  <a:lnTo>
                    <a:pt x="2757575" y="202745"/>
                  </a:lnTo>
                  <a:lnTo>
                    <a:pt x="0" y="202745"/>
                  </a:lnTo>
                  <a:close/>
                </a:path>
              </a:pathLst>
            </a:custGeom>
            <a:solidFill>
              <a:srgbClr val="69B5DE"/>
            </a:solidFill>
          </p:spPr>
          <p:txBody>
            <a:bodyPr/>
            <a:lstStyle/>
            <a:p>
              <a:endParaRPr lang="en-US" sz="1200"/>
            </a:p>
          </p:txBody>
        </p:sp>
        <p:sp>
          <p:nvSpPr>
            <p:cNvPr id="30" name="TextBox 30"/>
            <p:cNvSpPr txBox="1"/>
            <p:nvPr/>
          </p:nvSpPr>
          <p:spPr>
            <a:xfrm>
              <a:off x="0" y="-47625"/>
              <a:ext cx="2757574" cy="250371"/>
            </a:xfrm>
            <a:prstGeom prst="rect">
              <a:avLst/>
            </a:prstGeom>
          </p:spPr>
          <p:txBody>
            <a:bodyPr lIns="33867" tIns="33867" rIns="33867" bIns="33867" rtlCol="0" anchor="ctr"/>
            <a:lstStyle/>
            <a:p>
              <a:pPr algn="ctr">
                <a:lnSpc>
                  <a:spcPts val="1867"/>
                </a:lnSpc>
              </a:pPr>
              <a:endParaRPr sz="1200"/>
            </a:p>
          </p:txBody>
        </p:sp>
      </p:grpSp>
      <p:sp>
        <p:nvSpPr>
          <p:cNvPr id="31" name="TextBox 31"/>
          <p:cNvSpPr txBox="1"/>
          <p:nvPr/>
        </p:nvSpPr>
        <p:spPr>
          <a:xfrm>
            <a:off x="313384" y="380352"/>
            <a:ext cx="7239530" cy="1590179"/>
          </a:xfrm>
          <a:prstGeom prst="rect">
            <a:avLst/>
          </a:prstGeom>
        </p:spPr>
        <p:txBody>
          <a:bodyPr lIns="0" tIns="0" rIns="0" bIns="0" rtlCol="0" anchor="t">
            <a:spAutoFit/>
          </a:bodyPr>
          <a:lstStyle/>
          <a:p>
            <a:pPr>
              <a:lnSpc>
                <a:spcPts val="6234"/>
              </a:lnSpc>
            </a:pPr>
            <a:r>
              <a:rPr lang="en-US" sz="5667" b="1">
                <a:solidFill>
                  <a:srgbClr val="FFFFF0"/>
                </a:solidFill>
                <a:latin typeface="Montserrat Semi-Bold"/>
                <a:ea typeface="Montserrat Semi-Bold"/>
                <a:cs typeface="Montserrat Semi-Bold"/>
                <a:sym typeface="Montserrat Semi-Bold"/>
              </a:rPr>
              <a:t>Celebrating Recovery Month</a:t>
            </a:r>
          </a:p>
        </p:txBody>
      </p:sp>
      <p:sp>
        <p:nvSpPr>
          <p:cNvPr id="32" name="TextBox 32"/>
          <p:cNvSpPr txBox="1"/>
          <p:nvPr/>
        </p:nvSpPr>
        <p:spPr>
          <a:xfrm>
            <a:off x="313385" y="2142559"/>
            <a:ext cx="5892139" cy="335541"/>
          </a:xfrm>
          <a:prstGeom prst="rect">
            <a:avLst/>
          </a:prstGeom>
        </p:spPr>
        <p:txBody>
          <a:bodyPr lIns="0" tIns="0" rIns="0" bIns="0" rtlCol="0" anchor="t">
            <a:spAutoFit/>
          </a:bodyPr>
          <a:lstStyle/>
          <a:p>
            <a:pPr>
              <a:lnSpc>
                <a:spcPts val="2800"/>
              </a:lnSpc>
              <a:spcBef>
                <a:spcPct val="0"/>
              </a:spcBef>
            </a:pPr>
            <a:r>
              <a:rPr lang="en-US" sz="2000">
                <a:solidFill>
                  <a:srgbClr val="FFFFF0"/>
                </a:solidFill>
                <a:latin typeface="Open Sans"/>
                <a:ea typeface="Open Sans"/>
                <a:cs typeface="Open Sans"/>
                <a:sym typeface="Open Sans"/>
              </a:rPr>
              <a:t>Sharing Stories of Hope and Resilience</a:t>
            </a:r>
          </a:p>
        </p:txBody>
      </p:sp>
      <p:sp>
        <p:nvSpPr>
          <p:cNvPr id="33" name="TextBox 33"/>
          <p:cNvSpPr txBox="1"/>
          <p:nvPr/>
        </p:nvSpPr>
        <p:spPr>
          <a:xfrm>
            <a:off x="3830022" y="2929377"/>
            <a:ext cx="1967425" cy="222625"/>
          </a:xfrm>
          <a:prstGeom prst="rect">
            <a:avLst/>
          </a:prstGeom>
        </p:spPr>
        <p:txBody>
          <a:bodyPr lIns="0" tIns="0" rIns="0" bIns="0" rtlCol="0" anchor="t">
            <a:spAutoFit/>
          </a:bodyPr>
          <a:lstStyle/>
          <a:p>
            <a:pPr marL="295082" lvl="1" indent="-147541">
              <a:lnSpc>
                <a:spcPts val="1913"/>
              </a:lnSpc>
              <a:buFont typeface="Arial"/>
              <a:buChar char="•"/>
            </a:pPr>
            <a:r>
              <a:rPr lang="en-US" sz="1367" b="1">
                <a:solidFill>
                  <a:srgbClr val="FFFFF0"/>
                </a:solidFill>
                <a:latin typeface="Open Sans Ultra-Bold"/>
                <a:ea typeface="Open Sans Ultra-Bold"/>
                <a:cs typeface="Open Sans Ultra-Bold"/>
                <a:sym typeface="Open Sans Ultra-Bold"/>
              </a:rPr>
              <a:t>Gov. Andy Beshear</a:t>
            </a:r>
          </a:p>
        </p:txBody>
      </p:sp>
      <p:sp>
        <p:nvSpPr>
          <p:cNvPr id="34" name="TextBox 34"/>
          <p:cNvSpPr txBox="1"/>
          <p:nvPr/>
        </p:nvSpPr>
        <p:spPr>
          <a:xfrm>
            <a:off x="3803440" y="4028283"/>
            <a:ext cx="2094342" cy="222625"/>
          </a:xfrm>
          <a:prstGeom prst="rect">
            <a:avLst/>
          </a:prstGeom>
        </p:spPr>
        <p:txBody>
          <a:bodyPr lIns="0" tIns="0" rIns="0" bIns="0" rtlCol="0" anchor="t">
            <a:spAutoFit/>
          </a:bodyPr>
          <a:lstStyle/>
          <a:p>
            <a:pPr marL="295082" lvl="1" indent="-147541">
              <a:lnSpc>
                <a:spcPts val="1913"/>
              </a:lnSpc>
              <a:buFont typeface="Arial"/>
              <a:buChar char="•"/>
            </a:pPr>
            <a:r>
              <a:rPr lang="en-US" sz="1367" b="1">
                <a:solidFill>
                  <a:srgbClr val="FFFFF0"/>
                </a:solidFill>
                <a:latin typeface="Open Sans Ultra-Bold"/>
                <a:ea typeface="Open Sans Ultra-Bold"/>
                <a:cs typeface="Open Sans Ultra-Bold"/>
                <a:sym typeface="Open Sans Ultra-Bold"/>
              </a:rPr>
              <a:t>Sec. Eric Friedlander</a:t>
            </a:r>
          </a:p>
        </p:txBody>
      </p:sp>
      <p:sp>
        <p:nvSpPr>
          <p:cNvPr id="35" name="TextBox 35"/>
          <p:cNvSpPr txBox="1"/>
          <p:nvPr/>
        </p:nvSpPr>
        <p:spPr>
          <a:xfrm>
            <a:off x="3803440" y="4577736"/>
            <a:ext cx="2945970" cy="222625"/>
          </a:xfrm>
          <a:prstGeom prst="rect">
            <a:avLst/>
          </a:prstGeom>
        </p:spPr>
        <p:txBody>
          <a:bodyPr lIns="0" tIns="0" rIns="0" bIns="0" rtlCol="0" anchor="t">
            <a:spAutoFit/>
          </a:bodyPr>
          <a:lstStyle/>
          <a:p>
            <a:pPr marL="295082" lvl="1" indent="-147541">
              <a:lnSpc>
                <a:spcPts val="1913"/>
              </a:lnSpc>
              <a:buFont typeface="Arial"/>
              <a:buChar char="•"/>
            </a:pPr>
            <a:r>
              <a:rPr lang="en-US" sz="1367" b="1">
                <a:solidFill>
                  <a:srgbClr val="FFFFF0"/>
                </a:solidFill>
                <a:latin typeface="Open Sans Ultra-Bold"/>
                <a:ea typeface="Open Sans Ultra-Bold"/>
                <a:cs typeface="Open Sans Ultra-Bold"/>
                <a:sym typeface="Open Sans Ultra-Bold"/>
              </a:rPr>
              <a:t>ODCP Ex. Director Van Ingram</a:t>
            </a:r>
          </a:p>
        </p:txBody>
      </p:sp>
      <p:sp>
        <p:nvSpPr>
          <p:cNvPr id="36" name="TextBox 36"/>
          <p:cNvSpPr txBox="1"/>
          <p:nvPr/>
        </p:nvSpPr>
        <p:spPr>
          <a:xfrm>
            <a:off x="3803439" y="5127512"/>
            <a:ext cx="2774983" cy="222625"/>
          </a:xfrm>
          <a:prstGeom prst="rect">
            <a:avLst/>
          </a:prstGeom>
        </p:spPr>
        <p:txBody>
          <a:bodyPr lIns="0" tIns="0" rIns="0" bIns="0" rtlCol="0" anchor="t">
            <a:spAutoFit/>
          </a:bodyPr>
          <a:lstStyle/>
          <a:p>
            <a:pPr marL="295082" lvl="1" indent="-147541">
              <a:lnSpc>
                <a:spcPts val="1913"/>
              </a:lnSpc>
              <a:buFont typeface="Arial"/>
              <a:buChar char="•"/>
            </a:pPr>
            <a:r>
              <a:rPr lang="en-US" sz="1367" b="1">
                <a:solidFill>
                  <a:srgbClr val="FFFFF0"/>
                </a:solidFill>
                <a:latin typeface="Open Sans Ultra-Bold"/>
                <a:ea typeface="Open Sans Ultra-Bold"/>
                <a:cs typeface="Open Sans Ultra-Bold"/>
                <a:sym typeface="Open Sans Ultra-Bold"/>
              </a:rPr>
              <a:t>DMS Commissioner Lisa Lee</a:t>
            </a:r>
          </a:p>
        </p:txBody>
      </p:sp>
      <p:sp>
        <p:nvSpPr>
          <p:cNvPr id="37" name="TextBox 37"/>
          <p:cNvSpPr txBox="1"/>
          <p:nvPr/>
        </p:nvSpPr>
        <p:spPr>
          <a:xfrm>
            <a:off x="3698625" y="5789236"/>
            <a:ext cx="2968459" cy="222625"/>
          </a:xfrm>
          <a:prstGeom prst="rect">
            <a:avLst/>
          </a:prstGeom>
        </p:spPr>
        <p:txBody>
          <a:bodyPr lIns="0" tIns="0" rIns="0" bIns="0" rtlCol="0" anchor="t">
            <a:spAutoFit/>
          </a:bodyPr>
          <a:lstStyle/>
          <a:p>
            <a:pPr marL="295082" lvl="1" indent="-147541">
              <a:lnSpc>
                <a:spcPts val="1913"/>
              </a:lnSpc>
              <a:buFont typeface="Arial"/>
              <a:buChar char="•"/>
            </a:pPr>
            <a:r>
              <a:rPr lang="en-US" sz="1367" b="1">
                <a:solidFill>
                  <a:srgbClr val="FFFFF0"/>
                </a:solidFill>
                <a:latin typeface="Open Sans Ultra-Bold"/>
                <a:ea typeface="Open Sans Ultra-Bold"/>
                <a:cs typeface="Open Sans Ultra-Bold"/>
                <a:sym typeface="Open Sans Ultra-Bold"/>
              </a:rPr>
              <a:t>BHDID Director Sarah Johnson</a:t>
            </a:r>
          </a:p>
        </p:txBody>
      </p:sp>
      <p:sp>
        <p:nvSpPr>
          <p:cNvPr id="38" name="TextBox 38"/>
          <p:cNvSpPr txBox="1"/>
          <p:nvPr/>
        </p:nvSpPr>
        <p:spPr>
          <a:xfrm>
            <a:off x="3803439" y="3478830"/>
            <a:ext cx="3988015" cy="222625"/>
          </a:xfrm>
          <a:prstGeom prst="rect">
            <a:avLst/>
          </a:prstGeom>
        </p:spPr>
        <p:txBody>
          <a:bodyPr lIns="0" tIns="0" rIns="0" bIns="0" rtlCol="0" anchor="t">
            <a:spAutoFit/>
          </a:bodyPr>
          <a:lstStyle/>
          <a:p>
            <a:pPr marL="295082" lvl="1" indent="-147541">
              <a:lnSpc>
                <a:spcPts val="1913"/>
              </a:lnSpc>
              <a:buFont typeface="Arial"/>
              <a:buChar char="•"/>
            </a:pPr>
            <a:r>
              <a:rPr lang="en-US" sz="1367" b="1">
                <a:solidFill>
                  <a:srgbClr val="FFFFF0"/>
                </a:solidFill>
                <a:latin typeface="Open Sans Ultra-Bold"/>
                <a:ea typeface="Open Sans Ultra-Bold"/>
                <a:cs typeface="Open Sans Ultra-Bold"/>
                <a:sym typeface="Open Sans Ultra-Bold"/>
              </a:rPr>
              <a:t>DPH Commissioner Dr. Steven Stack</a:t>
            </a:r>
          </a:p>
        </p:txBody>
      </p:sp>
      <p:sp>
        <p:nvSpPr>
          <p:cNvPr id="39" name="TextBox 39"/>
          <p:cNvSpPr txBox="1"/>
          <p:nvPr/>
        </p:nvSpPr>
        <p:spPr>
          <a:xfrm>
            <a:off x="563058" y="6275395"/>
            <a:ext cx="245484" cy="455766"/>
          </a:xfrm>
          <a:prstGeom prst="rect">
            <a:avLst/>
          </a:prstGeom>
        </p:spPr>
        <p:txBody>
          <a:bodyPr lIns="0" tIns="0" rIns="0" bIns="0" rtlCol="0" anchor="t">
            <a:spAutoFit/>
          </a:bodyPr>
          <a:lstStyle/>
          <a:p>
            <a:pPr algn="ctr">
              <a:lnSpc>
                <a:spcPts val="3866"/>
              </a:lnSpc>
            </a:pPr>
            <a:r>
              <a:rPr lang="en-US" sz="2761" b="1">
                <a:solidFill>
                  <a:srgbClr val="FFFFF0"/>
                </a:solidFill>
                <a:latin typeface="Montserrat Ultra-Bold"/>
                <a:ea typeface="Montserrat Ultra-Bold"/>
                <a:cs typeface="Montserrat Ultra-Bold"/>
                <a:sym typeface="Montserrat Ultra-Bold"/>
              </a:rPr>
              <a:t>4</a:t>
            </a:r>
          </a:p>
        </p:txBody>
      </p:sp>
      <p:sp>
        <p:nvSpPr>
          <p:cNvPr id="40" name="TextBox 40"/>
          <p:cNvSpPr txBox="1"/>
          <p:nvPr/>
        </p:nvSpPr>
        <p:spPr>
          <a:xfrm>
            <a:off x="899514" y="6407150"/>
            <a:ext cx="5726410" cy="222625"/>
          </a:xfrm>
          <a:prstGeom prst="rect">
            <a:avLst/>
          </a:prstGeom>
        </p:spPr>
        <p:txBody>
          <a:bodyPr lIns="0" tIns="0" rIns="0" bIns="0" rtlCol="0" anchor="t">
            <a:spAutoFit/>
          </a:bodyPr>
          <a:lstStyle/>
          <a:p>
            <a:pPr>
              <a:lnSpc>
                <a:spcPts val="1913"/>
              </a:lnSpc>
            </a:pPr>
            <a:r>
              <a:rPr lang="en-US" sz="1367" b="1">
                <a:solidFill>
                  <a:srgbClr val="FFFFF0"/>
                </a:solidFill>
                <a:latin typeface="Open Sans Ultra-Bold"/>
                <a:ea typeface="Open Sans Ultra-Bold"/>
                <a:cs typeface="Open Sans Ultra-Bold"/>
                <a:sym typeface="Open Sans Ultra-Bold"/>
              </a:rPr>
              <a:t>Individuals in long-term recovery shared personal testimonials.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023D"/>
        </a:solidFill>
        <a:effectLst/>
      </p:bgPr>
    </p:bg>
    <p:spTree>
      <p:nvGrpSpPr>
        <p:cNvPr id="1" name=""/>
        <p:cNvGrpSpPr/>
        <p:nvPr/>
      </p:nvGrpSpPr>
      <p:grpSpPr>
        <a:xfrm>
          <a:off x="0" y="0"/>
          <a:ext cx="0" cy="0"/>
          <a:chOff x="0" y="0"/>
          <a:chExt cx="0" cy="0"/>
        </a:xfrm>
      </p:grpSpPr>
      <p:sp>
        <p:nvSpPr>
          <p:cNvPr id="2" name="AutoShape 2"/>
          <p:cNvSpPr/>
          <p:nvPr/>
        </p:nvSpPr>
        <p:spPr>
          <a:xfrm>
            <a:off x="685800" y="958850"/>
            <a:ext cx="801778" cy="0"/>
          </a:xfrm>
          <a:prstGeom prst="line">
            <a:avLst/>
          </a:prstGeom>
          <a:ln w="47625" cap="flat">
            <a:solidFill>
              <a:srgbClr val="69B5DE"/>
            </a:solidFill>
            <a:prstDash val="solid"/>
            <a:headEnd type="none" w="sm" len="sm"/>
            <a:tailEnd type="none" w="sm" len="sm"/>
          </a:ln>
        </p:spPr>
        <p:txBody>
          <a:bodyPr/>
          <a:lstStyle/>
          <a:p>
            <a:endParaRPr lang="en-US" sz="1200"/>
          </a:p>
        </p:txBody>
      </p:sp>
      <p:sp>
        <p:nvSpPr>
          <p:cNvPr id="6" name="Freeform 6"/>
          <p:cNvSpPr/>
          <p:nvPr/>
        </p:nvSpPr>
        <p:spPr>
          <a:xfrm>
            <a:off x="6483092" y="1557379"/>
            <a:ext cx="4456744" cy="3743241"/>
          </a:xfrm>
          <a:custGeom>
            <a:avLst/>
            <a:gdLst/>
            <a:ahLst/>
            <a:cxnLst/>
            <a:rect l="l" t="t" r="r" b="b"/>
            <a:pathLst>
              <a:path w="4767719" h="3956020">
                <a:moveTo>
                  <a:pt x="0" y="0"/>
                </a:moveTo>
                <a:lnTo>
                  <a:pt x="4767719" y="0"/>
                </a:lnTo>
                <a:lnTo>
                  <a:pt x="4767719" y="3956020"/>
                </a:lnTo>
                <a:lnTo>
                  <a:pt x="0" y="3956020"/>
                </a:lnTo>
                <a:lnTo>
                  <a:pt x="0" y="0"/>
                </a:lnTo>
                <a:close/>
              </a:path>
            </a:pathLst>
          </a:custGeom>
          <a:blipFill>
            <a:blip r:embed="rId2"/>
            <a:stretch>
              <a:fillRect t="-9019" b="-11498"/>
            </a:stretch>
          </a:blipFill>
        </p:spPr>
        <p:txBody>
          <a:bodyPr/>
          <a:lstStyle/>
          <a:p>
            <a:endParaRPr lang="en-US" sz="1200"/>
          </a:p>
        </p:txBody>
      </p:sp>
      <p:sp>
        <p:nvSpPr>
          <p:cNvPr id="7" name="TextBox 7"/>
          <p:cNvSpPr txBox="1"/>
          <p:nvPr/>
        </p:nvSpPr>
        <p:spPr>
          <a:xfrm>
            <a:off x="685800" y="654050"/>
            <a:ext cx="3467989" cy="226857"/>
          </a:xfrm>
          <a:prstGeom prst="rect">
            <a:avLst/>
          </a:prstGeom>
        </p:spPr>
        <p:txBody>
          <a:bodyPr lIns="0" tIns="0" rIns="0" bIns="0" rtlCol="0" anchor="t">
            <a:spAutoFit/>
          </a:bodyPr>
          <a:lstStyle/>
          <a:p>
            <a:pPr>
              <a:lnSpc>
                <a:spcPts val="1867"/>
              </a:lnSpc>
            </a:pPr>
            <a:r>
              <a:rPr lang="en-US" sz="1333">
                <a:solidFill>
                  <a:srgbClr val="FFFFF0"/>
                </a:solidFill>
                <a:latin typeface="Open Sans"/>
                <a:ea typeface="Open Sans"/>
                <a:cs typeface="Open Sans"/>
                <a:sym typeface="Open Sans"/>
              </a:rPr>
              <a:t>Hope and healing</a:t>
            </a:r>
          </a:p>
        </p:txBody>
      </p:sp>
      <p:grpSp>
        <p:nvGrpSpPr>
          <p:cNvPr id="8" name="Group 8"/>
          <p:cNvGrpSpPr/>
          <p:nvPr/>
        </p:nvGrpSpPr>
        <p:grpSpPr>
          <a:xfrm>
            <a:off x="352857" y="2549106"/>
            <a:ext cx="5477891" cy="1793699"/>
            <a:chOff x="-2" y="0"/>
            <a:chExt cx="10955783" cy="3587398"/>
          </a:xfrm>
        </p:grpSpPr>
        <p:sp>
          <p:nvSpPr>
            <p:cNvPr id="9" name="TextBox 9"/>
            <p:cNvSpPr txBox="1"/>
            <p:nvPr/>
          </p:nvSpPr>
          <p:spPr>
            <a:xfrm>
              <a:off x="0" y="0"/>
              <a:ext cx="10955781" cy="1205458"/>
            </a:xfrm>
            <a:prstGeom prst="rect">
              <a:avLst/>
            </a:prstGeom>
          </p:spPr>
          <p:txBody>
            <a:bodyPr wrap="square" lIns="0" tIns="0" rIns="0" bIns="0" rtlCol="0" anchor="t">
              <a:spAutoFit/>
            </a:bodyPr>
            <a:lstStyle/>
            <a:p>
              <a:pPr>
                <a:lnSpc>
                  <a:spcPts val="4742"/>
                </a:lnSpc>
                <a:spcBef>
                  <a:spcPct val="0"/>
                </a:spcBef>
              </a:pPr>
              <a:r>
                <a:rPr lang="en-US" sz="3952" b="1" dirty="0">
                  <a:solidFill>
                    <a:srgbClr val="FFFFF0"/>
                  </a:solidFill>
                  <a:latin typeface="Open Sans Semi-Bold"/>
                  <a:ea typeface="Open Sans Semi-Bold"/>
                  <a:cs typeface="Open Sans Semi-Bold"/>
                  <a:sym typeface="Open Sans Semi-Bold"/>
                </a:rPr>
                <a:t>Save the Date</a:t>
              </a:r>
            </a:p>
          </p:txBody>
        </p:sp>
        <p:sp>
          <p:nvSpPr>
            <p:cNvPr id="10" name="TextBox 10"/>
            <p:cNvSpPr txBox="1"/>
            <p:nvPr/>
          </p:nvSpPr>
          <p:spPr>
            <a:xfrm>
              <a:off x="-2" y="1858334"/>
              <a:ext cx="8913487" cy="1729064"/>
            </a:xfrm>
            <a:prstGeom prst="rect">
              <a:avLst/>
            </a:prstGeom>
          </p:spPr>
          <p:txBody>
            <a:bodyPr wrap="square" lIns="0" tIns="0" rIns="0" bIns="0" rtlCol="0" anchor="t">
              <a:spAutoFit/>
            </a:bodyPr>
            <a:lstStyle/>
            <a:p>
              <a:pPr>
                <a:lnSpc>
                  <a:spcPts val="2258"/>
                </a:lnSpc>
              </a:pPr>
              <a:r>
                <a:rPr lang="en-US" sz="1613">
                  <a:solidFill>
                    <a:srgbClr val="FFFFF0"/>
                  </a:solidFill>
                  <a:latin typeface="Open Sans"/>
                  <a:ea typeface="Open Sans"/>
                  <a:cs typeface="Open Sans"/>
                  <a:sym typeface="Open Sans"/>
                </a:rPr>
                <a:t>Sept. 15, 2025</a:t>
              </a:r>
            </a:p>
            <a:p>
              <a:pPr>
                <a:lnSpc>
                  <a:spcPts val="2258"/>
                </a:lnSpc>
              </a:pPr>
              <a:r>
                <a:rPr lang="en-US" sz="1613">
                  <a:solidFill>
                    <a:srgbClr val="FFFFF0"/>
                  </a:solidFill>
                  <a:latin typeface="Open Sans"/>
                  <a:ea typeface="Open Sans"/>
                  <a:cs typeface="Open Sans"/>
                  <a:sym typeface="Open Sans"/>
                </a:rPr>
                <a:t>10:30 a.m. to 2 p.m.</a:t>
              </a:r>
            </a:p>
            <a:p>
              <a:pPr>
                <a:lnSpc>
                  <a:spcPts val="2258"/>
                </a:lnSpc>
              </a:pPr>
              <a:r>
                <a:rPr lang="en-US" sz="1613">
                  <a:solidFill>
                    <a:srgbClr val="FFFFF0"/>
                  </a:solidFill>
                  <a:latin typeface="Open Sans"/>
                  <a:ea typeface="Open Sans"/>
                  <a:cs typeface="Open Sans"/>
                  <a:sym typeface="Open Sans"/>
                </a:rPr>
                <a:t>Kentucky State Capitol, South Lawn</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2933700"/>
            <a:ext cx="11363735" cy="872034"/>
          </a:xfrm>
          <a:prstGeom prst="rect">
            <a:avLst/>
          </a:prstGeom>
        </p:spPr>
        <p:txBody>
          <a:bodyPr lIns="0" tIns="0" rIns="0" bIns="0" rtlCol="0" anchor="t">
            <a:spAutoFit/>
          </a:bodyPr>
          <a:lstStyle/>
          <a:p>
            <a:pPr defTabSz="609630">
              <a:lnSpc>
                <a:spcPts val="6800"/>
              </a:lnSpc>
              <a:defRPr/>
            </a:pPr>
            <a:r>
              <a:rPr lang="en-US" sz="5667" dirty="0">
                <a:solidFill>
                  <a:srgbClr val="003865"/>
                </a:solidFill>
                <a:latin typeface="Telegraf Bold"/>
                <a:ea typeface="Telegraf Bold"/>
              </a:rPr>
              <a:t>Waiver Slot Update</a:t>
            </a:r>
          </a:p>
        </p:txBody>
      </p:sp>
      <p:sp>
        <p:nvSpPr>
          <p:cNvPr id="9" name="AutoShape 2">
            <a:extLst>
              <a:ext uri="{FF2B5EF4-FFF2-40B4-BE49-F238E27FC236}">
                <a16:creationId xmlns:a16="http://schemas.microsoft.com/office/drawing/2014/main" id="{00C3A2D4-3241-F228-21BB-33B0E69EC562}"/>
              </a:ext>
            </a:extLst>
          </p:cNvPr>
          <p:cNvSpPr/>
          <p:nvPr/>
        </p:nvSpPr>
        <p:spPr>
          <a:xfrm>
            <a:off x="0" y="0"/>
            <a:ext cx="271236" cy="6858000"/>
          </a:xfrm>
          <a:prstGeom prst="rect">
            <a:avLst/>
          </a:prstGeom>
          <a:solidFill>
            <a:srgbClr val="5EB3E4"/>
          </a:solidFill>
        </p:spPr>
        <p:txBody>
          <a:bodyPr/>
          <a:lstStyle/>
          <a:p>
            <a:pPr defTabSz="609630">
              <a:defRPr/>
            </a:pPr>
            <a:endParaRPr lang="en-US" sz="1200" dirty="0">
              <a:solidFill>
                <a:prstClr val="black"/>
              </a:solidFill>
              <a:latin typeface="Calibri"/>
            </a:endParaRPr>
          </a:p>
        </p:txBody>
      </p:sp>
      <p:cxnSp>
        <p:nvCxnSpPr>
          <p:cNvPr id="5" name="Straight Connector 4">
            <a:extLst>
              <a:ext uri="{FF2B5EF4-FFF2-40B4-BE49-F238E27FC236}">
                <a16:creationId xmlns:a16="http://schemas.microsoft.com/office/drawing/2014/main" id="{45D57183-DAF0-36B6-9915-596A342F977E}"/>
              </a:ext>
            </a:extLst>
          </p:cNvPr>
          <p:cNvCxnSpPr/>
          <p:nvPr/>
        </p:nvCxnSpPr>
        <p:spPr>
          <a:xfrm>
            <a:off x="690880" y="5019040"/>
            <a:ext cx="11226800" cy="0"/>
          </a:xfrm>
          <a:prstGeom prst="line">
            <a:avLst/>
          </a:prstGeom>
          <a:ln w="28575">
            <a:solidFill>
              <a:srgbClr val="5EB3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131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67D763D74BF042ACD3C3E80EB260D8" ma:contentTypeVersion="0" ma:contentTypeDescription="Create a new document." ma:contentTypeScope="" ma:versionID="9fb02280f18d7144aaa20f17aeda9417">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037B8E-42E1-4166-B5A9-94C1879CB9B7}"/>
</file>

<file path=customXml/itemProps2.xml><?xml version="1.0" encoding="utf-8"?>
<ds:datastoreItem xmlns:ds="http://schemas.openxmlformats.org/officeDocument/2006/customXml" ds:itemID="{3C22E43B-DBD1-464B-B1D6-A381FE07D576}"/>
</file>

<file path=customXml/itemProps3.xml><?xml version="1.0" encoding="utf-8"?>
<ds:datastoreItem xmlns:ds="http://schemas.openxmlformats.org/officeDocument/2006/customXml" ds:itemID="{F4E7CB81-31CA-4849-A3E9-11AE665927A7}"/>
</file>

<file path=docProps/app.xml><?xml version="1.0" encoding="utf-8"?>
<Properties xmlns="http://schemas.openxmlformats.org/officeDocument/2006/extended-properties" xmlns:vt="http://schemas.openxmlformats.org/officeDocument/2006/docPropsVTypes">
  <Template/>
  <TotalTime>3231</TotalTime>
  <Words>3119</Words>
  <Application>Microsoft Office PowerPoint</Application>
  <PresentationFormat>Widescreen</PresentationFormat>
  <Paragraphs>588</Paragraphs>
  <Slides>43</Slides>
  <Notes>13</Notes>
  <HiddenSlides>1</HiddenSlides>
  <MMClips>0</MMClips>
  <ScaleCrop>false</ScaleCrop>
  <HeadingPairs>
    <vt:vector size="6" baseType="variant">
      <vt:variant>
        <vt:lpstr>Fonts Used</vt:lpstr>
      </vt:variant>
      <vt:variant>
        <vt:i4>21</vt:i4>
      </vt:variant>
      <vt:variant>
        <vt:lpstr>Theme</vt:lpstr>
      </vt:variant>
      <vt:variant>
        <vt:i4>2</vt:i4>
      </vt:variant>
      <vt:variant>
        <vt:lpstr>Slide Titles</vt:lpstr>
      </vt:variant>
      <vt:variant>
        <vt:i4>43</vt:i4>
      </vt:variant>
    </vt:vector>
  </HeadingPairs>
  <TitlesOfParts>
    <vt:vector size="66" baseType="lpstr">
      <vt:lpstr>Arial</vt:lpstr>
      <vt:lpstr>Arial (Headings)</vt:lpstr>
      <vt:lpstr>Calibri</vt:lpstr>
      <vt:lpstr>Calibri Light</vt:lpstr>
      <vt:lpstr>Century Gothic</vt:lpstr>
      <vt:lpstr>Courier New</vt:lpstr>
      <vt:lpstr>Helveticish</vt:lpstr>
      <vt:lpstr>Lato</vt:lpstr>
      <vt:lpstr>Montserrat Medium</vt:lpstr>
      <vt:lpstr>Montserrat SemiBold</vt:lpstr>
      <vt:lpstr>Montserrat Semi-Bold</vt:lpstr>
      <vt:lpstr>Montserrat Ultra-Bold</vt:lpstr>
      <vt:lpstr>Myriad Pro</vt:lpstr>
      <vt:lpstr>Nourd Light Bold</vt:lpstr>
      <vt:lpstr>Open Sans</vt:lpstr>
      <vt:lpstr>Open Sans Semi-Bold</vt:lpstr>
      <vt:lpstr>Open Sans Ultra-Bold</vt:lpstr>
      <vt:lpstr>Poppins</vt:lpstr>
      <vt:lpstr>Symbol</vt:lpstr>
      <vt:lpstr>Telegraf Bold</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Service Provider: Community Health Workers </vt:lpstr>
      <vt:lpstr>PowerPoint Presentation</vt:lpstr>
      <vt:lpstr>PowerPoint Presentation</vt:lpstr>
      <vt:lpstr>Public Health Emergency (PHE) Unwinding</vt:lpstr>
      <vt:lpstr>Medicaid Enrollment Trend</vt:lpstr>
      <vt:lpstr>Unwinding Report Updates Posted</vt:lpstr>
      <vt:lpstr>Unwinding Report Updates Posted – Cont’d</vt:lpstr>
      <vt:lpstr>KY Medicaid Renewals* and Reinstatements</vt:lpstr>
      <vt:lpstr>Renewals: Need help?</vt:lpstr>
      <vt:lpstr>Providers Supporting Patients Through Renewals</vt:lpstr>
      <vt:lpstr>Help us get the message out! Informational fliers available on PHE website in English and Spanish!</vt:lpstr>
      <vt:lpstr>KY PHE Website Resources</vt:lpstr>
      <vt:lpstr>PowerPoint Presentation</vt:lpstr>
      <vt:lpstr>Reentry 1115 Project Timeline</vt:lpstr>
      <vt:lpstr>PowerPoint Presentation</vt:lpstr>
      <vt:lpstr>PowerPoint Presentation</vt:lpstr>
      <vt:lpstr>Appeals and Complaints Branch</vt:lpstr>
      <vt:lpstr>Appeals and Complaints Branch</vt:lpstr>
      <vt:lpstr>Appeals and Complaints Branch</vt:lpstr>
      <vt:lpstr>External Independent Third-Party Review (EITR) Process</vt:lpstr>
      <vt:lpstr>PowerPoint Presentation</vt:lpstr>
      <vt:lpstr>Provider Administrative Hearing</vt:lpstr>
      <vt:lpstr>PowerPoint Presentation</vt:lpstr>
      <vt:lpstr>Key Takeaways - Provider Complaints</vt:lpstr>
      <vt:lpstr>Program Spotlight: Medicaid’s Behavioral Health Initiatives</vt:lpstr>
      <vt:lpstr>Behavioral Health Services</vt:lpstr>
      <vt:lpstr>TEAM KY 1115 Components</vt:lpstr>
      <vt:lpstr>Certified Community Behavioral Health Clinics (CCBHC)</vt:lpstr>
      <vt:lpstr>Multisystemic Therapy (MST) Pilot</vt:lpstr>
      <vt:lpstr>Kentucky Behavioral Health Needs Assessment</vt:lpstr>
      <vt:lpstr>PowerPoint Presentation</vt:lpstr>
      <vt:lpstr>Open call for topics of interest!</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Fisher, Elizabeth E (CHFS DMS)</dc:creator>
  <cp:lastModifiedBy>Fisher, Elizabeth E (CHFS DMS)</cp:lastModifiedBy>
  <cp:revision>8</cp:revision>
  <dcterms:created xsi:type="dcterms:W3CDTF">2022-07-12T17:22:58Z</dcterms:created>
  <dcterms:modified xsi:type="dcterms:W3CDTF">2024-09-27T20:25:13Z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0x0101005867D763D74BF042ACD3C3E80EB260D8</vt:lpwstr>
  </property>
</Properties>
</file>